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256" r:id="rId2"/>
    <p:sldId id="483" r:id="rId3"/>
    <p:sldId id="484" r:id="rId4"/>
    <p:sldId id="485" r:id="rId5"/>
    <p:sldId id="486" r:id="rId6"/>
    <p:sldId id="489" r:id="rId7"/>
    <p:sldId id="482" r:id="rId8"/>
    <p:sldId id="490" r:id="rId9"/>
    <p:sldId id="491" r:id="rId10"/>
    <p:sldId id="492" r:id="rId11"/>
    <p:sldId id="493" r:id="rId12"/>
    <p:sldId id="494" r:id="rId13"/>
    <p:sldId id="498" r:id="rId14"/>
    <p:sldId id="499" r:id="rId15"/>
    <p:sldId id="497" r:id="rId16"/>
    <p:sldId id="502" r:id="rId17"/>
    <p:sldId id="503" r:id="rId18"/>
    <p:sldId id="501" r:id="rId19"/>
    <p:sldId id="504" r:id="rId20"/>
    <p:sldId id="495" r:id="rId21"/>
    <p:sldId id="505" r:id="rId22"/>
    <p:sldId id="507" r:id="rId23"/>
    <p:sldId id="506" r:id="rId24"/>
    <p:sldId id="510" r:id="rId25"/>
    <p:sldId id="508" r:id="rId26"/>
    <p:sldId id="438" r:id="rId27"/>
    <p:sldId id="511" r:id="rId28"/>
    <p:sldId id="496" r:id="rId29"/>
    <p:sldId id="512" r:id="rId30"/>
    <p:sldId id="513" r:id="rId31"/>
    <p:sldId id="514" r:id="rId32"/>
    <p:sldId id="516" r:id="rId33"/>
    <p:sldId id="517" r:id="rId34"/>
    <p:sldId id="518" r:id="rId35"/>
    <p:sldId id="538" r:id="rId36"/>
    <p:sldId id="519" r:id="rId37"/>
    <p:sldId id="520" r:id="rId38"/>
    <p:sldId id="521" r:id="rId39"/>
    <p:sldId id="522" r:id="rId40"/>
    <p:sldId id="523" r:id="rId41"/>
    <p:sldId id="525" r:id="rId42"/>
    <p:sldId id="526" r:id="rId43"/>
    <p:sldId id="527" r:id="rId44"/>
    <p:sldId id="528" r:id="rId45"/>
    <p:sldId id="515" r:id="rId46"/>
    <p:sldId id="529" r:id="rId47"/>
    <p:sldId id="530" r:id="rId48"/>
    <p:sldId id="531" r:id="rId49"/>
    <p:sldId id="532" r:id="rId50"/>
    <p:sldId id="533" r:id="rId51"/>
    <p:sldId id="534" r:id="rId52"/>
    <p:sldId id="535" r:id="rId53"/>
    <p:sldId id="536" r:id="rId54"/>
    <p:sldId id="537" r:id="rId55"/>
    <p:sldId id="28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00"/>
    <a:srgbClr val="FC5000"/>
    <a:srgbClr val="EA1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5"/>
    <p:restoredTop sz="90297"/>
  </p:normalViewPr>
  <p:slideViewPr>
    <p:cSldViewPr snapToGrid="0" snapToObjects="1">
      <p:cViewPr varScale="1">
        <p:scale>
          <a:sx n="105" d="100"/>
          <a:sy n="105" d="100"/>
        </p:scale>
        <p:origin x="-20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149C7-CE96-3D4B-A44A-401C2B62881C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CD7FB-7B8C-A848-A82C-4BA250164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9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2790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7034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9688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3348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8324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9752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3345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2670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5853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219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871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2271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4917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3300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7761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7114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9720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6663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18CAD-4AE8-FE45-8493-73AA585B2C93}" type="slidenum">
              <a:rPr lang="en-US" smtClean="0"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732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6582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1328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218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5278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5280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5634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8891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62629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113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4259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01682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0254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35300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291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4634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0917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7798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67598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34132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30801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27510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3651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81912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31432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317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30194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05934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20241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80373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44823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46626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595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6233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76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457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CD7FB-7B8C-A848-A82C-4BA250164AD6}" type="slidenum">
              <a:rPr lang="en-US" smtClean="0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066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4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2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7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6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4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5985-FE3A-2A42-AED0-BD75D7CA0C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D5985-FE3A-2A42-AED0-BD75D7CA0CA8}" type="datetimeFigureOut">
              <a:rPr lang="en-US" smtClean="0"/>
              <a:t>7/2/2018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7E33C-2029-E64D-9FF6-F114506E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8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5DB45576-2F9B-1E4D-95A4-AF6B539683E2}"/>
              </a:ext>
            </a:extLst>
          </p:cNvPr>
          <p:cNvSpPr/>
          <p:nvPr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DA20EB-4496-FD41-A85A-ECC85890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B4F1D8-A64D-C343-A116-62B09662D103}"/>
              </a:ext>
            </a:extLst>
          </p:cNvPr>
          <p:cNvSpPr txBox="1"/>
          <p:nvPr/>
        </p:nvSpPr>
        <p:spPr>
          <a:xfrm>
            <a:off x="407935" y="880404"/>
            <a:ext cx="78632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>
                <a:solidFill>
                  <a:schemeClr val="bg1"/>
                </a:solidFill>
                <a:latin typeface="Arial"/>
                <a:cs typeface="Arial"/>
              </a:rPr>
              <a:t>Savjeti za društvene medije – što raditi, a što ne</a:t>
            </a:r>
          </a:p>
          <a:p>
            <a:endParaRPr lang="en-NZ" sz="16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16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b="1" i="1">
                <a:solidFill>
                  <a:schemeClr val="bg1"/>
                </a:solidFill>
              </a:rPr>
              <a:t>Digitalni alati, informacijske tehnologije i sudjelovanje građana</a:t>
            </a:r>
          </a:p>
          <a:p>
            <a:r>
              <a:rPr lang="hr-HR" sz="1600" i="1">
                <a:solidFill>
                  <a:schemeClr val="bg1"/>
                </a:solidFill>
                <a:latin typeface="Arial"/>
                <a:cs typeface="Arial"/>
              </a:rPr>
              <a:t>Zagreb, Hrvatska, 23. svibnja 2018.</a:t>
            </a:r>
          </a:p>
          <a:p>
            <a:endParaRPr lang="en-NZ" sz="1600" i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1600" i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>
                <a:solidFill>
                  <a:schemeClr val="bg1"/>
                </a:solidFill>
                <a:latin typeface="Arial"/>
                <a:cs typeface="Arial"/>
              </a:rPr>
              <a:t>Tarick Gracida</a:t>
            </a:r>
          </a:p>
          <a:p>
            <a:r>
              <a:rPr lang="hr-HR" sz="1600">
                <a:solidFill>
                  <a:schemeClr val="bg1"/>
                </a:solidFill>
                <a:latin typeface="Arial"/>
                <a:cs typeface="Arial"/>
              </a:rPr>
              <a:t>Koordinator komunikacija i tehnologije za GIFT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8F4140-A12B-3943-8CA5-C9D74C606439}"/>
              </a:ext>
            </a:extLst>
          </p:cNvPr>
          <p:cNvSpPr txBox="1"/>
          <p:nvPr/>
        </p:nvSpPr>
        <p:spPr>
          <a:xfrm>
            <a:off x="368029" y="4975962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>
                <a:solidFill>
                  <a:schemeClr val="bg1"/>
                </a:solidFill>
                <a:latin typeface="Arial"/>
                <a:cs typeface="Arial"/>
              </a:rPr>
              <a:t>@FiscalTrans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A97059-3790-A04F-A6CA-092CB8E0F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300" y="3065433"/>
            <a:ext cx="2239402" cy="23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5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9" y="1561166"/>
            <a:ext cx="6311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4400">
                <a:solidFill>
                  <a:srgbClr val="FC5000"/>
                </a:solidFill>
              </a:rPr>
              <a:t>Izraditi plan za društvene medije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2B7985-2752-E641-90DE-8538DD041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89" y="2787804"/>
            <a:ext cx="2975756" cy="30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7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9" y="2520174"/>
            <a:ext cx="6311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4400">
                <a:solidFill>
                  <a:srgbClr val="FC5000"/>
                </a:solidFill>
              </a:rPr>
              <a:t>Što vam treba</a:t>
            </a:r>
          </a:p>
          <a:p>
            <a:pPr lvl="0">
              <a:defRPr/>
            </a:pPr>
            <a:r>
              <a:rPr lang="hr-HR" sz="4400" b="1">
                <a:solidFill>
                  <a:srgbClr val="FC5000"/>
                </a:solidFill>
              </a:rPr>
              <a:t>U TRI KORAKA</a:t>
            </a:r>
          </a:p>
        </p:txBody>
      </p:sp>
    </p:spTree>
    <p:extLst>
      <p:ext uri="{BB962C8B-B14F-4D97-AF65-F5344CB8AC3E}">
        <p14:creationId xmlns:p14="http://schemas.microsoft.com/office/powerpoint/2010/main" val="388599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146929" y="2686397"/>
            <a:ext cx="3938258" cy="1796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620"/>
              </a:lnSpc>
            </a:pPr>
            <a:r>
              <a:rPr lang="hr-HR" sz="6600">
                <a:solidFill>
                  <a:schemeClr val="bg1"/>
                </a:solidFill>
              </a:rPr>
              <a:t>Naručite svoj</a:t>
            </a:r>
          </a:p>
          <a:p>
            <a:pPr>
              <a:lnSpc>
                <a:spcPts val="6620"/>
              </a:lnSpc>
            </a:pPr>
            <a:r>
              <a:rPr lang="hr-HR" sz="6600">
                <a:solidFill>
                  <a:schemeClr val="bg1"/>
                </a:solidFill>
              </a:rPr>
              <a:t>SADRŽAJ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49F188-FEBD-0948-A2A0-C9D3179A31A2}"/>
              </a:ext>
            </a:extLst>
          </p:cNvPr>
          <p:cNvSpPr txBox="1"/>
          <p:nvPr/>
        </p:nvSpPr>
        <p:spPr>
          <a:xfrm>
            <a:off x="6766691" y="1521329"/>
            <a:ext cx="35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18990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9" y="2520174"/>
            <a:ext cx="6311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4400">
                <a:solidFill>
                  <a:srgbClr val="FC5000"/>
                </a:solidFill>
              </a:rPr>
              <a:t>A zašto je to bitan korak?</a:t>
            </a:r>
          </a:p>
        </p:txBody>
      </p:sp>
    </p:spTree>
    <p:extLst>
      <p:ext uri="{BB962C8B-B14F-4D97-AF65-F5344CB8AC3E}">
        <p14:creationId xmlns:p14="http://schemas.microsoft.com/office/powerpoint/2010/main" val="169481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9" y="2520174"/>
            <a:ext cx="6311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4400">
                <a:solidFill>
                  <a:srgbClr val="FC5000"/>
                </a:solidFill>
              </a:rPr>
              <a:t>Jednostavno!</a:t>
            </a:r>
          </a:p>
        </p:txBody>
      </p:sp>
    </p:spTree>
    <p:extLst>
      <p:ext uri="{BB962C8B-B14F-4D97-AF65-F5344CB8AC3E}">
        <p14:creationId xmlns:p14="http://schemas.microsoft.com/office/powerpoint/2010/main" val="264164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3402671" y="1677242"/>
            <a:ext cx="5296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Ako ne naručite svoj sadržaj, osobe zadužene za vaše kanale društvenih mreža samo će nasumično odabirati dijelove vašeg rada...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2D8E2B-37A2-A549-9A40-8C02C1208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71" y="685800"/>
            <a:ext cx="2768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4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3402671" y="1677242"/>
            <a:ext cx="5296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i neće razumjeti širi kontekst vaših ciljeva ni vašeg rada.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2D8E2B-37A2-A549-9A40-8C02C1208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71" y="685800"/>
            <a:ext cx="2768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1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4259766" y="1677242"/>
            <a:ext cx="4439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>
                <a:solidFill>
                  <a:srgbClr val="FC5000"/>
                </a:solidFill>
              </a:rPr>
              <a:t>.... a vaš plan za društvene medije neće uspjeti kako ste zamislili</a:t>
            </a:r>
          </a:p>
        </p:txBody>
      </p:sp>
    </p:spTree>
    <p:extLst>
      <p:ext uri="{BB962C8B-B14F-4D97-AF65-F5344CB8AC3E}">
        <p14:creationId xmlns:p14="http://schemas.microsoft.com/office/powerpoint/2010/main" val="101224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8" y="2152184"/>
            <a:ext cx="70029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4000">
                <a:solidFill>
                  <a:srgbClr val="FC5000"/>
                </a:solidFill>
              </a:rPr>
              <a:t>Zapamtite...</a:t>
            </a:r>
          </a:p>
          <a:p>
            <a:pPr lvl="0">
              <a:defRPr/>
            </a:pPr>
            <a:r>
              <a:rPr lang="hr-HR" sz="3200">
                <a:solidFill>
                  <a:srgbClr val="FC5000"/>
                </a:solidFill>
              </a:rPr>
              <a:t>bitna je dobra interna komunikacija za dobru vanjsku komunikaciju</a:t>
            </a:r>
          </a:p>
        </p:txBody>
      </p:sp>
    </p:spTree>
    <p:extLst>
      <p:ext uri="{BB962C8B-B14F-4D97-AF65-F5344CB8AC3E}">
        <p14:creationId xmlns:p14="http://schemas.microsoft.com/office/powerpoint/2010/main" val="366364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1048214" y="2607250"/>
            <a:ext cx="6311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Institucionalne informacije</a:t>
            </a:r>
          </a:p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Informacije o proračunskim prihodima</a:t>
            </a:r>
          </a:p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Informacije o proračunskim rashodima</a:t>
            </a:r>
          </a:p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Informacije o evaluaciji</a:t>
            </a:r>
          </a:p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Informacije o otvorenim podacima</a:t>
            </a:r>
          </a:p>
          <a:p>
            <a:pPr marL="457200" indent="-4572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Objašnjenja proračuna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692D8D8-2341-0841-80F1-0D1B955BB7C9}"/>
              </a:ext>
            </a:extLst>
          </p:cNvPr>
          <p:cNvSpPr/>
          <p:nvPr/>
        </p:nvSpPr>
        <p:spPr>
          <a:xfrm>
            <a:off x="1048214" y="1769652"/>
            <a:ext cx="1822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>
                <a:solidFill>
                  <a:srgbClr val="FC5000"/>
                </a:solidFill>
              </a:rPr>
              <a:t>Možda...</a:t>
            </a:r>
          </a:p>
        </p:txBody>
      </p:sp>
    </p:spTree>
    <p:extLst>
      <p:ext uri="{BB962C8B-B14F-4D97-AF65-F5344CB8AC3E}">
        <p14:creationId xmlns:p14="http://schemas.microsoft.com/office/powerpoint/2010/main" val="209429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400657" y="2179048"/>
            <a:ext cx="4278287" cy="2677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980"/>
              </a:lnSpc>
            </a:pPr>
            <a:r>
              <a:rPr lang="hr-HR" sz="4400">
                <a:solidFill>
                  <a:schemeClr val="bg1"/>
                </a:solidFill>
              </a:rPr>
              <a:t>Danas su svi</a:t>
            </a:r>
          </a:p>
          <a:p>
            <a:pPr algn="ctr">
              <a:lnSpc>
                <a:spcPts val="3980"/>
              </a:lnSpc>
            </a:pPr>
            <a:r>
              <a:rPr lang="hr-HR" sz="4400">
                <a:solidFill>
                  <a:schemeClr val="bg1"/>
                </a:solidFill>
              </a:rPr>
              <a:t>vrlo zauzeti,</a:t>
            </a:r>
          </a:p>
          <a:p>
            <a:pPr algn="ctr">
              <a:lnSpc>
                <a:spcPts val="3980"/>
              </a:lnSpc>
            </a:pPr>
            <a:r>
              <a:rPr lang="hr-HR" sz="4400">
                <a:solidFill>
                  <a:schemeClr val="bg1"/>
                </a:solidFill>
              </a:rPr>
              <a:t>i ne samo to,</a:t>
            </a:r>
          </a:p>
          <a:p>
            <a:pPr algn="ctr">
              <a:lnSpc>
                <a:spcPts val="3980"/>
              </a:lnSpc>
            </a:pPr>
            <a:r>
              <a:rPr lang="hr-HR" sz="4400">
                <a:solidFill>
                  <a:schemeClr val="bg1"/>
                </a:solidFill>
              </a:rPr>
              <a:t>svi često gubimo</a:t>
            </a:r>
          </a:p>
          <a:p>
            <a:pPr algn="ctr">
              <a:lnSpc>
                <a:spcPts val="3980"/>
              </a:lnSpc>
            </a:pPr>
            <a:r>
              <a:rPr lang="hr-HR" sz="4400">
                <a:solidFill>
                  <a:schemeClr val="bg1"/>
                </a:solidFill>
              </a:rPr>
              <a:t>strpljenje</a:t>
            </a:r>
          </a:p>
        </p:txBody>
      </p:sp>
    </p:spTree>
    <p:extLst>
      <p:ext uri="{BB962C8B-B14F-4D97-AF65-F5344CB8AC3E}">
        <p14:creationId xmlns:p14="http://schemas.microsoft.com/office/powerpoint/2010/main" val="3634744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146929" y="2686397"/>
            <a:ext cx="4613122" cy="1722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620"/>
              </a:lnSpc>
            </a:pPr>
            <a:r>
              <a:rPr lang="hr-HR" sz="4400" dirty="0">
                <a:solidFill>
                  <a:schemeClr val="bg1"/>
                </a:solidFill>
              </a:rPr>
              <a:t>Pronađite/izgradite</a:t>
            </a:r>
          </a:p>
          <a:p>
            <a:pPr>
              <a:lnSpc>
                <a:spcPts val="6620"/>
              </a:lnSpc>
            </a:pPr>
            <a:r>
              <a:rPr lang="hr-HR" sz="4400" dirty="0">
                <a:solidFill>
                  <a:schemeClr val="bg1"/>
                </a:solidFill>
              </a:rPr>
              <a:t>svoju publiku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49F188-FEBD-0948-A2A0-C9D3179A31A2}"/>
              </a:ext>
            </a:extLst>
          </p:cNvPr>
          <p:cNvSpPr txBox="1"/>
          <p:nvPr/>
        </p:nvSpPr>
        <p:spPr>
          <a:xfrm>
            <a:off x="6737837" y="1521329"/>
            <a:ext cx="4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40060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977377" y="1677242"/>
            <a:ext cx="57218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Ako znate koju vrstu informacija posjeduje vaša organizacija, imat ćete jasniju sliku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2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791737" y="863203"/>
            <a:ext cx="7907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Ali nije poanta samo privući pažnju proračunskih stručnjaka, akademske zajednice, novinara i sl.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53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791737" y="863203"/>
            <a:ext cx="7907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Bitno je znati koje će informacije biti zanimljive građanima, ovisno o njihovoj dobi, interesima, životima, potrebama itd.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78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791737" y="863203"/>
            <a:ext cx="7907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Bitno je znati koje će informacije biti zanimljive građanima, ovisno o njihovoj dobi, interesima, životima, potrebama itd.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F129484-35F6-B946-8E5E-4006CD8E97EC}"/>
              </a:ext>
            </a:extLst>
          </p:cNvPr>
          <p:cNvCxnSpPr/>
          <p:nvPr/>
        </p:nvCxnSpPr>
        <p:spPr>
          <a:xfrm>
            <a:off x="1851102" y="1572322"/>
            <a:ext cx="17507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50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791737" y="863203"/>
            <a:ext cx="79074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/>
              <a:t>Bitno je znati koje će informacije biti </a:t>
            </a:r>
            <a:r>
              <a:rPr lang="hr-HR" sz="2800">
                <a:solidFill>
                  <a:srgbClr val="FF5000"/>
                </a:solidFill>
              </a:rPr>
              <a:t>korisne</a:t>
            </a:r>
            <a:r>
              <a:rPr lang="hr-HR" sz="2800"/>
              <a:t> građanima, ovisno o njihovoj dobi, </a:t>
            </a:r>
          </a:p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interesima, životima, potrebama itd.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6EDDF7-DCBF-274E-BE7D-57F0B6E65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98" y="4148173"/>
            <a:ext cx="3200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94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xmlns="" id="{A70EBC90-A871-1440-BBB1-3BF8FC1EEEDD}"/>
              </a:ext>
            </a:extLst>
          </p:cNvPr>
          <p:cNvSpPr/>
          <p:nvPr/>
        </p:nvSpPr>
        <p:spPr>
          <a:xfrm flipH="1">
            <a:off x="6113720" y="6181262"/>
            <a:ext cx="3030279" cy="676737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A8696B-7C4A-4C48-9FE9-96A7FD0A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148" y="0"/>
            <a:ext cx="539885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69CF261-E5F2-6D43-BD9C-1B7877FE04A2}"/>
              </a:ext>
            </a:extLst>
          </p:cNvPr>
          <p:cNvSpPr/>
          <p:nvPr/>
        </p:nvSpPr>
        <p:spPr>
          <a:xfrm>
            <a:off x="412595" y="2171096"/>
            <a:ext cx="2632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>
                <a:solidFill>
                  <a:srgbClr val="FC5000"/>
                </a:solidFill>
              </a:rPr>
              <a:t>Mnogo podataka!</a:t>
            </a:r>
          </a:p>
        </p:txBody>
      </p:sp>
    </p:spTree>
    <p:extLst>
      <p:ext uri="{BB962C8B-B14F-4D97-AF65-F5344CB8AC3E}">
        <p14:creationId xmlns:p14="http://schemas.microsoft.com/office/powerpoint/2010/main" val="3335379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8" y="2152184"/>
            <a:ext cx="70029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4000">
                <a:solidFill>
                  <a:srgbClr val="FC5000"/>
                </a:solidFill>
              </a:rPr>
              <a:t>Zapamtite...</a:t>
            </a:r>
          </a:p>
          <a:p>
            <a:pPr lvl="0">
              <a:defRPr/>
            </a:pPr>
            <a:r>
              <a:rPr lang="hr-HR" sz="3200">
                <a:solidFill>
                  <a:srgbClr val="FC5000"/>
                </a:solidFill>
              </a:rPr>
              <a:t>Različit sadržaj za različitu publiku, ali uvijek jednostavnim jezikom!</a:t>
            </a:r>
          </a:p>
        </p:txBody>
      </p:sp>
    </p:spTree>
    <p:extLst>
      <p:ext uri="{BB962C8B-B14F-4D97-AF65-F5344CB8AC3E}">
        <p14:creationId xmlns:p14="http://schemas.microsoft.com/office/powerpoint/2010/main" val="3790512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146929" y="2686397"/>
            <a:ext cx="4564904" cy="1735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620"/>
              </a:lnSpc>
            </a:pPr>
            <a:r>
              <a:rPr lang="hr-HR" sz="4800" dirty="0">
                <a:solidFill>
                  <a:schemeClr val="bg1"/>
                </a:solidFill>
              </a:rPr>
              <a:t>Odaberite svoja 3</a:t>
            </a:r>
          </a:p>
          <a:p>
            <a:pPr>
              <a:lnSpc>
                <a:spcPts val="6620"/>
              </a:lnSpc>
            </a:pPr>
            <a:r>
              <a:rPr lang="hr-HR" sz="4800" dirty="0">
                <a:solidFill>
                  <a:schemeClr val="bg1"/>
                </a:solidFill>
              </a:rPr>
              <a:t>kanala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49F188-FEBD-0948-A2A0-C9D3179A31A2}"/>
              </a:ext>
            </a:extLst>
          </p:cNvPr>
          <p:cNvSpPr txBox="1"/>
          <p:nvPr/>
        </p:nvSpPr>
        <p:spPr>
          <a:xfrm>
            <a:off x="6077400" y="1521329"/>
            <a:ext cx="1737975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95839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1694985" y="863203"/>
            <a:ext cx="7004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Uz sve te podatke, vrstu sadržaja, vrstu publike, analitiku, možete odrediti koji su vam kanali društvenih medija zaista potrebni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91D18F-1A9A-2240-8449-ECF8D11A3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89" y="2787804"/>
            <a:ext cx="2975756" cy="30777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76FA86-0A6D-6E46-88F7-A1BDE3EB2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67" y="3706304"/>
            <a:ext cx="2458535" cy="269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0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27447F-E873-5B40-A12A-1C64D970B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062" y="1524160"/>
            <a:ext cx="5404626" cy="375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60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1124286" y="2743198"/>
            <a:ext cx="700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hr-HR" sz="5400" dirty="0">
                <a:solidFill>
                  <a:srgbClr val="FC5000"/>
                </a:solidFill>
              </a:rPr>
              <a:t>PAZITE!!!</a:t>
            </a:r>
          </a:p>
        </p:txBody>
      </p:sp>
    </p:spTree>
    <p:extLst>
      <p:ext uri="{BB962C8B-B14F-4D97-AF65-F5344CB8AC3E}">
        <p14:creationId xmlns:p14="http://schemas.microsoft.com/office/powerpoint/2010/main" val="3725789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3050869" y="3043236"/>
            <a:ext cx="2977866" cy="849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620"/>
              </a:lnSpc>
            </a:pPr>
            <a:r>
              <a:rPr lang="hr-HR" sz="3600" dirty="0">
                <a:solidFill>
                  <a:schemeClr val="bg1"/>
                </a:solidFill>
              </a:rPr>
              <a:t>Što treba raditi</a:t>
            </a:r>
          </a:p>
        </p:txBody>
      </p:sp>
    </p:spTree>
    <p:extLst>
      <p:ext uri="{BB962C8B-B14F-4D97-AF65-F5344CB8AC3E}">
        <p14:creationId xmlns:p14="http://schemas.microsoft.com/office/powerpoint/2010/main" val="346833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2955074"/>
            <a:ext cx="8097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Pravi TIM!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</p:spTree>
    <p:extLst>
      <p:ext uri="{BB962C8B-B14F-4D97-AF65-F5344CB8AC3E}">
        <p14:creationId xmlns:p14="http://schemas.microsoft.com/office/powerpoint/2010/main" val="689467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2887679"/>
            <a:ext cx="8097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PARTNERSTVA!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Razmišljajte o zajedničkom sadržaju, na primjer...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</p:spTree>
    <p:extLst>
      <p:ext uri="{BB962C8B-B14F-4D97-AF65-F5344CB8AC3E}">
        <p14:creationId xmlns:p14="http://schemas.microsoft.com/office/powerpoint/2010/main" val="2583357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F2626F-7C60-FB43-8854-1E266A24F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49" y="1837340"/>
            <a:ext cx="5078761" cy="2856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885215-32F3-8447-A942-4B9133D9E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391" y="4894864"/>
            <a:ext cx="2221692" cy="1216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C4EF38-BCCC-1A4F-BB9E-265A170FA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49" y="4894864"/>
            <a:ext cx="2017117" cy="12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0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931594-BEA3-804E-84DE-F46C174B5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09" y="342013"/>
            <a:ext cx="5031503" cy="62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30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PREGLEDAJTE i ponovno pregledajte svoju analitiku.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Pokušajte pratiti interese publike kako biste uvijek iznosili aktualan sadržaj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</p:spTree>
    <p:extLst>
      <p:ext uri="{BB962C8B-B14F-4D97-AF65-F5344CB8AC3E}">
        <p14:creationId xmlns:p14="http://schemas.microsoft.com/office/powerpoint/2010/main" val="2485392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Proračunske tablice.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MAPIRAJTE svoju influencere, najbolje pratitelje itd. prema interesima, temama, dobi itd.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</p:spTree>
    <p:extLst>
      <p:ext uri="{BB962C8B-B14F-4D97-AF65-F5344CB8AC3E}">
        <p14:creationId xmlns:p14="http://schemas.microsoft.com/office/powerpoint/2010/main" val="828552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ULAZNA POŠTA, dijelite objave putem pretinca ulazne pošte organizacijama s istim područjima interesa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</p:spTree>
    <p:extLst>
      <p:ext uri="{BB962C8B-B14F-4D97-AF65-F5344CB8AC3E}">
        <p14:creationId xmlns:p14="http://schemas.microsoft.com/office/powerpoint/2010/main" val="3132234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SAŽETI informacije, ljudi lako gube strpljenje danas.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Ali uvijek ostavite poveznicu na cijeli sadržaj.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</p:spTree>
    <p:extLst>
      <p:ext uri="{BB962C8B-B14F-4D97-AF65-F5344CB8AC3E}">
        <p14:creationId xmlns:p14="http://schemas.microsoft.com/office/powerpoint/2010/main" val="3993303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965071" y="1576883"/>
            <a:ext cx="573413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Shvaćajući to, i dalje se</a:t>
            </a:r>
          </a:p>
          <a:p>
            <a:pPr algn="r"/>
            <a:r>
              <a:rPr lang="hr-HR" sz="3200" b="1">
                <a:solidFill>
                  <a:schemeClr val="tx1">
                    <a:lumMod val="50000"/>
                    <a:lumOff val="50000"/>
                  </a:schemeClr>
                </a:solidFill>
              </a:rPr>
              <a:t>NADAMO i OČEKUJEMO</a:t>
            </a:r>
          </a:p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da ćemo ako objavimo proračunske podatke</a:t>
            </a:r>
          </a:p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uspjeti privući korisnike...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EB9AA1-EBC8-D148-AD7F-00DABCA99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2" y="3806455"/>
            <a:ext cx="1358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21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GRAĐANSKI kanali društvenih medija?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</p:spTree>
    <p:extLst>
      <p:ext uri="{BB962C8B-B14F-4D97-AF65-F5344CB8AC3E}">
        <p14:creationId xmlns:p14="http://schemas.microsoft.com/office/powerpoint/2010/main" val="1606656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C380F7-8062-D048-B030-07D94350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05" y="2338005"/>
            <a:ext cx="3938374" cy="2640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15FEA22-5829-5D45-BBBD-D45423EC8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281" y="2338005"/>
            <a:ext cx="3862924" cy="2640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7D890C-58B7-DE4D-B427-824745A79FF4}"/>
              </a:ext>
            </a:extLst>
          </p:cNvPr>
          <p:cNvSpPr txBox="1"/>
          <p:nvPr/>
        </p:nvSpPr>
        <p:spPr>
          <a:xfrm>
            <a:off x="1490049" y="5139240"/>
            <a:ext cx="16882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100" b="1">
                <a:solidFill>
                  <a:srgbClr val="FF5000"/>
                </a:solidFill>
              </a:rPr>
              <a:t>Tweet Ministarstva financija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5911F7-80C0-4F4E-8B31-6B55D0CE73C5}"/>
              </a:ext>
            </a:extLst>
          </p:cNvPr>
          <p:cNvSpPr txBox="1"/>
          <p:nvPr/>
        </p:nvSpPr>
        <p:spPr>
          <a:xfrm>
            <a:off x="5661516" y="5139240"/>
            <a:ext cx="22124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100" b="1">
                <a:solidFill>
                  <a:srgbClr val="FF5000"/>
                </a:solidFill>
              </a:rPr>
              <a:t>Tweet s građanskih kanala društvenih medija</a:t>
            </a:r>
          </a:p>
        </p:txBody>
      </p:sp>
    </p:spTree>
    <p:extLst>
      <p:ext uri="{BB962C8B-B14F-4D97-AF65-F5344CB8AC3E}">
        <p14:creationId xmlns:p14="http://schemas.microsoft.com/office/powerpoint/2010/main" val="14581481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ISPITAJTE svoj sadržaj, ne ustručavajte se probati novi vizualni sadržaj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</p:spTree>
    <p:extLst>
      <p:ext uri="{BB962C8B-B14F-4D97-AF65-F5344CB8AC3E}">
        <p14:creationId xmlns:p14="http://schemas.microsoft.com/office/powerpoint/2010/main" val="2236347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RECIKLIRAJTE, dopušteno je ponovno upotrijebiti dobar sadržaj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</p:spTree>
    <p:extLst>
      <p:ext uri="{BB962C8B-B14F-4D97-AF65-F5344CB8AC3E}">
        <p14:creationId xmlns:p14="http://schemas.microsoft.com/office/powerpoint/2010/main" val="1769911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Objave koje uključuju fotografije, slike ili videozapise obično su mnogo popularnije! Nemojte upotrebljavati dosadne tipične slike.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>
                <a:solidFill>
                  <a:schemeClr val="bg1"/>
                </a:solidFill>
              </a:rPr>
              <a:t>Što treba raditi</a:t>
            </a:r>
          </a:p>
        </p:txBody>
      </p:sp>
    </p:spTree>
    <p:extLst>
      <p:ext uri="{BB962C8B-B14F-4D97-AF65-F5344CB8AC3E}">
        <p14:creationId xmlns:p14="http://schemas.microsoft.com/office/powerpoint/2010/main" val="3253893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440958" y="2921040"/>
            <a:ext cx="4197688" cy="970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620"/>
              </a:lnSpc>
            </a:pPr>
            <a:r>
              <a:rPr lang="hr-HR" sz="7200">
                <a:solidFill>
                  <a:schemeClr val="bg1"/>
                </a:solidFill>
              </a:rPr>
              <a:t>Što NE raditi</a:t>
            </a:r>
          </a:p>
        </p:txBody>
      </p:sp>
    </p:spTree>
    <p:extLst>
      <p:ext uri="{BB962C8B-B14F-4D97-AF65-F5344CB8AC3E}">
        <p14:creationId xmlns:p14="http://schemas.microsoft.com/office/powerpoint/2010/main" val="924323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Bitna je TRANSPARENTNOST, nemojte se lažno predstavljati, nemojte kupovati pratitelje ili lajkove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solidFill>
                  <a:schemeClr val="bg1"/>
                </a:solidFill>
              </a:rPr>
              <a:t>Što NE raditi</a:t>
            </a:r>
          </a:p>
        </p:txBody>
      </p:sp>
    </p:spTree>
    <p:extLst>
      <p:ext uri="{BB962C8B-B14F-4D97-AF65-F5344CB8AC3E}">
        <p14:creationId xmlns:p14="http://schemas.microsoft.com/office/powerpoint/2010/main" val="342698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Nemojte pratiti svakog tko vas prati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solidFill>
                  <a:schemeClr val="bg1"/>
                </a:solidFill>
              </a:rPr>
              <a:t>Što NE raditi</a:t>
            </a:r>
          </a:p>
        </p:txBody>
      </p:sp>
    </p:spTree>
    <p:extLst>
      <p:ext uri="{BB962C8B-B14F-4D97-AF65-F5344CB8AC3E}">
        <p14:creationId xmlns:p14="http://schemas.microsoft.com/office/powerpoint/2010/main" val="3098589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Nemojte brisati tuđe objave i nemojte ignorirati ili brisati negativne komentare. Svaki negativan komentar je prilika da ga pretvorite u nešto POZITIVNO.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solidFill>
                  <a:schemeClr val="bg1"/>
                </a:solidFill>
              </a:rPr>
              <a:t>Što NE raditi</a:t>
            </a:r>
          </a:p>
        </p:txBody>
      </p:sp>
    </p:spTree>
    <p:extLst>
      <p:ext uri="{BB962C8B-B14F-4D97-AF65-F5344CB8AC3E}">
        <p14:creationId xmlns:p14="http://schemas.microsoft.com/office/powerpoint/2010/main" val="29953178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Nemojte stavljati podsjetnike i potom zaboraviti na njih.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Uzmite u obzir odgovore korisnika u ANALITICI.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solidFill>
                  <a:schemeClr val="bg1"/>
                </a:solidFill>
              </a:rPr>
              <a:t>Što NE raditi</a:t>
            </a:r>
          </a:p>
        </p:txBody>
      </p:sp>
    </p:spTree>
    <p:extLst>
      <p:ext uri="{BB962C8B-B14F-4D97-AF65-F5344CB8AC3E}">
        <p14:creationId xmlns:p14="http://schemas.microsoft.com/office/powerpoint/2010/main" val="86072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2995785" y="1677242"/>
            <a:ext cx="57034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Moramo privući građane</a:t>
            </a:r>
          </a:p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umjesto da čekamo da građani sami</a:t>
            </a:r>
          </a:p>
          <a:p>
            <a:pPr algn="r"/>
            <a:r>
              <a:rPr lang="hr-HR" sz="2800">
                <a:solidFill>
                  <a:schemeClr val="tx1">
                    <a:lumMod val="50000"/>
                    <a:lumOff val="50000"/>
                  </a:schemeClr>
                </a:solidFill>
              </a:rPr>
              <a:t>posjete naše portale za transparentnost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48FAC7-3553-3E4B-8DAD-79BE25EDD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92" y="3806455"/>
            <a:ext cx="1358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84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Nemojte objavljivati bez OZNAČIVANJA potencijalno zainteresiranih korisničkih računa.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Nemojte previše označivati druge, nemojte označiti isti korisnički račun svakog dana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solidFill>
                  <a:schemeClr val="bg1"/>
                </a:solidFill>
              </a:rPr>
              <a:t>Što NE raditi</a:t>
            </a:r>
          </a:p>
        </p:txBody>
      </p:sp>
    </p:spTree>
    <p:extLst>
      <p:ext uri="{BB962C8B-B14F-4D97-AF65-F5344CB8AC3E}">
        <p14:creationId xmlns:p14="http://schemas.microsoft.com/office/powerpoint/2010/main" val="3692019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Nemojte zanemariti posao, uvijek budite svjesni što se događa na vašim kanalima svakog dana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solidFill>
                  <a:schemeClr val="bg1"/>
                </a:solidFill>
              </a:rPr>
              <a:t>Što NE raditi</a:t>
            </a:r>
          </a:p>
        </p:txBody>
      </p:sp>
    </p:spTree>
    <p:extLst>
      <p:ext uri="{BB962C8B-B14F-4D97-AF65-F5344CB8AC3E}">
        <p14:creationId xmlns:p14="http://schemas.microsoft.com/office/powerpoint/2010/main" val="2289078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Nemojte objavljivati samo da biste objavljivali, bolje je imati manje objava dnevno, ali s korisnim sadržajem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solidFill>
                  <a:schemeClr val="bg1"/>
                </a:solidFill>
              </a:rPr>
              <a:t>Što NE raditi</a:t>
            </a:r>
          </a:p>
        </p:txBody>
      </p:sp>
    </p:spTree>
    <p:extLst>
      <p:ext uri="{BB962C8B-B14F-4D97-AF65-F5344CB8AC3E}">
        <p14:creationId xmlns:p14="http://schemas.microsoft.com/office/powerpoint/2010/main" val="25512763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Nemojte označiti da vam se sviđaju vlastite objave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solidFill>
                  <a:schemeClr val="bg1"/>
                </a:solidFill>
              </a:rPr>
              <a:t>Što NE raditi</a:t>
            </a:r>
          </a:p>
        </p:txBody>
      </p:sp>
    </p:spTree>
    <p:extLst>
      <p:ext uri="{BB962C8B-B14F-4D97-AF65-F5344CB8AC3E}">
        <p14:creationId xmlns:p14="http://schemas.microsoft.com/office/powerpoint/2010/main" val="1697504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602165" y="3122342"/>
            <a:ext cx="809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Nemojte upotrebljavati velike poveznice i hashtagove.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Uvijek možete skratiti poveznice putem Bit.ly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A4C8D-412C-B542-9A8A-BFBC342DD425}"/>
              </a:ext>
            </a:extLst>
          </p:cNvPr>
          <p:cNvSpPr/>
          <p:nvPr/>
        </p:nvSpPr>
        <p:spPr>
          <a:xfrm>
            <a:off x="7297764" y="435899"/>
            <a:ext cx="1401441" cy="1401441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877667-3B71-AB4F-830B-A5E753722535}"/>
              </a:ext>
            </a:extLst>
          </p:cNvPr>
          <p:cNvSpPr txBox="1"/>
          <p:nvPr/>
        </p:nvSpPr>
        <p:spPr>
          <a:xfrm>
            <a:off x="7429846" y="936564"/>
            <a:ext cx="113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>
                <a:solidFill>
                  <a:schemeClr val="bg1"/>
                </a:solidFill>
              </a:rPr>
              <a:t>Što NE raditi</a:t>
            </a:r>
          </a:p>
        </p:txBody>
      </p:sp>
    </p:spTree>
    <p:extLst>
      <p:ext uri="{BB962C8B-B14F-4D97-AF65-F5344CB8AC3E}">
        <p14:creationId xmlns:p14="http://schemas.microsoft.com/office/powerpoint/2010/main" val="3585858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5DB45576-2F9B-1E4D-95A4-AF6B539683E2}"/>
              </a:ext>
            </a:extLst>
          </p:cNvPr>
          <p:cNvSpPr/>
          <p:nvPr/>
        </p:nvSpPr>
        <p:spPr>
          <a:xfrm>
            <a:off x="0" y="-30480"/>
            <a:ext cx="9144000" cy="6233160"/>
          </a:xfrm>
          <a:custGeom>
            <a:avLst/>
            <a:gdLst>
              <a:gd name="connsiteX0" fmla="*/ 0 w 9144000"/>
              <a:gd name="connsiteY0" fmla="*/ 0 h 6233160"/>
              <a:gd name="connsiteX1" fmla="*/ 9144000 w 9144000"/>
              <a:gd name="connsiteY1" fmla="*/ 15240 h 6233160"/>
              <a:gd name="connsiteX2" fmla="*/ 9144000 w 9144000"/>
              <a:gd name="connsiteY2" fmla="*/ 5836920 h 6233160"/>
              <a:gd name="connsiteX3" fmla="*/ 0 w 9144000"/>
              <a:gd name="connsiteY3" fmla="*/ 6233160 h 6233160"/>
              <a:gd name="connsiteX4" fmla="*/ 0 w 9144000"/>
              <a:gd name="connsiteY4" fmla="*/ 441960 h 6233160"/>
              <a:gd name="connsiteX5" fmla="*/ 0 w 9144000"/>
              <a:gd name="connsiteY5" fmla="*/ 0 h 62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233160">
                <a:moveTo>
                  <a:pt x="0" y="0"/>
                </a:moveTo>
                <a:lnTo>
                  <a:pt x="9144000" y="15240"/>
                </a:lnTo>
                <a:lnTo>
                  <a:pt x="9144000" y="5836920"/>
                </a:lnTo>
                <a:lnTo>
                  <a:pt x="0" y="6233160"/>
                </a:lnTo>
                <a:lnTo>
                  <a:pt x="0" y="44196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DA20EB-4496-FD41-A85A-ECC85890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300" y="6156960"/>
            <a:ext cx="2595113" cy="4584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B4F1D8-A64D-C343-A116-62B09662D103}"/>
              </a:ext>
            </a:extLst>
          </p:cNvPr>
          <p:cNvSpPr txBox="1"/>
          <p:nvPr/>
        </p:nvSpPr>
        <p:spPr>
          <a:xfrm>
            <a:off x="747294" y="1608772"/>
            <a:ext cx="29632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>
                <a:solidFill>
                  <a:schemeClr val="bg1"/>
                </a:solidFill>
                <a:latin typeface="Arial"/>
                <a:cs typeface="Arial"/>
              </a:rPr>
              <a:t>Povežite se s nama!</a:t>
            </a:r>
          </a:p>
          <a:p>
            <a:r>
              <a:rPr lang="hr-HR">
                <a:solidFill>
                  <a:schemeClr val="bg1"/>
                </a:solidFill>
                <a:latin typeface="Arial"/>
                <a:cs typeface="Arial"/>
              </a:rPr>
              <a:t>     @FiscalTrans</a:t>
            </a: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>
                <a:solidFill>
                  <a:schemeClr val="bg1"/>
                </a:solidFill>
                <a:latin typeface="Arial"/>
                <a:cs typeface="Arial"/>
              </a:rPr>
              <a:t>www.fiscaltransparency.net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6634C5-87A8-8F4A-9532-E1F93898C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606" y="2002045"/>
            <a:ext cx="243543" cy="19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0A32E2-1BE0-7A44-8429-F2AD6FA29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300" y="3065433"/>
            <a:ext cx="2239402" cy="23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3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E6D444-B9F6-5347-AF2F-87E47194BD6B}"/>
              </a:ext>
            </a:extLst>
          </p:cNvPr>
          <p:cNvSpPr/>
          <p:nvPr/>
        </p:nvSpPr>
        <p:spPr>
          <a:xfrm>
            <a:off x="2021983" y="888643"/>
            <a:ext cx="5035639" cy="5035639"/>
          </a:xfrm>
          <a:prstGeom prst="rect">
            <a:avLst/>
          </a:prstGeom>
          <a:gradFill flip="none" rotWithShape="0">
            <a:gsLst>
              <a:gs pos="100000">
                <a:srgbClr val="F12E50"/>
              </a:gs>
              <a:gs pos="20000">
                <a:srgbClr val="FF5000"/>
              </a:gs>
            </a:gsLst>
            <a:path path="circle">
              <a:fillToRect t="100000" r="10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E1EBF3-1C9D-1748-A70D-8926F85D3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9018089-3091-9E4B-A9C5-03AF5091A40F}"/>
              </a:ext>
            </a:extLst>
          </p:cNvPr>
          <p:cNvSpPr txBox="1"/>
          <p:nvPr/>
        </p:nvSpPr>
        <p:spPr>
          <a:xfrm>
            <a:off x="1993078" y="2402072"/>
            <a:ext cx="50934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>
                <a:solidFill>
                  <a:schemeClr val="bg1"/>
                </a:solidFill>
              </a:rPr>
              <a:t>I to je jedan od glavnih ciljeva</a:t>
            </a:r>
          </a:p>
          <a:p>
            <a:pPr algn="ctr"/>
            <a:r>
              <a:rPr lang="hr-HR" sz="3200" dirty="0">
                <a:solidFill>
                  <a:schemeClr val="bg1"/>
                </a:solidFill>
              </a:rPr>
              <a:t>uspostavljanja kanala za</a:t>
            </a:r>
          </a:p>
          <a:p>
            <a:pPr algn="ctr"/>
            <a:r>
              <a:rPr lang="hr-HR" sz="3200" dirty="0">
                <a:solidFill>
                  <a:schemeClr val="bg1"/>
                </a:solidFill>
              </a:rPr>
              <a:t>DRUŠTVENE MREŽE</a:t>
            </a:r>
          </a:p>
        </p:txBody>
      </p:sp>
    </p:spTree>
    <p:extLst>
      <p:ext uri="{BB962C8B-B14F-4D97-AF65-F5344CB8AC3E}">
        <p14:creationId xmlns:p14="http://schemas.microsoft.com/office/powerpoint/2010/main" val="264324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F8268E-6B59-2944-AC48-3D691F33F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1666">
            <a:off x="297064" y="776341"/>
            <a:ext cx="3914115" cy="2377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7D9760-AEB4-B148-A643-80B5891AF285}"/>
              </a:ext>
            </a:extLst>
          </p:cNvPr>
          <p:cNvSpPr txBox="1"/>
          <p:nvPr/>
        </p:nvSpPr>
        <p:spPr>
          <a:xfrm rot="20968764">
            <a:off x="2098003" y="1283069"/>
            <a:ext cx="1580754" cy="725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80"/>
              </a:lnSpc>
            </a:pPr>
            <a:r>
              <a:rPr lang="hr-HR" sz="3600">
                <a:solidFill>
                  <a:srgbClr val="FC5000"/>
                </a:solidFill>
              </a:rPr>
              <a:t>10</a:t>
            </a:r>
          </a:p>
          <a:p>
            <a:pPr>
              <a:lnSpc>
                <a:spcPts val="2380"/>
              </a:lnSpc>
            </a:pPr>
            <a:r>
              <a:rPr lang="hr-HR" sz="2800" b="1">
                <a:solidFill>
                  <a:srgbClr val="FC5000"/>
                </a:solidFill>
              </a:rPr>
              <a:t>PREDNOSTI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1371599" y="2921620"/>
            <a:ext cx="63115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Veća </a:t>
            </a:r>
            <a:r>
              <a:rPr lang="hr-HR" sz="2000">
                <a:solidFill>
                  <a:srgbClr val="FC5000"/>
                </a:solidFill>
              </a:rPr>
              <a:t>prisutnost na internetu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/>
              <a:t>Izložiti</a:t>
            </a: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 sadržaj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Pristup onome </a:t>
            </a:r>
            <a:r>
              <a:rPr lang="hr-HR" sz="2000">
                <a:solidFill>
                  <a:srgbClr val="FC5000"/>
                </a:solidFill>
              </a:rPr>
              <a:t>što ljudi govore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rgbClr val="FC5000"/>
                </a:solidFill>
              </a:rPr>
              <a:t>Osobna komunikacija </a:t>
            </a: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s korisnicima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/>
              <a:t>Izgradnja </a:t>
            </a:r>
            <a:r>
              <a:rPr lang="hr-HR" sz="2000">
                <a:solidFill>
                  <a:srgbClr val="FC5000"/>
                </a:solidFill>
              </a:rPr>
              <a:t>odnosa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rgbClr val="FC5000"/>
                </a:solidFill>
              </a:rPr>
              <a:t>Globalni</a:t>
            </a: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 obuhvat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rgbClr val="FC5000"/>
                </a:solidFill>
              </a:rPr>
              <a:t>Više prometa </a:t>
            </a: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na vašoj web stranici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rgbClr val="FC5000"/>
                </a:solidFill>
              </a:rPr>
              <a:t>Pojačan</a:t>
            </a: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 angažman korisnika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rgbClr val="FC5000"/>
                </a:solidFill>
              </a:rPr>
              <a:t>Lako pretraživo</a:t>
            </a: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 web mjesto i sadržaj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hr-HR" sz="2000">
                <a:solidFill>
                  <a:srgbClr val="FC5000"/>
                </a:solidFill>
              </a:rPr>
              <a:t>Minimalni trošak </a:t>
            </a:r>
            <a:r>
              <a:rPr lang="hr-HR" sz="2000">
                <a:solidFill>
                  <a:schemeClr val="tx1">
                    <a:lumMod val="50000"/>
                    <a:lumOff val="50000"/>
                  </a:schemeClr>
                </a:solidFill>
              </a:rPr>
              <a:t>promicanja vaše inicijative</a:t>
            </a:r>
          </a:p>
        </p:txBody>
      </p:sp>
    </p:spTree>
    <p:extLst>
      <p:ext uri="{BB962C8B-B14F-4D97-AF65-F5344CB8AC3E}">
        <p14:creationId xmlns:p14="http://schemas.microsoft.com/office/powerpoint/2010/main" val="123511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A13362-A367-3948-9427-E1581CEF83AA}"/>
              </a:ext>
            </a:extLst>
          </p:cNvPr>
          <p:cNvSpPr txBox="1"/>
          <p:nvPr/>
        </p:nvSpPr>
        <p:spPr>
          <a:xfrm>
            <a:off x="825189" y="2542478"/>
            <a:ext cx="6311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>
                <a:solidFill>
                  <a:srgbClr val="FC5000"/>
                </a:solidFill>
              </a:rPr>
              <a:t>Što prvo?</a:t>
            </a:r>
          </a:p>
        </p:txBody>
      </p:sp>
    </p:spTree>
    <p:extLst>
      <p:ext uri="{BB962C8B-B14F-4D97-AF65-F5344CB8AC3E}">
        <p14:creationId xmlns:p14="http://schemas.microsoft.com/office/powerpoint/2010/main" val="76205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BDC688-40A6-444F-B22B-BBC450184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835" y="6092455"/>
            <a:ext cx="750370" cy="480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544FBA-B3A9-D94F-9764-5C0F56536C20}"/>
              </a:ext>
            </a:extLst>
          </p:cNvPr>
          <p:cNvSpPr txBox="1"/>
          <p:nvPr/>
        </p:nvSpPr>
        <p:spPr>
          <a:xfrm>
            <a:off x="825189" y="1561166"/>
            <a:ext cx="6311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4400">
                <a:solidFill>
                  <a:srgbClr val="FC5000"/>
                </a:solidFill>
              </a:rPr>
              <a:t>Izraditi plan...</a:t>
            </a:r>
          </a:p>
        </p:txBody>
      </p:sp>
    </p:spTree>
    <p:extLst>
      <p:ext uri="{BB962C8B-B14F-4D97-AF65-F5344CB8AC3E}">
        <p14:creationId xmlns:p14="http://schemas.microsoft.com/office/powerpoint/2010/main" val="107715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3598</TotalTime>
  <Words>795</Words>
  <Application>Microsoft Office PowerPoint</Application>
  <PresentationFormat>On-screen Show (4:3)</PresentationFormat>
  <Paragraphs>187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tarick gracida</dc:creator>
  <cp:lastModifiedBy>Assia Barić</cp:lastModifiedBy>
  <cp:revision>252</cp:revision>
  <dcterms:created xsi:type="dcterms:W3CDTF">2018-03-21T21:07:40Z</dcterms:created>
  <dcterms:modified xsi:type="dcterms:W3CDTF">2018-07-02T15:11:03Z</dcterms:modified>
</cp:coreProperties>
</file>