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7"/>
  </p:notesMasterIdLst>
  <p:sldIdLst>
    <p:sldId id="256" r:id="rId2"/>
    <p:sldId id="483" r:id="rId3"/>
    <p:sldId id="484" r:id="rId4"/>
    <p:sldId id="485" r:id="rId5"/>
    <p:sldId id="486" r:id="rId6"/>
    <p:sldId id="489" r:id="rId7"/>
    <p:sldId id="482" r:id="rId8"/>
    <p:sldId id="490" r:id="rId9"/>
    <p:sldId id="491" r:id="rId10"/>
    <p:sldId id="492" r:id="rId11"/>
    <p:sldId id="493" r:id="rId12"/>
    <p:sldId id="494" r:id="rId13"/>
    <p:sldId id="498" r:id="rId14"/>
    <p:sldId id="499" r:id="rId15"/>
    <p:sldId id="497" r:id="rId16"/>
    <p:sldId id="502" r:id="rId17"/>
    <p:sldId id="503" r:id="rId18"/>
    <p:sldId id="501" r:id="rId19"/>
    <p:sldId id="504" r:id="rId20"/>
    <p:sldId id="495" r:id="rId21"/>
    <p:sldId id="505" r:id="rId22"/>
    <p:sldId id="507" r:id="rId23"/>
    <p:sldId id="506" r:id="rId24"/>
    <p:sldId id="510" r:id="rId25"/>
    <p:sldId id="508" r:id="rId26"/>
    <p:sldId id="438" r:id="rId27"/>
    <p:sldId id="511" r:id="rId28"/>
    <p:sldId id="496" r:id="rId29"/>
    <p:sldId id="512" r:id="rId30"/>
    <p:sldId id="513" r:id="rId31"/>
    <p:sldId id="514" r:id="rId32"/>
    <p:sldId id="516" r:id="rId33"/>
    <p:sldId id="517" r:id="rId34"/>
    <p:sldId id="518" r:id="rId35"/>
    <p:sldId id="538" r:id="rId36"/>
    <p:sldId id="519" r:id="rId37"/>
    <p:sldId id="520" r:id="rId38"/>
    <p:sldId id="521" r:id="rId39"/>
    <p:sldId id="522" r:id="rId40"/>
    <p:sldId id="523" r:id="rId41"/>
    <p:sldId id="525" r:id="rId42"/>
    <p:sldId id="526" r:id="rId43"/>
    <p:sldId id="527" r:id="rId44"/>
    <p:sldId id="528" r:id="rId45"/>
    <p:sldId id="515" r:id="rId46"/>
    <p:sldId id="529" r:id="rId47"/>
    <p:sldId id="530" r:id="rId48"/>
    <p:sldId id="531" r:id="rId49"/>
    <p:sldId id="532" r:id="rId50"/>
    <p:sldId id="533" r:id="rId51"/>
    <p:sldId id="534" r:id="rId52"/>
    <p:sldId id="535" r:id="rId53"/>
    <p:sldId id="536" r:id="rId54"/>
    <p:sldId id="537" r:id="rId55"/>
    <p:sldId id="289" r:id="rId56"/>
  </p:sldIdLst>
  <p:sldSz cx="9144000" cy="6858000" type="screen4x3"/>
  <p:notesSz cx="6858000" cy="9144000"/>
  <p:custDataLst>
    <p:tags r:id="rId58"/>
  </p:custDataLst>
  <p:defaultTextStyle>
    <a:defPPr>
      <a:defRPr lang="en-US">
        <a:effectLst/>
      </a:defRPr>
    </a:defPPr>
    <a:lvl1pPr marL="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00"/>
    <a:srgbClr val="FC5000"/>
    <a:srgbClr val="EA1D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5"/>
    <p:restoredTop sz="90297"/>
  </p:normalViewPr>
  <p:slideViewPr>
    <p:cSldViewPr snapToGrid="0" snapToObjects="1">
      <p:cViewPr varScale="1">
        <p:scale>
          <a:sx n="67" d="100"/>
          <a:sy n="67" d="100"/>
        </p:scale>
        <p:origin x="16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>
            <a:lvl1pPr algn="l">
              <a:defRPr sz="1200">
                <a:effectLst/>
              </a:defRPr>
            </a:lvl1pPr>
          </a:lstStyle>
          <a:p>
            <a:endParaRPr lang="en-US">
              <a:effectLst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>
            <a:lvl1pPr algn="r">
              <a:defRPr sz="1200">
                <a:effectLst/>
              </a:defRPr>
            </a:lvl1pPr>
          </a:lstStyle>
          <a:p>
            <a:fld id="{D6D149C7-CE96-3D4B-A44A-401C2B62881C}" type="datetimeFigureOut">
              <a:rPr lang="en-US" smtClean="0">
                <a:effectLst/>
              </a:rPr>
              <a:t>5/29/2018</a:t>
            </a:fld>
            <a:endParaRPr lang="en-US">
              <a:effectLst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  <a:effectLst/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/>
          <a:p>
            <a:pPr lvl="0"/>
            <a:r>
              <a:rPr lang="en-US">
                <a:effectLst/>
              </a:rPr>
              <a:t>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l">
              <a:defRPr sz="1200">
                <a:effectLst/>
              </a:defRPr>
            </a:lvl1pPr>
          </a:lstStyle>
          <a:p>
            <a:endParaRPr lang="en-US"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r">
              <a:defRPr sz="1200">
                <a:effectLst/>
              </a:defRPr>
            </a:lvl1pPr>
          </a:lstStyle>
          <a:p>
            <a:fld id="{AB3CD7FB-7B8C-A848-A82C-4BA250164AD6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3159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1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52790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10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77034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11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49688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12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03348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13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18324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14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69752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15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53345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16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72670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17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5853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18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219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19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08717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2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2271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20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49171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21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33000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22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277614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23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1140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24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797205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25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666637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59318CAD-4AE8-FE45-8493-73AA585B2C93}" type="slidenum">
              <a:rPr lang="en-US" smtClean="0">
                <a:effectLst/>
              </a:rPr>
              <a:t>26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7326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27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365821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28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113287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29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42183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3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352787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30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52805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31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856345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32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88917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33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462629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34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01134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35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42593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36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01682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37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802548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38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435300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39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2914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4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734634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40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0917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41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77798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42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767598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43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34132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44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630801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45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27510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46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936519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47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881912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48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731432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49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63174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5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30194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50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505934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51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820241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52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803731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53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6448233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54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4466264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55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5952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6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6233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7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760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8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24577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AB3CD7FB-7B8C-A848-A82C-4BA250164AD6}" type="slidenum">
              <a:rPr lang="en-US" smtClean="0">
                <a:effectLst/>
              </a:rPr>
              <a:t>9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0664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effectLst/>
        </p:spPr>
        <p:txBody>
          <a:bodyPr anchor="b"/>
          <a:lstStyle>
            <a:lvl1pPr algn="ctr">
              <a:defRPr sz="6000"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effectLst/>
        </p:spPr>
        <p:txBody>
          <a:bodyPr/>
          <a:lstStyle>
            <a:lvl1pPr marL="0" indent="0" algn="ctr">
              <a:buNone/>
              <a:defRPr sz="2400">
                <a:effectLst/>
              </a:defRPr>
            </a:lvl1pPr>
            <a:lvl2pPr marL="457200" indent="0" algn="ctr">
              <a:buNone/>
              <a:defRPr sz="2000">
                <a:effectLst/>
              </a:defRPr>
            </a:lvl2pPr>
            <a:lvl3pPr marL="914400" indent="0" algn="ctr">
              <a:buNone/>
              <a:defRPr sz="1800">
                <a:effectLst/>
              </a:defRPr>
            </a:lvl3pPr>
            <a:lvl4pPr marL="1371600" indent="0" algn="ctr">
              <a:buNone/>
              <a:defRPr sz="1600">
                <a:effectLst/>
              </a:defRPr>
            </a:lvl4pPr>
            <a:lvl5pPr marL="1828800" indent="0" algn="ctr">
              <a:buNone/>
              <a:defRPr sz="1600">
                <a:effectLst/>
              </a:defRPr>
            </a:lvl5pPr>
            <a:lvl6pPr marL="2286000" indent="0" algn="ctr">
              <a:buNone/>
              <a:defRPr sz="1600">
                <a:effectLst/>
              </a:defRPr>
            </a:lvl6pPr>
            <a:lvl7pPr marL="2743200" indent="0" algn="ctr">
              <a:buNone/>
              <a:defRPr sz="1600">
                <a:effectLst/>
              </a:defRPr>
            </a:lvl7pPr>
            <a:lvl8pPr marL="3200400" indent="0" algn="ctr">
              <a:buNone/>
              <a:defRPr sz="1600">
                <a:effectLst/>
              </a:defRPr>
            </a:lvl8pPr>
            <a:lvl9pPr marL="3657600" indent="0" algn="ctr">
              <a:buNone/>
              <a:defRPr sz="1600">
                <a:effectLst/>
              </a:defRPr>
            </a:lvl9pPr>
          </a:lstStyle>
          <a:p>
            <a:r>
              <a:rPr lang="en-US">
                <a:effectLst/>
              </a:rP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A34D5985-FE3A-2A42-AED0-BD75D7CA0CA8}" type="datetimeFigureOut">
              <a:rPr lang="en-US" smtClean="0">
                <a:effectLst/>
              </a:rPr>
              <a:t>5/29/2018</a:t>
            </a:fld>
            <a:endParaRPr lang="en-US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7777E33C-2029-E64D-9FF6-F114506E7A1D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3276860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effectLst/>
        </p:spPr>
        <p:txBody>
          <a:bodyPr vert="eaVert"/>
          <a:lstStyle/>
          <a:p>
            <a:pPr lvl="0"/>
            <a:r>
              <a:rPr lang="en-US">
                <a:effectLst/>
              </a:rPr>
              <a:t>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A34D5985-FE3A-2A42-AED0-BD75D7CA0CA8}" type="datetimeFigureOut">
              <a:rPr lang="en-US" smtClean="0">
                <a:effectLst/>
              </a:rPr>
              <a:t>5/29/2018</a:t>
            </a:fld>
            <a:endParaRPr lang="en-US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7777E33C-2029-E64D-9FF6-F114506E7A1D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744808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effectLst/>
        </p:spPr>
        <p:txBody>
          <a:bodyPr vert="eaVert"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effectLst/>
        </p:spPr>
        <p:txBody>
          <a:bodyPr vert="eaVert"/>
          <a:lstStyle/>
          <a:p>
            <a:pPr lvl="0"/>
            <a:r>
              <a:rPr lang="en-US">
                <a:effectLst/>
              </a:rPr>
              <a:t>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A34D5985-FE3A-2A42-AED0-BD75D7CA0CA8}" type="datetimeFigureOut">
              <a:rPr lang="en-US" smtClean="0">
                <a:effectLst/>
              </a:rPr>
              <a:t>5/29/2018</a:t>
            </a:fld>
            <a:endParaRPr lang="en-US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7777E33C-2029-E64D-9FF6-F114506E7A1D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432206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pPr lvl="0"/>
            <a:r>
              <a:rPr lang="en-US">
                <a:effectLst/>
              </a:rPr>
              <a:t>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A34D5985-FE3A-2A42-AED0-BD75D7CA0CA8}" type="datetimeFigureOut">
              <a:rPr lang="en-US" smtClean="0">
                <a:effectLst/>
              </a:rPr>
              <a:t>5/29/2018</a:t>
            </a:fld>
            <a:endParaRPr lang="en-US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7777E33C-2029-E64D-9FF6-F114506E7A1D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3757095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effectLst/>
        </p:spPr>
        <p:txBody>
          <a:bodyPr anchor="b"/>
          <a:lstStyle>
            <a:lvl1pPr>
              <a:defRPr sz="6000"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effectLst/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9pPr>
          </a:lstStyle>
          <a:p>
            <a:pPr lvl="0"/>
            <a:r>
              <a:rPr lang="en-US">
                <a:effectLst/>
              </a:rPr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A34D5985-FE3A-2A42-AED0-BD75D7CA0CA8}" type="datetimeFigureOut">
              <a:rPr lang="en-US" smtClean="0">
                <a:effectLst/>
              </a:rPr>
              <a:t>5/29/2018</a:t>
            </a:fld>
            <a:endParaRPr lang="en-US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7777E33C-2029-E64D-9FF6-F114506E7A1D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836541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effectLst/>
        </p:spPr>
        <p:txBody>
          <a:bodyPr/>
          <a:lstStyle/>
          <a:p>
            <a:pPr lvl="0"/>
            <a:r>
              <a:rPr lang="en-US">
                <a:effectLst/>
              </a:rPr>
              <a:t>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effectLst/>
        </p:spPr>
        <p:txBody>
          <a:bodyPr/>
          <a:lstStyle/>
          <a:p>
            <a:pPr lvl="0"/>
            <a:r>
              <a:rPr lang="en-US">
                <a:effectLst/>
              </a:rPr>
              <a:t>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A34D5985-FE3A-2A42-AED0-BD75D7CA0CA8}" type="datetimeFigureOut">
              <a:rPr lang="en-US" smtClean="0">
                <a:effectLst/>
              </a:rPr>
              <a:t>5/29/2018</a:t>
            </a:fld>
            <a:endParaRPr lang="en-US">
              <a:effectLst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7777E33C-2029-E64D-9FF6-F114506E7A1D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154318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effectLst/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>
                <a:effectLst/>
              </a:defRPr>
            </a:lvl2pPr>
            <a:lvl3pPr marL="914400" indent="0">
              <a:buNone/>
              <a:defRPr sz="1800" b="1">
                <a:effectLst/>
              </a:defRPr>
            </a:lvl3pPr>
            <a:lvl4pPr marL="1371600" indent="0">
              <a:buNone/>
              <a:defRPr sz="1600" b="1">
                <a:effectLst/>
              </a:defRPr>
            </a:lvl4pPr>
            <a:lvl5pPr marL="1828800" indent="0">
              <a:buNone/>
              <a:defRPr sz="1600" b="1">
                <a:effectLst/>
              </a:defRPr>
            </a:lvl5pPr>
            <a:lvl6pPr marL="2286000" indent="0">
              <a:buNone/>
              <a:defRPr sz="1600" b="1">
                <a:effectLst/>
              </a:defRPr>
            </a:lvl6pPr>
            <a:lvl7pPr marL="2743200" indent="0">
              <a:buNone/>
              <a:defRPr sz="1600" b="1">
                <a:effectLst/>
              </a:defRPr>
            </a:lvl7pPr>
            <a:lvl8pPr marL="3200400" indent="0">
              <a:buNone/>
              <a:defRPr sz="1600" b="1">
                <a:effectLst/>
              </a:defRPr>
            </a:lvl8pPr>
            <a:lvl9pPr marL="3657600" indent="0">
              <a:buNone/>
              <a:defRPr sz="1600" b="1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effectLst/>
        </p:spPr>
        <p:txBody>
          <a:bodyPr/>
          <a:lstStyle/>
          <a:p>
            <a:pPr lvl="0"/>
            <a:r>
              <a:rPr lang="en-US">
                <a:effectLst/>
              </a:rPr>
              <a:t>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effectLst/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>
                <a:effectLst/>
              </a:defRPr>
            </a:lvl2pPr>
            <a:lvl3pPr marL="914400" indent="0">
              <a:buNone/>
              <a:defRPr sz="1800" b="1">
                <a:effectLst/>
              </a:defRPr>
            </a:lvl3pPr>
            <a:lvl4pPr marL="1371600" indent="0">
              <a:buNone/>
              <a:defRPr sz="1600" b="1">
                <a:effectLst/>
              </a:defRPr>
            </a:lvl4pPr>
            <a:lvl5pPr marL="1828800" indent="0">
              <a:buNone/>
              <a:defRPr sz="1600" b="1">
                <a:effectLst/>
              </a:defRPr>
            </a:lvl5pPr>
            <a:lvl6pPr marL="2286000" indent="0">
              <a:buNone/>
              <a:defRPr sz="1600" b="1">
                <a:effectLst/>
              </a:defRPr>
            </a:lvl6pPr>
            <a:lvl7pPr marL="2743200" indent="0">
              <a:buNone/>
              <a:defRPr sz="1600" b="1">
                <a:effectLst/>
              </a:defRPr>
            </a:lvl7pPr>
            <a:lvl8pPr marL="3200400" indent="0">
              <a:buNone/>
              <a:defRPr sz="1600" b="1">
                <a:effectLst/>
              </a:defRPr>
            </a:lvl8pPr>
            <a:lvl9pPr marL="3657600" indent="0">
              <a:buNone/>
              <a:defRPr sz="1600" b="1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effectLst/>
        </p:spPr>
        <p:txBody>
          <a:bodyPr/>
          <a:lstStyle/>
          <a:p>
            <a:pPr lvl="0"/>
            <a:r>
              <a:rPr lang="en-US">
                <a:effectLst/>
              </a:rPr>
              <a:t>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A34D5985-FE3A-2A42-AED0-BD75D7CA0CA8}" type="datetimeFigureOut">
              <a:rPr lang="en-US" smtClean="0">
                <a:effectLst/>
              </a:rPr>
              <a:t>5/29/2018</a:t>
            </a:fld>
            <a:endParaRPr lang="en-US">
              <a:effectLst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7777E33C-2029-E64D-9FF6-F114506E7A1D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766941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A34D5985-FE3A-2A42-AED0-BD75D7CA0CA8}" type="datetimeFigureOut">
              <a:rPr lang="en-US" smtClean="0">
                <a:effectLst/>
              </a:rPr>
              <a:t>5/29/2018</a:t>
            </a:fld>
            <a:endParaRPr lang="en-US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7777E33C-2029-E64D-9FF6-F114506E7A1D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124661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A34D5985-FE3A-2A42-AED0-BD75D7CA0CA8}" type="datetimeFigureOut">
              <a:rPr lang="en-US" smtClean="0">
                <a:effectLst/>
              </a:rPr>
              <a:t>5/29/2018</a:t>
            </a:fld>
            <a:endParaRPr lang="en-US">
              <a:effectLst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7777E33C-2029-E64D-9FF6-F114506E7A1D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237320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effectLst/>
        </p:spPr>
        <p:txBody>
          <a:bodyPr anchor="b"/>
          <a:lstStyle>
            <a:lvl1pPr>
              <a:defRPr sz="3200"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effectLst/>
        </p:spPr>
        <p:txBody>
          <a:bodyPr/>
          <a:lstStyle>
            <a:lvl1pPr>
              <a:defRPr sz="3200">
                <a:effectLst/>
              </a:defRPr>
            </a:lvl1pPr>
            <a:lvl2pPr>
              <a:defRPr sz="2800">
                <a:effectLst/>
              </a:defRPr>
            </a:lvl2pPr>
            <a:lvl3pPr>
              <a:defRPr sz="2400">
                <a:effectLst/>
              </a:defRPr>
            </a:lvl3pPr>
            <a:lvl4pPr>
              <a:defRPr sz="2000">
                <a:effectLst/>
              </a:defRPr>
            </a:lvl4pPr>
            <a:lvl5pPr>
              <a:defRPr sz="2000">
                <a:effectLst/>
              </a:defRPr>
            </a:lvl5pPr>
            <a:lvl6pPr>
              <a:defRPr sz="2000">
                <a:effectLst/>
              </a:defRPr>
            </a:lvl6pPr>
            <a:lvl7pPr>
              <a:defRPr sz="2000">
                <a:effectLst/>
              </a:defRPr>
            </a:lvl7pPr>
            <a:lvl8pPr>
              <a:defRPr sz="2000">
                <a:effectLst/>
              </a:defRPr>
            </a:lvl8pPr>
            <a:lvl9pPr>
              <a:defRPr sz="20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effectLst/>
        </p:spPr>
        <p:txBody>
          <a:bodyPr/>
          <a:lstStyle>
            <a:lvl1pPr marL="0" indent="0">
              <a:buNone/>
              <a:defRPr sz="1600">
                <a:effectLst/>
              </a:defRPr>
            </a:lvl1pPr>
            <a:lvl2pPr marL="457200" indent="0">
              <a:buNone/>
              <a:defRPr sz="1400">
                <a:effectLst/>
              </a:defRPr>
            </a:lvl2pPr>
            <a:lvl3pPr marL="914400" indent="0">
              <a:buNone/>
              <a:defRPr sz="1200">
                <a:effectLst/>
              </a:defRPr>
            </a:lvl3pPr>
            <a:lvl4pPr marL="1371600" indent="0">
              <a:buNone/>
              <a:defRPr sz="1000">
                <a:effectLst/>
              </a:defRPr>
            </a:lvl4pPr>
            <a:lvl5pPr marL="1828800" indent="0">
              <a:buNone/>
              <a:defRPr sz="1000">
                <a:effectLst/>
              </a:defRPr>
            </a:lvl5pPr>
            <a:lvl6pPr marL="2286000" indent="0">
              <a:buNone/>
              <a:defRPr sz="1000">
                <a:effectLst/>
              </a:defRPr>
            </a:lvl6pPr>
            <a:lvl7pPr marL="2743200" indent="0">
              <a:buNone/>
              <a:defRPr sz="1000">
                <a:effectLst/>
              </a:defRPr>
            </a:lvl7pPr>
            <a:lvl8pPr marL="3200400" indent="0">
              <a:buNone/>
              <a:defRPr sz="1000">
                <a:effectLst/>
              </a:defRPr>
            </a:lvl8pPr>
            <a:lvl9pPr marL="3657600" indent="0">
              <a:buNone/>
              <a:defRPr sz="10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A34D5985-FE3A-2A42-AED0-BD75D7CA0CA8}" type="datetimeFigureOut">
              <a:rPr lang="en-US" smtClean="0">
                <a:effectLst/>
              </a:rPr>
              <a:t>5/29/2018</a:t>
            </a:fld>
            <a:endParaRPr lang="en-US">
              <a:effectLst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7777E33C-2029-E64D-9FF6-F114506E7A1D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032118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effectLst/>
        </p:spPr>
        <p:txBody>
          <a:bodyPr anchor="b"/>
          <a:lstStyle>
            <a:lvl1pPr>
              <a:defRPr sz="3200"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effectLst/>
        </p:spPr>
        <p:txBody>
          <a:bodyPr anchor="t"/>
          <a:lstStyle>
            <a:lvl1pPr marL="0" indent="0">
              <a:buNone/>
              <a:defRPr sz="3200">
                <a:effectLst/>
              </a:defRPr>
            </a:lvl1pPr>
            <a:lvl2pPr marL="457200" indent="0">
              <a:buNone/>
              <a:defRPr sz="2800">
                <a:effectLst/>
              </a:defRPr>
            </a:lvl2pPr>
            <a:lvl3pPr marL="914400" indent="0">
              <a:buNone/>
              <a:defRPr sz="2400">
                <a:effectLst/>
              </a:defRPr>
            </a:lvl3pPr>
            <a:lvl4pPr marL="1371600" indent="0">
              <a:buNone/>
              <a:defRPr sz="2000">
                <a:effectLst/>
              </a:defRPr>
            </a:lvl4pPr>
            <a:lvl5pPr marL="1828800" indent="0">
              <a:buNone/>
              <a:defRPr sz="2000">
                <a:effectLst/>
              </a:defRPr>
            </a:lvl5pPr>
            <a:lvl6pPr marL="2286000" indent="0">
              <a:buNone/>
              <a:defRPr sz="2000">
                <a:effectLst/>
              </a:defRPr>
            </a:lvl6pPr>
            <a:lvl7pPr marL="2743200" indent="0">
              <a:buNone/>
              <a:defRPr sz="2000">
                <a:effectLst/>
              </a:defRPr>
            </a:lvl7pPr>
            <a:lvl8pPr marL="3200400" indent="0">
              <a:buNone/>
              <a:defRPr sz="2000">
                <a:effectLst/>
              </a:defRPr>
            </a:lvl8pPr>
            <a:lvl9pPr marL="3657600" indent="0">
              <a:buNone/>
              <a:defRPr sz="2000">
                <a:effectLst/>
              </a:defRPr>
            </a:lvl9pPr>
          </a:lstStyle>
          <a:p>
            <a:r>
              <a:rPr lang="en-US">
                <a:effectLst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effectLst/>
        </p:spPr>
        <p:txBody>
          <a:bodyPr/>
          <a:lstStyle>
            <a:lvl1pPr marL="0" indent="0">
              <a:buNone/>
              <a:defRPr sz="1600">
                <a:effectLst/>
              </a:defRPr>
            </a:lvl1pPr>
            <a:lvl2pPr marL="457200" indent="0">
              <a:buNone/>
              <a:defRPr sz="1400">
                <a:effectLst/>
              </a:defRPr>
            </a:lvl2pPr>
            <a:lvl3pPr marL="914400" indent="0">
              <a:buNone/>
              <a:defRPr sz="1200">
                <a:effectLst/>
              </a:defRPr>
            </a:lvl3pPr>
            <a:lvl4pPr marL="1371600" indent="0">
              <a:buNone/>
              <a:defRPr sz="1000">
                <a:effectLst/>
              </a:defRPr>
            </a:lvl4pPr>
            <a:lvl5pPr marL="1828800" indent="0">
              <a:buNone/>
              <a:defRPr sz="1000">
                <a:effectLst/>
              </a:defRPr>
            </a:lvl5pPr>
            <a:lvl6pPr marL="2286000" indent="0">
              <a:buNone/>
              <a:defRPr sz="1000">
                <a:effectLst/>
              </a:defRPr>
            </a:lvl6pPr>
            <a:lvl7pPr marL="2743200" indent="0">
              <a:buNone/>
              <a:defRPr sz="1000">
                <a:effectLst/>
              </a:defRPr>
            </a:lvl7pPr>
            <a:lvl8pPr marL="3200400" indent="0">
              <a:buNone/>
              <a:defRPr sz="1000">
                <a:effectLst/>
              </a:defRPr>
            </a:lvl8pPr>
            <a:lvl9pPr marL="3657600" indent="0">
              <a:buNone/>
              <a:defRPr sz="10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A34D5985-FE3A-2A42-AED0-BD75D7CA0CA8}" type="datetimeFigureOut">
              <a:rPr lang="en-US" smtClean="0">
                <a:effectLst/>
              </a:rPr>
              <a:t>5/29/2018</a:t>
            </a:fld>
            <a:endParaRPr lang="en-US">
              <a:effectLst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7777E33C-2029-E64D-9FF6-F114506E7A1D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3791268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>
                <a:effectLst/>
              </a:rPr>
              <a:t>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A34D5985-FE3A-2A42-AED0-BD75D7CA0CA8}" type="datetimeFigureOut">
              <a:rPr lang="en-US" smtClean="0">
                <a:effectLst/>
              </a:rPr>
              <a:t>5/29/2018</a:t>
            </a:fld>
            <a:endParaRPr lang="en-US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endParaRPr lang="en-US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7777E33C-2029-E64D-9FF6-F114506E7A1D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038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>
          <a:effectLst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5DB45576-2F9B-1E4D-95A4-AF6B539683E2}"/>
              </a:ext>
            </a:extLst>
          </p:cNvPr>
          <p:cNvSpPr/>
          <p:nvPr/>
        </p:nvSpPr>
        <p:spPr>
          <a:xfrm>
            <a:off x="0" y="-30480"/>
            <a:ext cx="9144000" cy="6233160"/>
          </a:xfrm>
          <a:custGeom>
            <a:avLst/>
            <a:gdLst>
              <a:gd name="connsiteX0" fmla="*/ 0 w 9144000"/>
              <a:gd name="connsiteY0" fmla="*/ 0 h 6233160"/>
              <a:gd name="connsiteX1" fmla="*/ 9144000 w 9144000"/>
              <a:gd name="connsiteY1" fmla="*/ 15240 h 6233160"/>
              <a:gd name="connsiteX2" fmla="*/ 9144000 w 9144000"/>
              <a:gd name="connsiteY2" fmla="*/ 5836920 h 6233160"/>
              <a:gd name="connsiteX3" fmla="*/ 0 w 9144000"/>
              <a:gd name="connsiteY3" fmla="*/ 6233160 h 6233160"/>
              <a:gd name="connsiteX4" fmla="*/ 0 w 9144000"/>
              <a:gd name="connsiteY4" fmla="*/ 441960 h 6233160"/>
              <a:gd name="connsiteX5" fmla="*/ 0 w 9144000"/>
              <a:gd name="connsiteY5" fmla="*/ 0 h 623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233160">
                <a:moveTo>
                  <a:pt x="0" y="0"/>
                </a:moveTo>
                <a:lnTo>
                  <a:pt x="9144000" y="15240"/>
                </a:lnTo>
                <a:lnTo>
                  <a:pt x="9144000" y="5836920"/>
                </a:lnTo>
                <a:lnTo>
                  <a:pt x="0" y="6233160"/>
                </a:lnTo>
                <a:lnTo>
                  <a:pt x="0" y="44196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DA20EB-4496-FD41-A85A-ECC85890C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300" y="6156960"/>
            <a:ext cx="2595113" cy="458470"/>
          </a:xfrm>
          <a:prstGeom prst="rect">
            <a:avLst/>
          </a:prstGeom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2B4F1D8-A64D-C343-A116-62B09662D103}"/>
              </a:ext>
            </a:extLst>
          </p:cNvPr>
          <p:cNvSpPr txBox="1"/>
          <p:nvPr/>
        </p:nvSpPr>
        <p:spPr>
          <a:xfrm>
            <a:off x="407935" y="880404"/>
            <a:ext cx="7871092" cy="33561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u-RU" sz="3200" b="1" i="0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Подсказки для социальных </a:t>
            </a:r>
            <a:r>
              <a:rPr lang="ru-RU" sz="3200" b="1" i="0" u="none" strike="noStrike" dirty="0" smtClean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сетей</a:t>
            </a:r>
            <a:r>
              <a:rPr lang="en-US" sz="3200" b="1" i="0" u="none" strike="noStrike" dirty="0" smtClean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3200" b="0" i="0" u="none" strike="noStrike" dirty="0" smtClean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- </a:t>
            </a:r>
            <a:r>
              <a:rPr lang="ru-RU" sz="3200" b="0" i="0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что можно, а что нельзя</a:t>
            </a:r>
          </a:p>
          <a:p>
            <a:endParaRPr lang="en-NZ" sz="1600" dirty="0">
              <a:solidFill>
                <a:schemeClr val="bg1"/>
              </a:solidFill>
              <a:effectLst/>
              <a:latin typeface="Arial"/>
              <a:cs typeface="Arial"/>
            </a:endParaRPr>
          </a:p>
          <a:p>
            <a:endParaRPr lang="en-NZ" sz="1600" dirty="0">
              <a:solidFill>
                <a:schemeClr val="bg1"/>
              </a:solidFill>
              <a:effectLst/>
              <a:latin typeface="Arial"/>
              <a:cs typeface="Arial"/>
            </a:endParaRPr>
          </a:p>
          <a:p>
            <a:pPr rtl="0"/>
            <a:r>
              <a:rPr lang="ru-RU" sz="1800" b="1" i="1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Цифровые инструменты, Информационные технологии и Установление контакта с гражданами</a:t>
            </a:r>
          </a:p>
          <a:p>
            <a:pPr rtl="0"/>
            <a:r>
              <a:rPr lang="ru-RU" sz="1600" b="0" i="1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Загреб, Хорватия, 23 мая, 2018 г.</a:t>
            </a:r>
          </a:p>
          <a:p>
            <a:endParaRPr lang="en-NZ" sz="1600" i="1" dirty="0">
              <a:solidFill>
                <a:schemeClr val="bg1"/>
              </a:solidFill>
              <a:effectLst/>
              <a:latin typeface="Arial"/>
              <a:cs typeface="Arial"/>
            </a:endParaRPr>
          </a:p>
          <a:p>
            <a:endParaRPr lang="en-NZ" sz="1600" i="1" dirty="0">
              <a:solidFill>
                <a:schemeClr val="bg1"/>
              </a:solidFill>
              <a:effectLst/>
              <a:latin typeface="Arial"/>
              <a:cs typeface="Arial"/>
            </a:endParaRPr>
          </a:p>
          <a:p>
            <a:pPr rtl="0"/>
            <a:r>
              <a:rPr lang="ru-RU" sz="1800" b="0" i="0" u="none" strike="noStrike" dirty="0" err="1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Тарик</a:t>
            </a:r>
            <a:r>
              <a:rPr lang="ru-RU" sz="1800" b="0" i="0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ru-RU" sz="1800" b="0" i="0" u="none" strike="noStrike" dirty="0" err="1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Грацида</a:t>
            </a:r>
            <a:endParaRPr lang="ru-RU" sz="1800" b="0" i="0" u="none" strike="noStrike" dirty="0" smtId="4294967295">
              <a:solidFill>
                <a:srgbClr val="FFFFFF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rtl="0"/>
            <a:r>
              <a:rPr lang="ru-RU" sz="1600" b="0" i="0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Координатор по коммуникациями и технологиям GIFT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18F4140-A12B-3943-8CA5-C9D74C606439}"/>
              </a:ext>
            </a:extLst>
          </p:cNvPr>
          <p:cNvSpPr txBox="1"/>
          <p:nvPr/>
        </p:nvSpPr>
        <p:spPr>
          <a:xfrm>
            <a:off x="368029" y="4975962"/>
            <a:ext cx="1444798" cy="36612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/>
            <a:r>
              <a:rPr lang="ru-RU" sz="1800" b="0" i="0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@</a:t>
            </a:r>
            <a:r>
              <a:rPr lang="ru-RU" sz="1800" b="0" i="0" u="none" strike="noStrike" dirty="0" err="1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fiscaltrans</a:t>
            </a:r>
            <a:endParaRPr lang="ru-RU" sz="1800" b="0" i="0" u="none" strike="noStrike" dirty="0" smtId="4294967295">
              <a:solidFill>
                <a:srgbClr val="FFFFFF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8A97059-3790-A04F-A6CA-092CB8E0F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300" y="3065433"/>
            <a:ext cx="2239402" cy="231404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5465133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825189" y="1561166"/>
            <a:ext cx="739268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rtl="0">
              <a:defRPr>
                <a:effectLst/>
              </a:defRPr>
            </a:pPr>
            <a:r>
              <a:rPr lang="ru-RU" sz="3200" b="0" i="0" u="none" strike="noStrike" dirty="0" smtId="4294967295">
                <a:solidFill>
                  <a:srgbClr val="FC5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Разработайте план </a:t>
            </a:r>
            <a:r>
              <a:rPr lang="ru-RU" sz="3200" b="0" i="0" u="none" strike="noStrike" dirty="0" smtClean="0" smtId="4294967295">
                <a:solidFill>
                  <a:srgbClr val="FC5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для социальных </a:t>
            </a:r>
            <a:r>
              <a:rPr lang="ru-RU" sz="3200" b="0" i="0" u="none" strike="noStrike" dirty="0" smtId="4294967295">
                <a:solidFill>
                  <a:srgbClr val="FC5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сетей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E2B7985-2752-E641-90DE-8538DD041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89" y="2787804"/>
            <a:ext cx="2975756" cy="30777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1227062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825189" y="2520174"/>
            <a:ext cx="6317904" cy="143399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rtl="0">
              <a:defRPr>
                <a:effectLst/>
              </a:defRPr>
            </a:pPr>
            <a:r>
              <a:rPr lang="ru-RU" sz="4400" b="0" i="0" u="none" strike="noStrike" dirty="0" smtId="4294967295">
                <a:solidFill>
                  <a:srgbClr val="FC5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Что Вам нужно?</a:t>
            </a:r>
          </a:p>
          <a:p>
            <a:pPr lvl="0" rtl="0">
              <a:defRPr>
                <a:effectLst/>
              </a:defRPr>
            </a:pPr>
            <a:r>
              <a:rPr lang="ru-RU" sz="4400" b="1" i="0" u="none" strike="noStrike" dirty="0" smtId="4294967295">
                <a:solidFill>
                  <a:srgbClr val="FC5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В ТРИ ЭТАПА</a:t>
            </a:r>
          </a:p>
        </p:txBody>
      </p:sp>
    </p:spTree>
    <p:extLst>
      <p:ext uri="{BB962C8B-B14F-4D97-AF65-F5344CB8AC3E}">
        <p14:creationId xmlns:p14="http://schemas.microsoft.com/office/powerpoint/2010/main" val="388599795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8E6D444-B9F6-5347-AF2F-87E47194BD6B}"/>
              </a:ext>
            </a:extLst>
          </p:cNvPr>
          <p:cNvSpPr/>
          <p:nvPr/>
        </p:nvSpPr>
        <p:spPr>
          <a:xfrm>
            <a:off x="2021983" y="888643"/>
            <a:ext cx="5035639" cy="5035639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018089-3091-9E4B-A9C5-03AF5091A40F}"/>
              </a:ext>
            </a:extLst>
          </p:cNvPr>
          <p:cNvSpPr txBox="1"/>
          <p:nvPr/>
        </p:nvSpPr>
        <p:spPr>
          <a:xfrm>
            <a:off x="2021983" y="2686397"/>
            <a:ext cx="4527843" cy="178510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ts val="6620"/>
              </a:lnSpc>
            </a:pPr>
            <a:r>
              <a:rPr lang="ru-RU" sz="5500" b="0" i="0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Закажите себе</a:t>
            </a:r>
          </a:p>
          <a:p>
            <a:pPr rtl="0">
              <a:lnSpc>
                <a:spcPts val="6620"/>
              </a:lnSpc>
            </a:pPr>
            <a:r>
              <a:rPr lang="ru-RU" sz="5500" b="0" i="0" u="none" strike="noStrike" dirty="0" smtClean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СОДЕРЖАНИЕ</a:t>
            </a:r>
            <a:endParaRPr lang="ru-RU" sz="5500" b="0" i="0" u="none" strike="noStrike" dirty="0" smtId="4294967295">
              <a:solidFill>
                <a:srgbClr val="FFFFFF"/>
              </a:solidFill>
              <a:effectLst/>
              <a:highlight>
                <a:srgbClr val="000000">
                  <a:alpha val="0"/>
                </a:srgbClr>
              </a:highlight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E49F188-FEBD-0948-A2A0-C9D3179A31A2}"/>
              </a:ext>
            </a:extLst>
          </p:cNvPr>
          <p:cNvSpPr txBox="1"/>
          <p:nvPr/>
        </p:nvSpPr>
        <p:spPr>
          <a:xfrm>
            <a:off x="6084943" y="1521329"/>
            <a:ext cx="1722889" cy="373753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 rtl="0"/>
            <a:r>
              <a:rPr lang="ru-RU" sz="23900" b="0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8990263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825189" y="2520174"/>
            <a:ext cx="6317904" cy="76276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rtl="0">
              <a:defRPr>
                <a:effectLst/>
              </a:defRPr>
            </a:pPr>
            <a:r>
              <a:rPr lang="ru-RU" sz="4400" b="0" i="0" u="none" strike="noStrike" smtId="4294967295">
                <a:solidFill>
                  <a:srgbClr val="FC5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Почему это важно?</a:t>
            </a:r>
          </a:p>
        </p:txBody>
      </p:sp>
    </p:spTree>
    <p:extLst>
      <p:ext uri="{BB962C8B-B14F-4D97-AF65-F5344CB8AC3E}">
        <p14:creationId xmlns:p14="http://schemas.microsoft.com/office/powerpoint/2010/main" val="16948190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825189" y="2520174"/>
            <a:ext cx="6317904" cy="76276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rtl="0">
              <a:defRPr>
                <a:effectLst/>
              </a:defRPr>
            </a:pPr>
            <a:r>
              <a:rPr lang="ru-RU" sz="4400" b="0" i="0" u="none" strike="noStrike" smtId="4294967295">
                <a:solidFill>
                  <a:srgbClr val="FC5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Очень просто!</a:t>
            </a:r>
          </a:p>
        </p:txBody>
      </p:sp>
    </p:spTree>
    <p:extLst>
      <p:ext uri="{BB962C8B-B14F-4D97-AF65-F5344CB8AC3E}">
        <p14:creationId xmlns:p14="http://schemas.microsoft.com/office/powerpoint/2010/main" val="264164192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018089-3091-9E4B-A9C5-03AF5091A40F}"/>
              </a:ext>
            </a:extLst>
          </p:cNvPr>
          <p:cNvSpPr txBox="1"/>
          <p:nvPr/>
        </p:nvSpPr>
        <p:spPr>
          <a:xfrm>
            <a:off x="3397374" y="1677242"/>
            <a:ext cx="5301829" cy="163121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 rtl="0"/>
            <a:r>
              <a:rPr lang="ru-RU" sz="2000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Если Вы не </a:t>
            </a:r>
            <a:r>
              <a:rPr lang="ru-RU" sz="2000" b="0" i="0" u="none" strike="noStrike" dirty="0" smtClean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закажете </a:t>
            </a:r>
            <a:r>
              <a:rPr lang="ru-RU" sz="2000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себе </a:t>
            </a:r>
            <a:r>
              <a:rPr lang="ru-RU" sz="2000" b="0" i="0" u="none" strike="noStrike" dirty="0" smtClean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содержание, </a:t>
            </a:r>
            <a:r>
              <a:rPr lang="ru-RU" sz="2000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персонал, который несет ответственность за развитие каналов Ваших социальных сетей, будет просто наугад заниматься не связанными между собой задачами 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2D8E2B-37A2-A549-9A40-8C02C1208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71" y="685800"/>
            <a:ext cx="2768600" cy="54864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2434980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018089-3091-9E4B-A9C5-03AF5091A40F}"/>
              </a:ext>
            </a:extLst>
          </p:cNvPr>
          <p:cNvSpPr txBox="1"/>
          <p:nvPr/>
        </p:nvSpPr>
        <p:spPr>
          <a:xfrm>
            <a:off x="3397374" y="1677242"/>
            <a:ext cx="5301829" cy="18001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 rtl="0"/>
            <a:r>
              <a:rPr lang="ru-RU" sz="2800" b="0" i="0" u="none" strike="noStrike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Ваши специалисты не смогут понять всеобъемлющую структуру Ваших целей или совокупность всех Ваших работ.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2D8E2B-37A2-A549-9A40-8C02C1208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71" y="685800"/>
            <a:ext cx="2768600" cy="54864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7741601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018089-3091-9E4B-A9C5-03AF5091A40F}"/>
              </a:ext>
            </a:extLst>
          </p:cNvPr>
          <p:cNvSpPr txBox="1"/>
          <p:nvPr/>
        </p:nvSpPr>
        <p:spPr>
          <a:xfrm>
            <a:off x="4255326" y="1677242"/>
            <a:ext cx="4443877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 rtl="0"/>
            <a:r>
              <a:rPr lang="ru-RU" sz="2000" b="0" i="0" u="none" strike="noStrike" dirty="0" smtId="4294967295">
                <a:solidFill>
                  <a:srgbClr val="FC5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.. и Ваш План развития социальных сетей не заработает в соответствии с Вашими ожиданиями</a:t>
            </a:r>
          </a:p>
        </p:txBody>
      </p:sp>
    </p:spTree>
    <p:extLst>
      <p:ext uri="{BB962C8B-B14F-4D97-AF65-F5344CB8AC3E}">
        <p14:creationId xmlns:p14="http://schemas.microsoft.com/office/powerpoint/2010/main" val="101224521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825188" y="2152184"/>
            <a:ext cx="7009971" cy="21662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rtl="0">
              <a:defRPr>
                <a:effectLst/>
              </a:defRPr>
            </a:pPr>
            <a:r>
              <a:rPr lang="ru-RU" sz="4000" b="0" i="0" u="none" strike="noStrike" smtId="4294967295">
                <a:solidFill>
                  <a:srgbClr val="FC5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Помните ...</a:t>
            </a:r>
          </a:p>
          <a:p>
            <a:pPr lvl="0" rtl="0">
              <a:defRPr>
                <a:effectLst/>
              </a:defRPr>
            </a:pPr>
            <a:r>
              <a:rPr lang="ru-RU" sz="3200" b="0" i="0" u="none" strike="noStrike" smtId="4294967295">
                <a:solidFill>
                  <a:srgbClr val="FC5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Надежный обмен информацией внутри компании для передачи внешних сообщений</a:t>
            </a:r>
          </a:p>
        </p:txBody>
      </p:sp>
    </p:spTree>
    <p:extLst>
      <p:ext uri="{BB962C8B-B14F-4D97-AF65-F5344CB8AC3E}">
        <p14:creationId xmlns:p14="http://schemas.microsoft.com/office/powerpoint/2010/main" val="36636416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1123413" y="2607250"/>
            <a:ext cx="6317904" cy="19221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 rtl="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ru-RU" sz="2000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Ведомственная информация</a:t>
            </a:r>
          </a:p>
          <a:p>
            <a:pPr marL="457200" indent="-457200" rtl="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ru-RU" sz="2000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Информации о доходах бюджета</a:t>
            </a:r>
          </a:p>
          <a:p>
            <a:pPr marL="457200" indent="-457200" rtl="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ru-RU" sz="2000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Информации о расходах бюджета</a:t>
            </a:r>
          </a:p>
          <a:p>
            <a:pPr marL="457200" indent="-457200" rtl="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ru-RU" sz="2000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Оценка информации</a:t>
            </a:r>
          </a:p>
          <a:p>
            <a:pPr marL="457200" indent="-457200" rtl="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ru-RU" sz="2000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Информация открытых данных</a:t>
            </a:r>
          </a:p>
          <a:p>
            <a:pPr marL="457200" indent="-457200" rtl="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ru-RU" sz="2000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Разъяснения по бюджету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692D8D8-2341-0841-80F1-0D1B955BB7C9}"/>
              </a:ext>
            </a:extLst>
          </p:cNvPr>
          <p:cNvSpPr/>
          <p:nvPr/>
        </p:nvSpPr>
        <p:spPr>
          <a:xfrm>
            <a:off x="1048214" y="1769652"/>
            <a:ext cx="2914704" cy="6407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rtl="0"/>
            <a:r>
              <a:rPr lang="ru-RU" sz="3600" b="0" i="0" u="none" strike="noStrike" smtId="4294967295">
                <a:solidFill>
                  <a:srgbClr val="FC5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Может быть ...</a:t>
            </a:r>
          </a:p>
        </p:txBody>
      </p:sp>
    </p:spTree>
    <p:extLst>
      <p:ext uri="{BB962C8B-B14F-4D97-AF65-F5344CB8AC3E}">
        <p14:creationId xmlns:p14="http://schemas.microsoft.com/office/powerpoint/2010/main" val="209429720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8E6D444-B9F6-5347-AF2F-87E47194BD6B}"/>
              </a:ext>
            </a:extLst>
          </p:cNvPr>
          <p:cNvSpPr/>
          <p:nvPr/>
        </p:nvSpPr>
        <p:spPr>
          <a:xfrm>
            <a:off x="2021983" y="888643"/>
            <a:ext cx="5035639" cy="5035639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018089-3091-9E4B-A9C5-03AF5091A40F}"/>
              </a:ext>
            </a:extLst>
          </p:cNvPr>
          <p:cNvSpPr txBox="1"/>
          <p:nvPr/>
        </p:nvSpPr>
        <p:spPr>
          <a:xfrm>
            <a:off x="2021983" y="1522556"/>
            <a:ext cx="5035639" cy="31700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>
              <a:lnSpc>
                <a:spcPts val="3980"/>
              </a:lnSpc>
            </a:pPr>
            <a:r>
              <a:rPr lang="ru-RU" sz="4400" b="0" i="0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Современные люди</a:t>
            </a:r>
          </a:p>
          <a:p>
            <a:pPr algn="ctr" rtl="0">
              <a:lnSpc>
                <a:spcPts val="3980"/>
              </a:lnSpc>
            </a:pPr>
            <a:r>
              <a:rPr lang="ru-RU" sz="4400" b="0" i="0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действительно очень заняты,</a:t>
            </a:r>
          </a:p>
          <a:p>
            <a:pPr algn="ctr" rtl="0">
              <a:lnSpc>
                <a:spcPts val="3980"/>
              </a:lnSpc>
            </a:pPr>
            <a:r>
              <a:rPr lang="ru-RU" sz="4400" b="0" i="0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и не только это,</a:t>
            </a:r>
          </a:p>
          <a:p>
            <a:pPr algn="ctr" rtl="0">
              <a:lnSpc>
                <a:spcPts val="3980"/>
              </a:lnSpc>
            </a:pPr>
            <a:r>
              <a:rPr lang="ru-RU" sz="4400" b="0" i="0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они теряют</a:t>
            </a:r>
          </a:p>
          <a:p>
            <a:pPr algn="ctr" rtl="0">
              <a:lnSpc>
                <a:spcPts val="3980"/>
              </a:lnSpc>
            </a:pPr>
            <a:r>
              <a:rPr lang="ru-RU" sz="4400" b="0" i="0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терпение</a:t>
            </a:r>
          </a:p>
        </p:txBody>
      </p:sp>
    </p:spTree>
    <p:extLst>
      <p:ext uri="{BB962C8B-B14F-4D97-AF65-F5344CB8AC3E}">
        <p14:creationId xmlns:p14="http://schemas.microsoft.com/office/powerpoint/2010/main" val="363474457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8E6D444-B9F6-5347-AF2F-87E47194BD6B}"/>
              </a:ext>
            </a:extLst>
          </p:cNvPr>
          <p:cNvSpPr/>
          <p:nvPr/>
        </p:nvSpPr>
        <p:spPr>
          <a:xfrm>
            <a:off x="2021983" y="888643"/>
            <a:ext cx="5035639" cy="5035639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018089-3091-9E4B-A9C5-03AF5091A40F}"/>
              </a:ext>
            </a:extLst>
          </p:cNvPr>
          <p:cNvSpPr txBox="1"/>
          <p:nvPr/>
        </p:nvSpPr>
        <p:spPr>
          <a:xfrm>
            <a:off x="2115768" y="2744742"/>
            <a:ext cx="4554663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u-RU" sz="4000" b="0" i="0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Найдите / </a:t>
            </a:r>
            <a:r>
              <a:rPr lang="ru-RU" sz="4000" b="0" i="0" u="none" strike="noStrike" dirty="0" smtClean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Создайте аудиторию</a:t>
            </a:r>
            <a:endParaRPr lang="ru-RU" sz="4000" b="0" i="0" u="none" strike="noStrike" dirty="0" smtId="4294967295">
              <a:solidFill>
                <a:srgbClr val="FFFFFF"/>
              </a:solidFill>
              <a:effectLst/>
              <a:highlight>
                <a:srgbClr val="000000">
                  <a:alpha val="0"/>
                </a:srgbClr>
              </a:highlight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E49F188-FEBD-0948-A2A0-C9D3179A31A2}"/>
              </a:ext>
            </a:extLst>
          </p:cNvPr>
          <p:cNvSpPr txBox="1"/>
          <p:nvPr/>
        </p:nvSpPr>
        <p:spPr>
          <a:xfrm>
            <a:off x="6084943" y="1521329"/>
            <a:ext cx="1722889" cy="373753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 rtl="0"/>
            <a:r>
              <a:rPr lang="ru-RU" sz="23900" b="0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0060612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018089-3091-9E4B-A9C5-03AF5091A40F}"/>
              </a:ext>
            </a:extLst>
          </p:cNvPr>
          <p:cNvSpPr txBox="1"/>
          <p:nvPr/>
        </p:nvSpPr>
        <p:spPr>
          <a:xfrm>
            <a:off x="2971655" y="1677242"/>
            <a:ext cx="5727550" cy="18001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 rtl="0"/>
            <a:r>
              <a:rPr lang="ru-RU" sz="2800" b="0" i="0" u="none" strike="noStrike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Зная, какие типы информации имеются у Вашей организации, Вы обеспечите себе более четкую панораму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6EDDF7-DCBF-274E-BE7D-57F0B6E65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98" y="4148173"/>
            <a:ext cx="3200400" cy="21844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477273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018089-3091-9E4B-A9C5-03AF5091A40F}"/>
              </a:ext>
            </a:extLst>
          </p:cNvPr>
          <p:cNvSpPr txBox="1"/>
          <p:nvPr/>
        </p:nvSpPr>
        <p:spPr>
          <a:xfrm>
            <a:off x="783829" y="863203"/>
            <a:ext cx="7915375" cy="137297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 rtl="0"/>
            <a:r>
              <a:rPr lang="ru-RU" sz="2800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Но это не сводится лишь к охвату Вашей аудитории при помощи экспертов по бюджету, ученых, журналистов и т.д. 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6EDDF7-DCBF-274E-BE7D-57F0B6E65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98" y="4148173"/>
            <a:ext cx="3200400" cy="21844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1225324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018089-3091-9E4B-A9C5-03AF5091A40F}"/>
              </a:ext>
            </a:extLst>
          </p:cNvPr>
          <p:cNvSpPr txBox="1"/>
          <p:nvPr/>
        </p:nvSpPr>
        <p:spPr>
          <a:xfrm>
            <a:off x="783829" y="863203"/>
            <a:ext cx="7915375" cy="18001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 rtl="0"/>
            <a:r>
              <a:rPr lang="ru-RU" sz="2800" b="0" i="0" u="none" strike="noStrike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Это заключается также в понимании того, какая же информация действительно представляет интерес для людей с учетом их возраста, увлечений, жизненных путей, потребностей и т.д.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6EDDF7-DCBF-274E-BE7D-57F0B6E65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98" y="4148173"/>
            <a:ext cx="3200400" cy="21844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5617897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018089-3091-9E4B-A9C5-03AF5091A40F}"/>
              </a:ext>
            </a:extLst>
          </p:cNvPr>
          <p:cNvSpPr txBox="1"/>
          <p:nvPr/>
        </p:nvSpPr>
        <p:spPr>
          <a:xfrm>
            <a:off x="783829" y="863203"/>
            <a:ext cx="7915375" cy="18001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 rtl="0"/>
            <a:r>
              <a:rPr lang="ru-RU" sz="2800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Это заключается также в понимании того, какая же информация действительно представляет интерес для людей с учетом их возраста, увлечений, жизненных путей, потребностей и т.д.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6EDDF7-DCBF-274E-BE7D-57F0B6E65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98" y="4148173"/>
            <a:ext cx="3200400" cy="2184400"/>
          </a:xfrm>
          <a:prstGeom prst="rect">
            <a:avLst/>
          </a:prstGeom>
          <a:effectLst/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EF129484-35F6-B946-8E5E-4006CD8E97EC}"/>
              </a:ext>
            </a:extLst>
          </p:cNvPr>
          <p:cNvCxnSpPr/>
          <p:nvPr/>
        </p:nvCxnSpPr>
        <p:spPr>
          <a:xfrm>
            <a:off x="1944886" y="2017799"/>
            <a:ext cx="175074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95000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018089-3091-9E4B-A9C5-03AF5091A40F}"/>
              </a:ext>
            </a:extLst>
          </p:cNvPr>
          <p:cNvSpPr txBox="1"/>
          <p:nvPr/>
        </p:nvSpPr>
        <p:spPr>
          <a:xfrm>
            <a:off x="783829" y="863203"/>
            <a:ext cx="7915375" cy="18001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 rtl="0"/>
            <a:r>
              <a:rPr lang="ru-RU" sz="2800" b="0" i="0" u="none" strike="noStrike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И к пониманию того, какая из этой информации может </a:t>
            </a:r>
            <a:r>
              <a:rPr lang="ru-RU" sz="2800" b="0" i="0" u="none" strike="noStrike" smtId="4294967295">
                <a:solidFill>
                  <a:srgbClr val="FF5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помочь</a:t>
            </a:r>
            <a:r>
              <a:rPr lang="ru-RU" sz="2800" b="0" i="0" u="none" strike="noStrike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людям с учетом их</a:t>
            </a:r>
          </a:p>
          <a:p>
            <a:pPr algn="r" rtl="0"/>
            <a:r>
              <a:rPr lang="ru-RU" sz="2800" b="0" i="0" u="none" strike="noStrike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возраста, увлечений, жизненных путей, потребностей и т.д.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6EDDF7-DCBF-274E-BE7D-57F0B6E65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98" y="4148173"/>
            <a:ext cx="3200400" cy="21844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4639495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xmlns="" id="{A70EBC90-A871-1440-BBB1-3BF8FC1EEEDD}"/>
              </a:ext>
            </a:extLst>
          </p:cNvPr>
          <p:cNvSpPr/>
          <p:nvPr/>
        </p:nvSpPr>
        <p:spPr>
          <a:xfrm flipH="1">
            <a:off x="6113720" y="6181262"/>
            <a:ext cx="3030279" cy="676737"/>
          </a:xfrm>
          <a:prstGeom prst="round1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0A8696B-7C4A-4C48-9FE9-96A7FD0A6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148" y="0"/>
            <a:ext cx="5398851" cy="6858000"/>
          </a:xfrm>
          <a:prstGeom prst="rect">
            <a:avLst/>
          </a:prstGeom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69CF261-E5F2-6D43-BD9C-1B7877FE04A2}"/>
              </a:ext>
            </a:extLst>
          </p:cNvPr>
          <p:cNvSpPr/>
          <p:nvPr/>
        </p:nvSpPr>
        <p:spPr>
          <a:xfrm>
            <a:off x="412595" y="2171096"/>
            <a:ext cx="3093732" cy="477054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rtl="0"/>
            <a:r>
              <a:rPr lang="ru-RU" sz="2500" b="0" i="0" u="none" strike="noStrike" dirty="0" smtId="4294967295">
                <a:solidFill>
                  <a:srgbClr val="FC5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Много информации !</a:t>
            </a:r>
          </a:p>
        </p:txBody>
      </p:sp>
    </p:spTree>
    <p:extLst>
      <p:ext uri="{BB962C8B-B14F-4D97-AF65-F5344CB8AC3E}">
        <p14:creationId xmlns:p14="http://schemas.microsoft.com/office/powerpoint/2010/main" val="333537948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825188" y="2152184"/>
            <a:ext cx="7009971" cy="21662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rtl="0">
              <a:defRPr>
                <a:effectLst/>
              </a:defRPr>
            </a:pPr>
            <a:r>
              <a:rPr lang="ru-RU" sz="4000" b="0" i="0" u="none" strike="noStrike" dirty="0" smtId="4294967295">
                <a:solidFill>
                  <a:srgbClr val="FC5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Помните ...</a:t>
            </a:r>
          </a:p>
          <a:p>
            <a:pPr lvl="0" rtl="0">
              <a:defRPr>
                <a:effectLst/>
              </a:defRPr>
            </a:pPr>
            <a:r>
              <a:rPr lang="ru-RU" sz="3200" b="0" i="0" u="none" strike="noStrike" dirty="0" smtId="4294967295">
                <a:solidFill>
                  <a:srgbClr val="FC5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Разным аудиториям </a:t>
            </a:r>
            <a:r>
              <a:rPr lang="ru-RU" sz="3200" b="0" i="0" u="none" strike="noStrike" dirty="0" smtClean="0" smtId="4294967295">
                <a:solidFill>
                  <a:srgbClr val="FC5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нужны разные содержания, </a:t>
            </a:r>
            <a:r>
              <a:rPr lang="ru-RU" sz="3200" b="0" i="0" u="none" strike="noStrike" dirty="0" smtId="4294967295">
                <a:solidFill>
                  <a:srgbClr val="FC5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но </a:t>
            </a:r>
            <a:r>
              <a:rPr lang="ru-RU" sz="3200" b="0" i="0" u="none" strike="noStrike" dirty="0" smtClean="0" smtId="4294967295">
                <a:solidFill>
                  <a:srgbClr val="FC5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они </a:t>
            </a:r>
            <a:r>
              <a:rPr lang="ru-RU" sz="3200" b="0" i="0" u="none" strike="noStrike" dirty="0" smtId="4294967295">
                <a:solidFill>
                  <a:srgbClr val="FC5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всегда </a:t>
            </a:r>
            <a:r>
              <a:rPr lang="ru-RU" sz="3200" b="0" i="0" u="none" strike="noStrike" dirty="0" smtClean="0" smtId="4294967295">
                <a:solidFill>
                  <a:srgbClr val="FC5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должны </a:t>
            </a:r>
            <a:r>
              <a:rPr lang="ru-RU" sz="3200" b="0" i="0" u="none" strike="noStrike" dirty="0" smtId="4294967295">
                <a:solidFill>
                  <a:srgbClr val="FC5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быть </a:t>
            </a:r>
            <a:r>
              <a:rPr lang="ru-RU" sz="3200" b="0" i="0" u="none" strike="noStrike" dirty="0" smtClean="0" smtId="4294967295">
                <a:solidFill>
                  <a:srgbClr val="FC5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изложены </a:t>
            </a:r>
            <a:r>
              <a:rPr lang="ru-RU" sz="3200" b="0" i="0" u="none" strike="noStrike" dirty="0" smtId="4294967295">
                <a:solidFill>
                  <a:srgbClr val="FC5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открытым текстом!</a:t>
            </a:r>
          </a:p>
        </p:txBody>
      </p:sp>
    </p:spTree>
    <p:extLst>
      <p:ext uri="{BB962C8B-B14F-4D97-AF65-F5344CB8AC3E}">
        <p14:creationId xmlns:p14="http://schemas.microsoft.com/office/powerpoint/2010/main" val="379051219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8E6D444-B9F6-5347-AF2F-87E47194BD6B}"/>
              </a:ext>
            </a:extLst>
          </p:cNvPr>
          <p:cNvSpPr/>
          <p:nvPr/>
        </p:nvSpPr>
        <p:spPr>
          <a:xfrm>
            <a:off x="2021983" y="888643"/>
            <a:ext cx="5035639" cy="5035639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018089-3091-9E4B-A9C5-03AF5091A40F}"/>
              </a:ext>
            </a:extLst>
          </p:cNvPr>
          <p:cNvSpPr txBox="1"/>
          <p:nvPr/>
        </p:nvSpPr>
        <p:spPr>
          <a:xfrm>
            <a:off x="2146929" y="2686397"/>
            <a:ext cx="4089748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u-RU" sz="4800" b="0" i="0" u="none" strike="noStrike" dirty="0" smtClean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Выберите свои</a:t>
            </a:r>
            <a:endParaRPr lang="ru-RU" sz="4800" b="0" i="0" u="none" strike="noStrike" dirty="0" smtId="4294967295">
              <a:solidFill>
                <a:srgbClr val="FFFFFF"/>
              </a:solidFill>
              <a:effectLst/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rtl="0"/>
            <a:r>
              <a:rPr lang="ru-RU" sz="4800" b="0" i="0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каналы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E49F188-FEBD-0948-A2A0-C9D3179A31A2}"/>
              </a:ext>
            </a:extLst>
          </p:cNvPr>
          <p:cNvSpPr txBox="1"/>
          <p:nvPr/>
        </p:nvSpPr>
        <p:spPr>
          <a:xfrm>
            <a:off x="6084943" y="1521329"/>
            <a:ext cx="1722889" cy="373753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 rtl="0"/>
            <a:r>
              <a:rPr lang="ru-RU" sz="23900" b="0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9583971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018089-3091-9E4B-A9C5-03AF5091A40F}"/>
              </a:ext>
            </a:extLst>
          </p:cNvPr>
          <p:cNvSpPr txBox="1"/>
          <p:nvPr/>
        </p:nvSpPr>
        <p:spPr>
          <a:xfrm>
            <a:off x="1687981" y="863203"/>
            <a:ext cx="7011223" cy="18001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 rtl="0"/>
            <a:r>
              <a:rPr lang="ru-RU" sz="2800" b="0" i="0" u="none" strike="noStrike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Используя все эти данные, типы каналов, типы аудиторий и аналитику, Вы сможете определить, какие из каналов социальных сетей Вам действительно нужны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C91D18F-1A9A-2240-8449-ECF8D11A3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89" y="2787804"/>
            <a:ext cx="2975756" cy="3077737"/>
          </a:xfrm>
          <a:prstGeom prst="rect">
            <a:avLst/>
          </a:prstGeom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76FA86-0A6D-6E46-88F7-A1BDE3EB23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67" y="3706304"/>
            <a:ext cx="2458535" cy="269884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4880975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627447F-E873-5B40-A12A-1C64D970B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062" y="1524160"/>
            <a:ext cx="5404626" cy="375621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8046068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1120784" y="2743198"/>
            <a:ext cx="7009971" cy="91531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 rtl="0">
              <a:defRPr>
                <a:effectLst/>
              </a:defRPr>
            </a:pPr>
            <a:r>
              <a:rPr lang="ru-RU" sz="5400" b="0" i="0" u="none" strike="noStrike" smtId="4294967295">
                <a:solidFill>
                  <a:srgbClr val="FC5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372578994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8E6D444-B9F6-5347-AF2F-87E47194BD6B}"/>
              </a:ext>
            </a:extLst>
          </p:cNvPr>
          <p:cNvSpPr/>
          <p:nvPr/>
        </p:nvSpPr>
        <p:spPr>
          <a:xfrm>
            <a:off x="2021983" y="888643"/>
            <a:ext cx="5035639" cy="5035639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018089-3091-9E4B-A9C5-03AF5091A40F}"/>
              </a:ext>
            </a:extLst>
          </p:cNvPr>
          <p:cNvSpPr txBox="1"/>
          <p:nvPr/>
        </p:nvSpPr>
        <p:spPr>
          <a:xfrm>
            <a:off x="2021984" y="2625969"/>
            <a:ext cx="4894632" cy="9979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>
              <a:lnSpc>
                <a:spcPts val="6620"/>
              </a:lnSpc>
            </a:pPr>
            <a:r>
              <a:rPr lang="ru-RU" sz="8000" b="0" i="0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Это можно</a:t>
            </a:r>
          </a:p>
        </p:txBody>
      </p:sp>
    </p:spTree>
    <p:extLst>
      <p:ext uri="{BB962C8B-B14F-4D97-AF65-F5344CB8AC3E}">
        <p14:creationId xmlns:p14="http://schemas.microsoft.com/office/powerpoint/2010/main" val="346833341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602165" y="2955074"/>
            <a:ext cx="8105136" cy="45765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buClr>
                <a:schemeClr val="tx1">
                  <a:lumMod val="50000"/>
                  <a:lumOff val="50000"/>
                </a:schemeClr>
              </a:buClr>
            </a:pPr>
            <a:r>
              <a:rPr lang="ru-RU" sz="2400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Хорошая КОМАНДА!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877667-3B71-AB4F-830B-A5E753722535}"/>
              </a:ext>
            </a:extLst>
          </p:cNvPr>
          <p:cNvSpPr txBox="1"/>
          <p:nvPr/>
        </p:nvSpPr>
        <p:spPr>
          <a:xfrm>
            <a:off x="7429278" y="936564"/>
            <a:ext cx="1138411" cy="7017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u-RU" sz="2000" b="0" i="0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Это можно</a:t>
            </a:r>
          </a:p>
        </p:txBody>
      </p:sp>
    </p:spTree>
    <p:extLst>
      <p:ext uri="{BB962C8B-B14F-4D97-AF65-F5344CB8AC3E}">
        <p14:creationId xmlns:p14="http://schemas.microsoft.com/office/powerpoint/2010/main" val="68946719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602165" y="2887679"/>
            <a:ext cx="8105136" cy="11899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buClr>
                <a:schemeClr val="tx1">
                  <a:lumMod val="50000"/>
                  <a:lumOff val="50000"/>
                </a:schemeClr>
              </a:buClr>
            </a:pPr>
            <a:r>
              <a:rPr lang="ru-RU" sz="2400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ПАРТНЕРСТВО!</a:t>
            </a:r>
          </a:p>
          <a:p>
            <a:pPr rtl="0">
              <a:buClr>
                <a:schemeClr val="tx1">
                  <a:lumMod val="50000"/>
                  <a:lumOff val="50000"/>
                </a:schemeClr>
              </a:buClr>
            </a:pPr>
            <a:r>
              <a:rPr lang="ru-RU" sz="2400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Мыслите категориями </a:t>
            </a:r>
            <a:r>
              <a:rPr lang="ru-RU" sz="2400" b="0" i="0" u="none" strike="noStrike" dirty="0" err="1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коллаборативного</a:t>
            </a:r>
            <a:r>
              <a:rPr lang="ru-RU" sz="2400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содержания, например ...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877667-3B71-AB4F-830B-A5E753722535}"/>
              </a:ext>
            </a:extLst>
          </p:cNvPr>
          <p:cNvSpPr txBox="1"/>
          <p:nvPr/>
        </p:nvSpPr>
        <p:spPr>
          <a:xfrm>
            <a:off x="7429278" y="936564"/>
            <a:ext cx="1138411" cy="7017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u-RU" sz="2000" b="0" i="0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Это можно</a:t>
            </a:r>
          </a:p>
        </p:txBody>
      </p:sp>
    </p:spTree>
    <p:extLst>
      <p:ext uri="{BB962C8B-B14F-4D97-AF65-F5344CB8AC3E}">
        <p14:creationId xmlns:p14="http://schemas.microsoft.com/office/powerpoint/2010/main" val="258335710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877667-3B71-AB4F-830B-A5E753722535}"/>
              </a:ext>
            </a:extLst>
          </p:cNvPr>
          <p:cNvSpPr txBox="1"/>
          <p:nvPr/>
        </p:nvSpPr>
        <p:spPr>
          <a:xfrm>
            <a:off x="7429278" y="936564"/>
            <a:ext cx="1138411" cy="7017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u-RU" sz="2000" b="0" i="0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Это можно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2F2626F-7C60-FB43-8854-1E266A24F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49" y="1837340"/>
            <a:ext cx="5078761" cy="2856803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2885215-32F3-8447-A942-4B9133D9E4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391" y="4894864"/>
            <a:ext cx="2221692" cy="1216994"/>
          </a:xfrm>
          <a:prstGeom prst="rect">
            <a:avLst/>
          </a:prstGeom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AC4EF38-BCCC-1A4F-BB9E-265A170FA5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49" y="4894864"/>
            <a:ext cx="2017117" cy="121699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293032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877667-3B71-AB4F-830B-A5E753722535}"/>
              </a:ext>
            </a:extLst>
          </p:cNvPr>
          <p:cNvSpPr txBox="1"/>
          <p:nvPr/>
        </p:nvSpPr>
        <p:spPr>
          <a:xfrm>
            <a:off x="7429278" y="936564"/>
            <a:ext cx="1138411" cy="7017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u-RU" sz="2000" b="0" i="0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Это можно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8931594-BEA3-804E-84DE-F46C174B5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909" y="342013"/>
            <a:ext cx="5031503" cy="62306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8213054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602165" y="3122341"/>
            <a:ext cx="8105136" cy="100684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buClr>
                <a:schemeClr val="tx1">
                  <a:lumMod val="50000"/>
                  <a:lumOff val="50000"/>
                </a:schemeClr>
              </a:buClr>
            </a:pPr>
            <a:r>
              <a:rPr lang="ru-RU" sz="2000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ПРОВЕРЯЙТЕ и перепроверяйте Вашу аналитику.</a:t>
            </a:r>
          </a:p>
          <a:p>
            <a:pPr rtl="0">
              <a:buClr>
                <a:schemeClr val="tx1">
                  <a:lumMod val="50000"/>
                  <a:lumOff val="50000"/>
                </a:schemeClr>
              </a:buClr>
            </a:pPr>
            <a:r>
              <a:rPr lang="ru-RU" sz="2000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Пытайтесь идти в ногу с интересами Вашей аудитории, чтобы всегда использовать обновленное содержание.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877667-3B71-AB4F-830B-A5E753722535}"/>
              </a:ext>
            </a:extLst>
          </p:cNvPr>
          <p:cNvSpPr txBox="1"/>
          <p:nvPr/>
        </p:nvSpPr>
        <p:spPr>
          <a:xfrm>
            <a:off x="7429278" y="936564"/>
            <a:ext cx="1138411" cy="7017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u-RU" sz="2000" b="0" i="0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Это можно</a:t>
            </a:r>
          </a:p>
        </p:txBody>
      </p:sp>
    </p:spTree>
    <p:extLst>
      <p:ext uri="{BB962C8B-B14F-4D97-AF65-F5344CB8AC3E}">
        <p14:creationId xmlns:p14="http://schemas.microsoft.com/office/powerpoint/2010/main" val="248539235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105136" cy="100684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buClr>
                <a:schemeClr val="tx1">
                  <a:lumMod val="50000"/>
                  <a:lumOff val="50000"/>
                </a:schemeClr>
              </a:buClr>
            </a:pPr>
            <a:r>
              <a:rPr lang="ru-RU" sz="2000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Электронные таблицы.</a:t>
            </a:r>
          </a:p>
          <a:p>
            <a:pPr rtl="0">
              <a:buClr>
                <a:schemeClr val="tx1">
                  <a:lumMod val="50000"/>
                  <a:lumOff val="50000"/>
                </a:schemeClr>
              </a:buClr>
            </a:pPr>
            <a:r>
              <a:rPr lang="ru-RU" sz="2000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ОБОЗНАЧАЙТЕ Ваших лидеров, приверженных последователей и т.д. с учетом интересов, тем, возраста и т.д.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877667-3B71-AB4F-830B-A5E753722535}"/>
              </a:ext>
            </a:extLst>
          </p:cNvPr>
          <p:cNvSpPr txBox="1"/>
          <p:nvPr/>
        </p:nvSpPr>
        <p:spPr>
          <a:xfrm>
            <a:off x="7429278" y="936564"/>
            <a:ext cx="1138411" cy="7017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u-RU" sz="2000" b="0" i="0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Это можно</a:t>
            </a:r>
          </a:p>
        </p:txBody>
      </p:sp>
    </p:spTree>
    <p:extLst>
      <p:ext uri="{BB962C8B-B14F-4D97-AF65-F5344CB8AC3E}">
        <p14:creationId xmlns:p14="http://schemas.microsoft.com/office/powerpoint/2010/main" val="82855289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105136" cy="7017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buClr>
                <a:schemeClr val="tx1">
                  <a:lumMod val="50000"/>
                  <a:lumOff val="50000"/>
                </a:schemeClr>
              </a:buClr>
            </a:pPr>
            <a:r>
              <a:rPr lang="ru-RU" sz="2000" b="0" i="0" u="none" strike="noStrike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ПАПКА ВХОДЯЩИХ СООБЩЕНИЙ, делитесь входящими сообщениями, направляя их организациям с общими интересами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877667-3B71-AB4F-830B-A5E753722535}"/>
              </a:ext>
            </a:extLst>
          </p:cNvPr>
          <p:cNvSpPr txBox="1"/>
          <p:nvPr/>
        </p:nvSpPr>
        <p:spPr>
          <a:xfrm>
            <a:off x="7429278" y="936564"/>
            <a:ext cx="1138411" cy="7017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u-RU" sz="2000" b="0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Это можно</a:t>
            </a:r>
          </a:p>
        </p:txBody>
      </p:sp>
    </p:spTree>
    <p:extLst>
      <p:ext uri="{BB962C8B-B14F-4D97-AF65-F5344CB8AC3E}">
        <p14:creationId xmlns:p14="http://schemas.microsoft.com/office/powerpoint/2010/main" val="313223488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602165" y="3125529"/>
            <a:ext cx="810513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buClr>
                <a:schemeClr val="tx1">
                  <a:lumMod val="50000"/>
                  <a:lumOff val="50000"/>
                </a:schemeClr>
              </a:buClr>
            </a:pPr>
            <a:r>
              <a:rPr lang="ru-RU" sz="1600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СИНТЕЗИРУЙТЕ информацию, сегодня терпение людей действительно на пределе.</a:t>
            </a:r>
          </a:p>
          <a:p>
            <a:pPr rtl="0">
              <a:buClr>
                <a:schemeClr val="tx1">
                  <a:lumMod val="50000"/>
                  <a:lumOff val="50000"/>
                </a:schemeClr>
              </a:buClr>
            </a:pPr>
            <a:r>
              <a:rPr lang="ru-RU" sz="1600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Но всегда оставляйте ссылку на полный контент.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877667-3B71-AB4F-830B-A5E753722535}"/>
              </a:ext>
            </a:extLst>
          </p:cNvPr>
          <p:cNvSpPr txBox="1"/>
          <p:nvPr/>
        </p:nvSpPr>
        <p:spPr>
          <a:xfrm>
            <a:off x="7429278" y="936564"/>
            <a:ext cx="1138411" cy="7017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u-RU" sz="2000" b="0" i="0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Это можно</a:t>
            </a:r>
          </a:p>
        </p:txBody>
      </p:sp>
    </p:spTree>
    <p:extLst>
      <p:ext uri="{BB962C8B-B14F-4D97-AF65-F5344CB8AC3E}">
        <p14:creationId xmlns:p14="http://schemas.microsoft.com/office/powerpoint/2010/main" val="399330373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018089-3091-9E4B-A9C5-03AF5091A40F}"/>
              </a:ext>
            </a:extLst>
          </p:cNvPr>
          <p:cNvSpPr txBox="1"/>
          <p:nvPr/>
        </p:nvSpPr>
        <p:spPr>
          <a:xfrm>
            <a:off x="3042655" y="1576883"/>
            <a:ext cx="5656550" cy="13849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 rtl="0"/>
            <a:r>
              <a:rPr lang="ru-RU" sz="2000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И понимая это, мы все же</a:t>
            </a:r>
          </a:p>
          <a:p>
            <a:pPr algn="r" rtl="0"/>
            <a:r>
              <a:rPr lang="ru-RU" sz="2400" b="1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ЖДЕМ и НАДЕЕМСЯ</a:t>
            </a:r>
          </a:p>
          <a:p>
            <a:pPr algn="r" rtl="0"/>
            <a:r>
              <a:rPr lang="ru-RU" sz="2000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и если мы опубликуем информацию по </a:t>
            </a:r>
            <a:r>
              <a:rPr lang="ru-RU" sz="2000" b="0" i="0" u="none" strike="noStrike" dirty="0" smtClean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бюджету</a:t>
            </a:r>
            <a:r>
              <a:rPr lang="ru-RU" sz="2000" dirty="0" smtId="4294967295">
                <a:solidFill>
                  <a:srgbClr val="80808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,</a:t>
            </a:r>
            <a:endParaRPr lang="ru-RU" sz="2000" b="0" i="0" u="none" strike="noStrike" dirty="0" smtId="4294967295">
              <a:solidFill>
                <a:srgbClr val="808080"/>
              </a:solidFill>
              <a:effectLst/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algn="r" rtl="0"/>
            <a:r>
              <a:rPr lang="ru-RU" sz="2000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пользователи придут к нам 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EB9AA1-EBC8-D148-AD7F-00DABCA99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92" y="3806455"/>
            <a:ext cx="1358900" cy="2286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3312108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105136" cy="39663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buClr>
                <a:schemeClr val="tx1">
                  <a:lumMod val="50000"/>
                  <a:lumOff val="50000"/>
                </a:schemeClr>
              </a:buClr>
            </a:pPr>
            <a:r>
              <a:rPr lang="ru-RU" sz="2000" b="0" i="0" u="none" strike="noStrike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Каналы социальных сетей для НАСЕЛЕНИЯ?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877667-3B71-AB4F-830B-A5E753722535}"/>
              </a:ext>
            </a:extLst>
          </p:cNvPr>
          <p:cNvSpPr txBox="1"/>
          <p:nvPr/>
        </p:nvSpPr>
        <p:spPr>
          <a:xfrm>
            <a:off x="7429278" y="936564"/>
            <a:ext cx="1138411" cy="7017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u-RU" sz="2000" b="0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Это можно</a:t>
            </a:r>
          </a:p>
        </p:txBody>
      </p:sp>
    </p:spTree>
    <p:extLst>
      <p:ext uri="{BB962C8B-B14F-4D97-AF65-F5344CB8AC3E}">
        <p14:creationId xmlns:p14="http://schemas.microsoft.com/office/powerpoint/2010/main" val="160665601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877667-3B71-AB4F-830B-A5E753722535}"/>
              </a:ext>
            </a:extLst>
          </p:cNvPr>
          <p:cNvSpPr txBox="1"/>
          <p:nvPr/>
        </p:nvSpPr>
        <p:spPr>
          <a:xfrm>
            <a:off x="7429278" y="936564"/>
            <a:ext cx="1138411" cy="7017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u-RU" sz="2000" b="0" i="0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Это можно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3C380F7-8062-D048-B030-07D943507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05" y="2338005"/>
            <a:ext cx="3938374" cy="2640672"/>
          </a:xfrm>
          <a:prstGeom prst="rect">
            <a:avLst/>
          </a:prstGeom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15FEA22-5829-5D45-BBBD-D45423EC8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281" y="2338005"/>
            <a:ext cx="3862924" cy="2640671"/>
          </a:xfrm>
          <a:prstGeom prst="rect">
            <a:avLst/>
          </a:prstGeom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7D890C-58B7-DE4D-B427-824745A79FF4}"/>
              </a:ext>
            </a:extLst>
          </p:cNvPr>
          <p:cNvSpPr txBox="1"/>
          <p:nvPr/>
        </p:nvSpPr>
        <p:spPr>
          <a:xfrm>
            <a:off x="1345620" y="5139240"/>
            <a:ext cx="1977143" cy="2593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 rtl="0"/>
            <a:r>
              <a:rPr lang="ru-RU" sz="1100" b="1" i="0" u="none" strike="noStrike" dirty="0" err="1" smtId="4294967295">
                <a:solidFill>
                  <a:srgbClr val="FF5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Твит</a:t>
            </a:r>
            <a:r>
              <a:rPr lang="ru-RU" sz="1100" b="1" i="0" u="none" strike="noStrike" dirty="0" smtId="4294967295">
                <a:solidFill>
                  <a:srgbClr val="FF5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Министерства финансов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A5911F7-80C0-4F4E-8B31-6B55D0CE73C5}"/>
              </a:ext>
            </a:extLst>
          </p:cNvPr>
          <p:cNvSpPr txBox="1"/>
          <p:nvPr/>
        </p:nvSpPr>
        <p:spPr>
          <a:xfrm>
            <a:off x="5280998" y="5139240"/>
            <a:ext cx="2973501" cy="2593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 rtl="0"/>
            <a:r>
              <a:rPr lang="ru-RU" sz="1100" b="1" i="0" u="none" strike="noStrike" dirty="0" err="1" smtId="4294967295">
                <a:solidFill>
                  <a:srgbClr val="FF5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Твит</a:t>
            </a:r>
            <a:r>
              <a:rPr lang="ru-RU" sz="1100" b="1" i="0" u="none" strike="noStrike" dirty="0" smtId="4294967295">
                <a:solidFill>
                  <a:srgbClr val="FF5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канала социальных сетей для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1458148158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105136" cy="7017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buClr>
                <a:schemeClr val="tx1">
                  <a:lumMod val="50000"/>
                  <a:lumOff val="50000"/>
                </a:schemeClr>
              </a:buClr>
            </a:pPr>
            <a:r>
              <a:rPr lang="ru-RU" sz="2000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ИСПЫТАЙТЕ Ваше содержание, не бойтесь использовать новые визуальные инструменты представления информации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877667-3B71-AB4F-830B-A5E753722535}"/>
              </a:ext>
            </a:extLst>
          </p:cNvPr>
          <p:cNvSpPr txBox="1"/>
          <p:nvPr/>
        </p:nvSpPr>
        <p:spPr>
          <a:xfrm>
            <a:off x="7429278" y="936564"/>
            <a:ext cx="1138411" cy="7017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u-RU" sz="2000" b="0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Это можно</a:t>
            </a:r>
          </a:p>
        </p:txBody>
      </p:sp>
    </p:spTree>
    <p:extLst>
      <p:ext uri="{BB962C8B-B14F-4D97-AF65-F5344CB8AC3E}">
        <p14:creationId xmlns:p14="http://schemas.microsoft.com/office/powerpoint/2010/main" val="2236347422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10513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buClr>
                <a:schemeClr val="tx1">
                  <a:lumMod val="50000"/>
                  <a:lumOff val="50000"/>
                </a:schemeClr>
              </a:buClr>
            </a:pPr>
            <a:r>
              <a:rPr lang="ru-RU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ИСПОЛЬЗУЙТЕ ПОВТОРНО, Ценное содержание можно использовать повторно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877667-3B71-AB4F-830B-A5E753722535}"/>
              </a:ext>
            </a:extLst>
          </p:cNvPr>
          <p:cNvSpPr txBox="1"/>
          <p:nvPr/>
        </p:nvSpPr>
        <p:spPr>
          <a:xfrm>
            <a:off x="7429278" y="936564"/>
            <a:ext cx="1138411" cy="7017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u-RU" sz="2000" b="0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Это можно</a:t>
            </a:r>
          </a:p>
        </p:txBody>
      </p:sp>
    </p:spTree>
    <p:extLst>
      <p:ext uri="{BB962C8B-B14F-4D97-AF65-F5344CB8AC3E}">
        <p14:creationId xmlns:p14="http://schemas.microsoft.com/office/powerpoint/2010/main" val="176991172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105136" cy="100684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buClr>
                <a:schemeClr val="tx1">
                  <a:lumMod val="50000"/>
                  <a:lumOff val="50000"/>
                </a:schemeClr>
              </a:buClr>
            </a:pPr>
            <a:r>
              <a:rPr lang="ru-RU" sz="2000" b="0" i="0" u="none" strike="noStrike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Сообщения С фотографиями, графикой или видео обычно привлекают больше внимания! Но не используйте изображения со скучным содержанием.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877667-3B71-AB4F-830B-A5E753722535}"/>
              </a:ext>
            </a:extLst>
          </p:cNvPr>
          <p:cNvSpPr txBox="1"/>
          <p:nvPr/>
        </p:nvSpPr>
        <p:spPr>
          <a:xfrm>
            <a:off x="7429278" y="936564"/>
            <a:ext cx="1138411" cy="7017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u-RU" sz="2000" b="0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Это можно</a:t>
            </a:r>
          </a:p>
        </p:txBody>
      </p:sp>
    </p:spTree>
    <p:extLst>
      <p:ext uri="{BB962C8B-B14F-4D97-AF65-F5344CB8AC3E}">
        <p14:creationId xmlns:p14="http://schemas.microsoft.com/office/powerpoint/2010/main" val="325389320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8E6D444-B9F6-5347-AF2F-87E47194BD6B}"/>
              </a:ext>
            </a:extLst>
          </p:cNvPr>
          <p:cNvSpPr/>
          <p:nvPr/>
        </p:nvSpPr>
        <p:spPr>
          <a:xfrm>
            <a:off x="2021983" y="888643"/>
            <a:ext cx="5035639" cy="5035639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018089-3091-9E4B-A9C5-03AF5091A40F}"/>
              </a:ext>
            </a:extLst>
          </p:cNvPr>
          <p:cNvSpPr txBox="1"/>
          <p:nvPr/>
        </p:nvSpPr>
        <p:spPr>
          <a:xfrm>
            <a:off x="2342729" y="2921040"/>
            <a:ext cx="4394145" cy="93311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 rtl="0">
              <a:lnSpc>
                <a:spcPts val="6620"/>
              </a:lnSpc>
            </a:pPr>
            <a:r>
              <a:rPr lang="ru-RU" sz="7200" b="0" i="0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Это нельзя</a:t>
            </a:r>
          </a:p>
        </p:txBody>
      </p:sp>
    </p:spTree>
    <p:extLst>
      <p:ext uri="{BB962C8B-B14F-4D97-AF65-F5344CB8AC3E}">
        <p14:creationId xmlns:p14="http://schemas.microsoft.com/office/powerpoint/2010/main" val="92432328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105136" cy="7017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buClr>
                <a:schemeClr val="tx1">
                  <a:lumMod val="50000"/>
                  <a:lumOff val="50000"/>
                </a:schemeClr>
              </a:buClr>
            </a:pPr>
            <a:r>
              <a:rPr lang="ru-RU" sz="2000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Все должно быть ПРОЗРАЧНО, Не используйте подделки, Не покупайте пользователей или симпатии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877667-3B71-AB4F-830B-A5E753722535}"/>
              </a:ext>
            </a:extLst>
          </p:cNvPr>
          <p:cNvSpPr txBox="1"/>
          <p:nvPr/>
        </p:nvSpPr>
        <p:spPr>
          <a:xfrm>
            <a:off x="7429278" y="936564"/>
            <a:ext cx="1138411" cy="33561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u-RU" sz="1600" b="0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Это нельзя</a:t>
            </a:r>
          </a:p>
        </p:txBody>
      </p:sp>
    </p:spTree>
    <p:extLst>
      <p:ext uri="{BB962C8B-B14F-4D97-AF65-F5344CB8AC3E}">
        <p14:creationId xmlns:p14="http://schemas.microsoft.com/office/powerpoint/2010/main" val="342698019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105136" cy="39663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buClr>
                <a:schemeClr val="tx1">
                  <a:lumMod val="50000"/>
                  <a:lumOff val="50000"/>
                </a:schemeClr>
              </a:buClr>
            </a:pPr>
            <a:r>
              <a:rPr lang="ru-RU" sz="2000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Не следуйте за всеми без исключения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877667-3B71-AB4F-830B-A5E753722535}"/>
              </a:ext>
            </a:extLst>
          </p:cNvPr>
          <p:cNvSpPr txBox="1"/>
          <p:nvPr/>
        </p:nvSpPr>
        <p:spPr>
          <a:xfrm>
            <a:off x="7429278" y="936564"/>
            <a:ext cx="1138411" cy="33561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u-RU" sz="1600" b="0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Это нельзя</a:t>
            </a:r>
          </a:p>
        </p:txBody>
      </p:sp>
    </p:spTree>
    <p:extLst>
      <p:ext uri="{BB962C8B-B14F-4D97-AF65-F5344CB8AC3E}">
        <p14:creationId xmlns:p14="http://schemas.microsoft.com/office/powerpoint/2010/main" val="3098589290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105136" cy="100684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buClr>
                <a:schemeClr val="tx1">
                  <a:lumMod val="50000"/>
                  <a:lumOff val="50000"/>
                </a:schemeClr>
              </a:buClr>
            </a:pPr>
            <a:r>
              <a:rPr lang="ru-RU" sz="2000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Не стирайте сообщения людей, не игнорируйте и не уничтожайте негативные </a:t>
            </a:r>
            <a:r>
              <a:rPr lang="ru-RU" sz="2000" b="0" i="0" u="none" strike="noStrike" dirty="0" smtClean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комментарии. </a:t>
            </a:r>
            <a:r>
              <a:rPr lang="ru-RU" sz="2000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Каждый негативный комментарий можно обратить в ПОЛОЖИТЕЛЬНЫЙ комментарий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877667-3B71-AB4F-830B-A5E753722535}"/>
              </a:ext>
            </a:extLst>
          </p:cNvPr>
          <p:cNvSpPr txBox="1"/>
          <p:nvPr/>
        </p:nvSpPr>
        <p:spPr>
          <a:xfrm>
            <a:off x="7429278" y="936564"/>
            <a:ext cx="1138411" cy="33561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u-RU" sz="1600" b="0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Это нельзя</a:t>
            </a:r>
          </a:p>
        </p:txBody>
      </p:sp>
    </p:spTree>
    <p:extLst>
      <p:ext uri="{BB962C8B-B14F-4D97-AF65-F5344CB8AC3E}">
        <p14:creationId xmlns:p14="http://schemas.microsoft.com/office/powerpoint/2010/main" val="2995317830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105136" cy="7017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buClr>
                <a:schemeClr val="tx1">
                  <a:lumMod val="50000"/>
                  <a:lumOff val="50000"/>
                </a:schemeClr>
              </a:buClr>
            </a:pPr>
            <a:r>
              <a:rPr lang="ru-RU" sz="2000" b="0" i="0" u="none" strike="noStrike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Не составляйте график сообщения, забывая о нем.</a:t>
            </a:r>
          </a:p>
          <a:p>
            <a:pPr rtl="0">
              <a:buClr>
                <a:schemeClr val="tx1">
                  <a:lumMod val="50000"/>
                  <a:lumOff val="50000"/>
                </a:schemeClr>
              </a:buClr>
            </a:pPr>
            <a:r>
              <a:rPr lang="ru-RU" sz="2000" b="0" i="0" u="none" strike="noStrike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Обращайте внимание на реакции пользователей на АНАЛИТИКУ.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877667-3B71-AB4F-830B-A5E753722535}"/>
              </a:ext>
            </a:extLst>
          </p:cNvPr>
          <p:cNvSpPr txBox="1"/>
          <p:nvPr/>
        </p:nvSpPr>
        <p:spPr>
          <a:xfrm>
            <a:off x="7429278" y="936564"/>
            <a:ext cx="1138411" cy="33561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u-RU" sz="1600" b="0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Это нельзя</a:t>
            </a:r>
          </a:p>
        </p:txBody>
      </p:sp>
    </p:spTree>
    <p:extLst>
      <p:ext uri="{BB962C8B-B14F-4D97-AF65-F5344CB8AC3E}">
        <p14:creationId xmlns:p14="http://schemas.microsoft.com/office/powerpoint/2010/main" val="86072749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018089-3091-9E4B-A9C5-03AF5091A40F}"/>
              </a:ext>
            </a:extLst>
          </p:cNvPr>
          <p:cNvSpPr txBox="1"/>
          <p:nvPr/>
        </p:nvSpPr>
        <p:spPr>
          <a:xfrm>
            <a:off x="795501" y="1677242"/>
            <a:ext cx="7903702" cy="13849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 rtl="0"/>
            <a:r>
              <a:rPr lang="ru-RU" sz="2800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Нам нужно идти к людям</a:t>
            </a:r>
          </a:p>
          <a:p>
            <a:pPr algn="r" rtl="0"/>
            <a:r>
              <a:rPr lang="ru-RU" sz="2800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вместо того, </a:t>
            </a:r>
            <a:r>
              <a:rPr lang="ru-RU" sz="2800" b="0" i="0" u="none" strike="noStrike" dirty="0" smtClean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чтобы </a:t>
            </a:r>
            <a:r>
              <a:rPr lang="ru-RU" sz="2800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ждать, когда они придут к </a:t>
            </a:r>
            <a:r>
              <a:rPr lang="ru-RU" sz="2800" b="0" i="0" u="none" strike="noStrike" dirty="0" smtClean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нам,</a:t>
            </a:r>
            <a:endParaRPr lang="ru-RU" sz="2800" b="0" i="0" u="none" strike="noStrike" dirty="0" smtId="4294967295">
              <a:solidFill>
                <a:srgbClr val="808080"/>
              </a:solidFill>
              <a:effectLst/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algn="r" rtl="0"/>
            <a:r>
              <a:rPr lang="ru-RU" sz="2800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зайдут на наши прозрачные порталы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548FAC7-3553-3E4B-8DAD-79BE25EDD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92" y="3806455"/>
            <a:ext cx="1358900" cy="2286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19684417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602165" y="3122343"/>
            <a:ext cx="810513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buClr>
                <a:schemeClr val="tx1">
                  <a:lumMod val="50000"/>
                  <a:lumOff val="50000"/>
                </a:schemeClr>
              </a:buClr>
            </a:pPr>
            <a:r>
              <a:rPr lang="ru-RU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Не рассылайте сообщения без присвоения ярлыков потенциально интересным учетным записям.</a:t>
            </a:r>
          </a:p>
          <a:p>
            <a:pPr rtl="0">
              <a:buClr>
                <a:schemeClr val="tx1">
                  <a:lumMod val="50000"/>
                  <a:lumOff val="50000"/>
                </a:schemeClr>
              </a:buClr>
            </a:pPr>
            <a:r>
              <a:rPr lang="ru-RU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Не злоупотребляйте ярлыками, никогда не присваивайте ярлык одной и той же учетной записи каждый день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877667-3B71-AB4F-830B-A5E753722535}"/>
              </a:ext>
            </a:extLst>
          </p:cNvPr>
          <p:cNvSpPr txBox="1"/>
          <p:nvPr/>
        </p:nvSpPr>
        <p:spPr>
          <a:xfrm>
            <a:off x="7429278" y="936564"/>
            <a:ext cx="1138411" cy="33561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u-RU" sz="1600" b="0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Это нельзя</a:t>
            </a:r>
          </a:p>
        </p:txBody>
      </p:sp>
    </p:spTree>
    <p:extLst>
      <p:ext uri="{BB962C8B-B14F-4D97-AF65-F5344CB8AC3E}">
        <p14:creationId xmlns:p14="http://schemas.microsoft.com/office/powerpoint/2010/main" val="3692019148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105136" cy="7017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buClr>
                <a:schemeClr val="tx1">
                  <a:lumMod val="50000"/>
                  <a:lumOff val="50000"/>
                </a:schemeClr>
              </a:buClr>
            </a:pPr>
            <a:r>
              <a:rPr lang="ru-RU" sz="2000" b="0" i="0" u="none" strike="noStrike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Не оставляйте без внимания свой бизнес, всегда будьте в курсе того, что происходит каждый день на Ваших каналах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877667-3B71-AB4F-830B-A5E753722535}"/>
              </a:ext>
            </a:extLst>
          </p:cNvPr>
          <p:cNvSpPr txBox="1"/>
          <p:nvPr/>
        </p:nvSpPr>
        <p:spPr>
          <a:xfrm>
            <a:off x="7429278" y="936564"/>
            <a:ext cx="1138411" cy="33561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u-RU" sz="1600" b="0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Это нельзя</a:t>
            </a:r>
          </a:p>
        </p:txBody>
      </p:sp>
    </p:spTree>
    <p:extLst>
      <p:ext uri="{BB962C8B-B14F-4D97-AF65-F5344CB8AC3E}">
        <p14:creationId xmlns:p14="http://schemas.microsoft.com/office/powerpoint/2010/main" val="2289078890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105136" cy="7017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buClr>
                <a:schemeClr val="tx1">
                  <a:lumMod val="50000"/>
                  <a:lumOff val="50000"/>
                </a:schemeClr>
              </a:buClr>
            </a:pPr>
            <a:r>
              <a:rPr lang="ru-RU" sz="2000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Не отправляйте сообщения только ради того, чтобы их отправить, лучше каждый день рассылать меньше сообщений, но с ценным содержанием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877667-3B71-AB4F-830B-A5E753722535}"/>
              </a:ext>
            </a:extLst>
          </p:cNvPr>
          <p:cNvSpPr txBox="1"/>
          <p:nvPr/>
        </p:nvSpPr>
        <p:spPr>
          <a:xfrm>
            <a:off x="7429278" y="936564"/>
            <a:ext cx="1138411" cy="33561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u-RU" sz="1600" b="0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Это нельзя</a:t>
            </a:r>
          </a:p>
        </p:txBody>
      </p:sp>
    </p:spTree>
    <p:extLst>
      <p:ext uri="{BB962C8B-B14F-4D97-AF65-F5344CB8AC3E}">
        <p14:creationId xmlns:p14="http://schemas.microsoft.com/office/powerpoint/2010/main" val="2551276309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105136" cy="39663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buClr>
                <a:schemeClr val="tx1">
                  <a:lumMod val="50000"/>
                  <a:lumOff val="50000"/>
                </a:schemeClr>
              </a:buClr>
            </a:pPr>
            <a:r>
              <a:rPr lang="ru-RU" sz="2000" b="0" i="0" u="none" strike="noStrike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Ни когда не ставьте "лайки" своим собственным сообщениям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877667-3B71-AB4F-830B-A5E753722535}"/>
              </a:ext>
            </a:extLst>
          </p:cNvPr>
          <p:cNvSpPr txBox="1"/>
          <p:nvPr/>
        </p:nvSpPr>
        <p:spPr>
          <a:xfrm>
            <a:off x="7429278" y="936564"/>
            <a:ext cx="1138411" cy="33561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u-RU" sz="1600" b="0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Это нельзя</a:t>
            </a:r>
          </a:p>
        </p:txBody>
      </p:sp>
    </p:spTree>
    <p:extLst>
      <p:ext uri="{BB962C8B-B14F-4D97-AF65-F5344CB8AC3E}">
        <p14:creationId xmlns:p14="http://schemas.microsoft.com/office/powerpoint/2010/main" val="1697504817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105136" cy="7017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>
              <a:buClr>
                <a:schemeClr val="tx1">
                  <a:lumMod val="50000"/>
                  <a:lumOff val="50000"/>
                </a:schemeClr>
              </a:buClr>
            </a:pPr>
            <a:r>
              <a:rPr lang="ru-RU" sz="2000" b="0" i="0" u="none" strike="noStrike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Не используйте длинные ссылки и хештеги.</a:t>
            </a:r>
          </a:p>
          <a:p>
            <a:pPr rtl="0">
              <a:buClr>
                <a:schemeClr val="tx1">
                  <a:lumMod val="50000"/>
                  <a:lumOff val="50000"/>
                </a:schemeClr>
              </a:buClr>
            </a:pPr>
            <a:r>
              <a:rPr lang="ru-RU" sz="2000" b="0" i="0" u="none" strike="noStrike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Вы всегда можете сократить ссылку, используя Bit.ly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877667-3B71-AB4F-830B-A5E753722535}"/>
              </a:ext>
            </a:extLst>
          </p:cNvPr>
          <p:cNvSpPr txBox="1"/>
          <p:nvPr/>
        </p:nvSpPr>
        <p:spPr>
          <a:xfrm>
            <a:off x="7429278" y="936564"/>
            <a:ext cx="1138411" cy="33561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u-RU" sz="1600" b="0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Это нельзя</a:t>
            </a:r>
          </a:p>
        </p:txBody>
      </p:sp>
    </p:spTree>
    <p:extLst>
      <p:ext uri="{BB962C8B-B14F-4D97-AF65-F5344CB8AC3E}">
        <p14:creationId xmlns:p14="http://schemas.microsoft.com/office/powerpoint/2010/main" val="3585858238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5DB45576-2F9B-1E4D-95A4-AF6B539683E2}"/>
              </a:ext>
            </a:extLst>
          </p:cNvPr>
          <p:cNvSpPr/>
          <p:nvPr/>
        </p:nvSpPr>
        <p:spPr>
          <a:xfrm>
            <a:off x="0" y="-30480"/>
            <a:ext cx="9144000" cy="6233160"/>
          </a:xfrm>
          <a:custGeom>
            <a:avLst/>
            <a:gdLst>
              <a:gd name="connsiteX0" fmla="*/ 0 w 9144000"/>
              <a:gd name="connsiteY0" fmla="*/ 0 h 6233160"/>
              <a:gd name="connsiteX1" fmla="*/ 9144000 w 9144000"/>
              <a:gd name="connsiteY1" fmla="*/ 15240 h 6233160"/>
              <a:gd name="connsiteX2" fmla="*/ 9144000 w 9144000"/>
              <a:gd name="connsiteY2" fmla="*/ 5836920 h 6233160"/>
              <a:gd name="connsiteX3" fmla="*/ 0 w 9144000"/>
              <a:gd name="connsiteY3" fmla="*/ 6233160 h 6233160"/>
              <a:gd name="connsiteX4" fmla="*/ 0 w 9144000"/>
              <a:gd name="connsiteY4" fmla="*/ 441960 h 6233160"/>
              <a:gd name="connsiteX5" fmla="*/ 0 w 9144000"/>
              <a:gd name="connsiteY5" fmla="*/ 0 h 623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233160">
                <a:moveTo>
                  <a:pt x="0" y="0"/>
                </a:moveTo>
                <a:lnTo>
                  <a:pt x="9144000" y="15240"/>
                </a:lnTo>
                <a:lnTo>
                  <a:pt x="9144000" y="5836920"/>
                </a:lnTo>
                <a:lnTo>
                  <a:pt x="0" y="6233160"/>
                </a:lnTo>
                <a:lnTo>
                  <a:pt x="0" y="44196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DA20EB-4496-FD41-A85A-ECC85890C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300" y="6156960"/>
            <a:ext cx="2595113" cy="458470"/>
          </a:xfrm>
          <a:prstGeom prst="rect">
            <a:avLst/>
          </a:prstGeom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2B4F1D8-A64D-C343-A116-62B09662D103}"/>
              </a:ext>
            </a:extLst>
          </p:cNvPr>
          <p:cNvSpPr txBox="1"/>
          <p:nvPr/>
        </p:nvSpPr>
        <p:spPr>
          <a:xfrm>
            <a:off x="747294" y="1608772"/>
            <a:ext cx="2983035" cy="146450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/>
            <a:r>
              <a:rPr lang="ru-RU" sz="1800" b="1" i="0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Присоединяйтесь к нам!</a:t>
            </a:r>
          </a:p>
          <a:p>
            <a:pPr rtl="0"/>
            <a:r>
              <a:rPr lang="ru-RU" sz="1800" b="0" i="0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    @</a:t>
            </a:r>
            <a:r>
              <a:rPr lang="ru-RU" sz="1800" b="0" i="0" u="none" strike="noStrike" dirty="0" err="1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fiscaltrans</a:t>
            </a:r>
            <a:endParaRPr lang="ru-RU" sz="1800" b="0" i="0" u="none" strike="noStrike" dirty="0" smtId="4294967295">
              <a:solidFill>
                <a:srgbClr val="FFFFFF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endParaRPr lang="en-US" dirty="0">
              <a:solidFill>
                <a:schemeClr val="bg1"/>
              </a:solidFill>
              <a:effectLst/>
              <a:latin typeface="Arial"/>
              <a:cs typeface="Arial"/>
            </a:endParaRPr>
          </a:p>
          <a:p>
            <a:endParaRPr lang="en-US" dirty="0">
              <a:solidFill>
                <a:schemeClr val="bg1"/>
              </a:solidFill>
              <a:effectLst/>
              <a:latin typeface="Arial"/>
              <a:cs typeface="Arial"/>
            </a:endParaRPr>
          </a:p>
          <a:p>
            <a:pPr rtl="0"/>
            <a:r>
              <a:rPr lang="ru-RU" sz="1800" b="0" i="0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www.fiscaltransparency.net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E6634C5-87A8-8F4A-9532-E1F93898CC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7606" y="2002045"/>
            <a:ext cx="243543" cy="197154"/>
          </a:xfrm>
          <a:prstGeom prst="rect">
            <a:avLst/>
          </a:prstGeom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30A32E2-1BE0-7A44-8429-F2AD6FA296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3300" y="3065433"/>
            <a:ext cx="2239402" cy="231404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8593835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8E6D444-B9F6-5347-AF2F-87E47194BD6B}"/>
              </a:ext>
            </a:extLst>
          </p:cNvPr>
          <p:cNvSpPr/>
          <p:nvPr/>
        </p:nvSpPr>
        <p:spPr>
          <a:xfrm>
            <a:off x="2021983" y="888643"/>
            <a:ext cx="5035639" cy="5035639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018089-3091-9E4B-A9C5-03AF5091A40F}"/>
              </a:ext>
            </a:extLst>
          </p:cNvPr>
          <p:cNvSpPr txBox="1"/>
          <p:nvPr/>
        </p:nvSpPr>
        <p:spPr>
          <a:xfrm>
            <a:off x="2021983" y="1839365"/>
            <a:ext cx="5035639" cy="286232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u-RU" sz="3600" b="0" i="0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И в </a:t>
            </a:r>
            <a:r>
              <a:rPr lang="ru-RU" sz="3600" b="0" i="0" u="none" strike="noStrike" dirty="0" smtClean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этом </a:t>
            </a:r>
            <a:r>
              <a:rPr lang="ru-RU" sz="3600" b="0" i="0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заключается одно из</a:t>
            </a:r>
          </a:p>
          <a:p>
            <a:pPr algn="ctr" rtl="0"/>
            <a:r>
              <a:rPr lang="ru-RU" sz="3600" b="0" i="0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основных назначений</a:t>
            </a:r>
          </a:p>
          <a:p>
            <a:pPr algn="ctr" rtl="0"/>
            <a:r>
              <a:rPr lang="ru-RU" sz="3600" b="0" i="0" u="none" strike="noStrike" dirty="0" smtClean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Каналов </a:t>
            </a:r>
            <a:r>
              <a:rPr lang="ru-RU" sz="3600" b="0" i="0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социальных сетей</a:t>
            </a:r>
          </a:p>
        </p:txBody>
      </p:sp>
    </p:spTree>
    <p:extLst>
      <p:ext uri="{BB962C8B-B14F-4D97-AF65-F5344CB8AC3E}">
        <p14:creationId xmlns:p14="http://schemas.microsoft.com/office/powerpoint/2010/main" val="26432436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5F8268E-6B59-2944-AC48-3D691F33F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31666">
            <a:off x="297064" y="776341"/>
            <a:ext cx="3914115" cy="2377825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7D9760-AEB4-B148-A643-80B5891AF285}"/>
              </a:ext>
            </a:extLst>
          </p:cNvPr>
          <p:cNvSpPr txBox="1"/>
          <p:nvPr/>
        </p:nvSpPr>
        <p:spPr>
          <a:xfrm rot="20968764">
            <a:off x="2086970" y="1192287"/>
            <a:ext cx="2577818" cy="69665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ts val="2380"/>
              </a:lnSpc>
            </a:pPr>
            <a:r>
              <a:rPr lang="ru-RU" sz="3600" b="0" i="0" u="none" strike="noStrike" smtId="4294967295">
                <a:solidFill>
                  <a:srgbClr val="FC5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ДЕСЯТЬ</a:t>
            </a:r>
          </a:p>
          <a:p>
            <a:pPr rtl="0">
              <a:lnSpc>
                <a:spcPts val="2380"/>
              </a:lnSpc>
            </a:pPr>
            <a:r>
              <a:rPr lang="ru-RU" sz="2800" b="1" i="0" u="none" strike="noStrike" smtId="4294967295">
                <a:solidFill>
                  <a:srgbClr val="FC5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ПРЕИМУЩЕСТВ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1371599" y="2921620"/>
            <a:ext cx="6317904" cy="31393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 rtl="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ru-RU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Больший</a:t>
            </a:r>
            <a:r>
              <a:rPr lang="ru-RU" b="0" i="0" u="none" strike="noStrike" dirty="0" smtId="4294967295">
                <a:solidFill>
                  <a:srgbClr val="FC5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охват через интернет</a:t>
            </a:r>
          </a:p>
          <a:p>
            <a:pPr marL="342900" indent="-342900" rtl="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ru-RU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Содержание в форме </a:t>
            </a:r>
            <a:r>
              <a:rPr lang="ru-RU" b="0" i="0" u="none" strike="noStrike" dirty="0" smtId="4294967295">
                <a:solidFill>
                  <a:srgbClr val="FC5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презентации</a:t>
            </a:r>
          </a:p>
          <a:p>
            <a:pPr marL="342900" indent="-342900" rtl="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ru-RU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Доступ к тому</a:t>
            </a:r>
            <a:r>
              <a:rPr lang="ru-RU" b="0" i="0" u="none" strike="noStrike" dirty="0" smtId="4294967295">
                <a:solidFill>
                  <a:srgbClr val="FC5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, что говорят люди</a:t>
            </a:r>
          </a:p>
          <a:p>
            <a:pPr marL="342900" indent="-342900" rtl="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ru-RU" b="0" i="0" u="none" strike="noStrike" dirty="0" smtId="4294967295">
                <a:solidFill>
                  <a:srgbClr val="FC5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Установление личных контактов </a:t>
            </a:r>
            <a:r>
              <a:rPr lang="ru-RU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с пользователями</a:t>
            </a:r>
          </a:p>
          <a:p>
            <a:pPr marL="342900" indent="-342900" rtl="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ru-RU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Развитие</a:t>
            </a:r>
            <a:r>
              <a:rPr lang="ru-RU" b="0" i="0" u="none" strike="noStrike" dirty="0" smtId="4294967295">
                <a:solidFill>
                  <a:srgbClr val="FC5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отношений</a:t>
            </a:r>
          </a:p>
          <a:p>
            <a:pPr marL="342900" indent="-342900" rtl="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ru-RU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Охват</a:t>
            </a:r>
            <a:r>
              <a:rPr lang="ru-RU" b="0" i="0" u="none" strike="noStrike" dirty="0" smtId="4294967295">
                <a:solidFill>
                  <a:srgbClr val="FC5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в мировом масштабе</a:t>
            </a:r>
          </a:p>
          <a:p>
            <a:pPr marL="342900" indent="-342900" rtl="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ru-RU" b="0" i="0" u="none" strike="noStrike" dirty="0" smtId="4294967295">
                <a:solidFill>
                  <a:srgbClr val="FC5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Лучшая посещаемость</a:t>
            </a:r>
            <a:r>
              <a:rPr lang="ru-RU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Ваших веб-сайтов</a:t>
            </a:r>
          </a:p>
          <a:p>
            <a:pPr marL="342900" indent="-342900" rtl="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ru-RU" b="0" i="0" u="none" strike="noStrike" dirty="0" smtId="4294967295">
                <a:solidFill>
                  <a:srgbClr val="FC5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Упрочнение</a:t>
            </a:r>
            <a:r>
              <a:rPr lang="ru-RU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контактов с пользователями</a:t>
            </a:r>
          </a:p>
          <a:p>
            <a:pPr marL="342900" indent="-342900" rtl="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ru-RU" b="0" i="0" u="none" strike="noStrike" dirty="0" smtId="4294967295">
                <a:solidFill>
                  <a:srgbClr val="FC5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Улучшение</a:t>
            </a:r>
            <a:r>
              <a:rPr lang="ru-RU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инструментов поиска и содержания на веб-сайте</a:t>
            </a:r>
          </a:p>
          <a:p>
            <a:pPr marL="342900" indent="-342900" rtl="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ru-RU" b="0" i="0" u="none" strike="noStrike" dirty="0" smtId="4294967295">
                <a:solidFill>
                  <a:srgbClr val="FC5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Снижение расходов</a:t>
            </a:r>
            <a:r>
              <a:rPr lang="ru-RU" b="0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на продвижение Ваших инициатив</a:t>
            </a:r>
          </a:p>
        </p:txBody>
      </p:sp>
    </p:spTree>
    <p:extLst>
      <p:ext uri="{BB962C8B-B14F-4D97-AF65-F5344CB8AC3E}">
        <p14:creationId xmlns:p14="http://schemas.microsoft.com/office/powerpoint/2010/main" val="123511252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825189" y="2542478"/>
            <a:ext cx="6317904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u-RU" sz="5400" b="0" i="0" u="none" strike="noStrike" dirty="0" smtId="4294967295">
                <a:solidFill>
                  <a:srgbClr val="FC5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Что самое главное?</a:t>
            </a:r>
          </a:p>
        </p:txBody>
      </p:sp>
    </p:spTree>
    <p:extLst>
      <p:ext uri="{BB962C8B-B14F-4D97-AF65-F5344CB8AC3E}">
        <p14:creationId xmlns:p14="http://schemas.microsoft.com/office/powerpoint/2010/main" val="76205823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B544FBA-B3A9-D94F-9764-5C0F56536C20}"/>
              </a:ext>
            </a:extLst>
          </p:cNvPr>
          <p:cNvSpPr txBox="1"/>
          <p:nvPr/>
        </p:nvSpPr>
        <p:spPr>
          <a:xfrm>
            <a:off x="825189" y="1561166"/>
            <a:ext cx="6317904" cy="76276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rtl="0">
              <a:defRPr>
                <a:effectLst/>
              </a:defRPr>
            </a:pPr>
            <a:r>
              <a:rPr lang="ru-RU" sz="4400" b="0" i="0" u="none" strike="noStrike" dirty="0" smtId="4294967295">
                <a:solidFill>
                  <a:srgbClr val="FC5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Подготовьте план ...</a:t>
            </a:r>
          </a:p>
        </p:txBody>
      </p:sp>
    </p:spTree>
    <p:extLst>
      <p:ext uri="{BB962C8B-B14F-4D97-AF65-F5344CB8AC3E}">
        <p14:creationId xmlns:p14="http://schemas.microsoft.com/office/powerpoint/2010/main" val="10771544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5.05.12"/>
  <p:tag name="AS_TITLE" val="Aspose.Slides for .NET 4.0 Client Profile"/>
  <p:tag name="AS_VERSION" val="15.4.0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3615</TotalTime>
  <Words>863</Words>
  <Application>Microsoft Office PowerPoint</Application>
  <PresentationFormat>Экран (4:3)</PresentationFormat>
  <Paragraphs>187</Paragraphs>
  <Slides>55</Slides>
  <Notes>55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9" baseType="lpstr"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tarick gracida</dc:creator>
  <cp:lastModifiedBy>Natalia Tsvetayeva</cp:lastModifiedBy>
  <cp:revision>254</cp:revision>
  <dcterms:created xsi:type="dcterms:W3CDTF">2018-03-21T21:07:40Z</dcterms:created>
  <dcterms:modified xsi:type="dcterms:W3CDTF">2018-05-29T18:17:27Z</dcterms:modified>
</cp:coreProperties>
</file>