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</p:sldMasterIdLst>
  <p:notesMasterIdLst>
    <p:notesMasterId r:id="rId23"/>
  </p:notesMasterIdLst>
  <p:sldIdLst>
    <p:sldId id="256" r:id="rId2"/>
    <p:sldId id="531" r:id="rId3"/>
    <p:sldId id="491" r:id="rId4"/>
    <p:sldId id="476" r:id="rId5"/>
    <p:sldId id="259" r:id="rId6"/>
    <p:sldId id="567" r:id="rId7"/>
    <p:sldId id="517" r:id="rId8"/>
    <p:sldId id="516" r:id="rId9"/>
    <p:sldId id="518" r:id="rId10"/>
    <p:sldId id="519" r:id="rId11"/>
    <p:sldId id="495" r:id="rId12"/>
    <p:sldId id="500" r:id="rId13"/>
    <p:sldId id="492" r:id="rId14"/>
    <p:sldId id="520" r:id="rId15"/>
    <p:sldId id="523" r:id="rId16"/>
    <p:sldId id="524" r:id="rId17"/>
    <p:sldId id="330" r:id="rId18"/>
    <p:sldId id="525" r:id="rId19"/>
    <p:sldId id="527" r:id="rId20"/>
    <p:sldId id="526" r:id="rId21"/>
    <p:sldId id="5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256"/>
            <p14:sldId id="531"/>
            <p14:sldId id="491"/>
            <p14:sldId id="476"/>
            <p14:sldId id="259"/>
            <p14:sldId id="567"/>
            <p14:sldId id="517"/>
            <p14:sldId id="516"/>
            <p14:sldId id="518"/>
            <p14:sldId id="519"/>
            <p14:sldId id="495"/>
            <p14:sldId id="500"/>
            <p14:sldId id="492"/>
            <p14:sldId id="520"/>
            <p14:sldId id="523"/>
            <p14:sldId id="524"/>
            <p14:sldId id="330"/>
            <p14:sldId id="525"/>
            <p14:sldId id="527"/>
            <p14:sldId id="526"/>
            <p14:sldId id="566"/>
          </p14:sldIdLst>
        </p14:section>
        <p14:section name="Sección sin título" id="{33B42E0F-CA76-4738-A474-8C79504BE8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3C4648"/>
    <a:srgbClr val="8E9D9E"/>
    <a:srgbClr val="FB5308"/>
    <a:srgbClr val="F93707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4316" autoAdjust="0"/>
  </p:normalViewPr>
  <p:slideViewPr>
    <p:cSldViewPr snapToGrid="0" snapToObjects="1">
      <p:cViewPr varScale="1">
        <p:scale>
          <a:sx n="106" d="100"/>
          <a:sy n="106" d="100"/>
        </p:scale>
        <p:origin x="23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F3D6E-0CF4-AC48-ADD4-FF2063B5967A}" type="doc">
      <dgm:prSet loTypeId="urn:microsoft.com/office/officeart/2005/8/layout/hProcess9" loCatId="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5077037E-DD65-E64F-B87C-399E692D4057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en-US" sz="1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Fiscal transparency</a:t>
          </a:r>
        </a:p>
        <a:p>
          <a:pPr>
            <a:lnSpc>
              <a:spcPts val="1360"/>
            </a:lnSpc>
          </a:pPr>
          <a:r>
            <a: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Public disclosure of high quality fiscal data &amp; information in budgets, forecasts, outturns </a:t>
          </a:r>
          <a:r>
            <a:rPr lang="en-US" sz="14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etc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D013D-162F-A74F-92D5-810FEA22375B}" type="parTrans" cxnId="{5C40D4AB-05D6-CF42-B814-FCAC92D987A1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18DFAC-1405-374A-989E-EB27CEC09658}" type="sibTrans" cxnId="{5C40D4AB-05D6-CF42-B814-FCAC92D987A1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CBBE4B-DDE7-DE40-8401-1BB1394209A6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en-US" sz="1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Public participation</a:t>
          </a:r>
        </a:p>
        <a:p>
          <a:pPr>
            <a:lnSpc>
              <a:spcPts val="1360"/>
            </a:lnSpc>
          </a:pP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r>
            <a: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Direct engagement by the public in fiscal policy  design &amp; implementation</a:t>
          </a:r>
        </a:p>
      </dgm:t>
    </dgm:pt>
    <dgm:pt modelId="{74BC0D63-ACF0-E645-8E87-B6C92C3595FA}" type="parTrans" cxnId="{5727D907-9E70-2A40-BC44-8D2BB5FE031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B6C20E-656F-F647-8635-6C8B3FCF7445}" type="sibTrans" cxnId="{5727D907-9E70-2A40-BC44-8D2BB5FE031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EA565-A2E4-BA43-823E-5ED960AD00C4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en-US" sz="1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Accountability</a:t>
          </a:r>
        </a:p>
        <a:p>
          <a:pPr>
            <a:lnSpc>
              <a:spcPts val="1360"/>
            </a:lnSpc>
          </a:pP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r>
            <a: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Public officials held effectively to account  for stewardship of public resources</a:t>
          </a:r>
        </a:p>
      </dgm:t>
    </dgm:pt>
    <dgm:pt modelId="{EFEE1912-BF10-A845-9A4C-7C6FDA5436D0}" type="parTrans" cxnId="{B2FFF201-3BA5-E546-B0C3-F6AAA63ACA9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4337B-7F43-3B45-A297-54E5E1521671}" type="sibTrans" cxnId="{B2FFF201-3BA5-E546-B0C3-F6AAA63ACA9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3DFA4-8D62-1146-9F25-551AB04F6846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en-US" sz="1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Improved social, economic and environmental outcomes</a:t>
          </a:r>
        </a:p>
        <a:p>
          <a:pPr>
            <a:lnSpc>
              <a:spcPts val="1360"/>
            </a:lnSpc>
          </a:pP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>
            <a:lnSpc>
              <a:spcPts val="1360"/>
            </a:lnSpc>
          </a:pPr>
          <a:r>
            <a: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e.g.  Improvement in SDG indicators</a:t>
          </a:r>
        </a:p>
      </dgm:t>
    </dgm:pt>
    <dgm:pt modelId="{6F35A15C-793B-CB4D-BA09-941872F688D0}" type="parTrans" cxnId="{D08FA83D-8153-A640-8BAB-905EDC899F35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883D2-4018-E34C-AD17-15D365774B65}" type="sibTrans" cxnId="{D08FA83D-8153-A640-8BAB-905EDC899F35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1C440-E0EC-E442-BCC2-010458CBC878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en-US" sz="1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Improved fiscal outcomes</a:t>
          </a:r>
        </a:p>
        <a:p>
          <a:pPr>
            <a:lnSpc>
              <a:spcPts val="1360"/>
            </a:lnSpc>
          </a:pPr>
          <a:r>
            <a: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fairer, more efficient &amp; effective taxation &amp; public services, more legitimate &amp; sustainable fiscal performance</a:t>
          </a:r>
        </a:p>
      </dgm:t>
    </dgm:pt>
    <dgm:pt modelId="{72C9E125-C08E-4748-8157-772DB780D000}" type="parTrans" cxnId="{A8FBD6D9-4162-1747-9403-04C73AF6ADF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D8E77-5156-1748-BBE1-BC0ED1604B7F}" type="sibTrans" cxnId="{A8FBD6D9-4162-1747-9403-04C73AF6ADF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57E77-13BC-1F44-B5D6-E8E742E786EC}" type="pres">
      <dgm:prSet presAssocID="{BD2F3D6E-0CF4-AC48-ADD4-FF2063B5967A}" presName="CompostProcess" presStyleCnt="0">
        <dgm:presLayoutVars>
          <dgm:dir/>
          <dgm:resizeHandles val="exact"/>
        </dgm:presLayoutVars>
      </dgm:prSet>
      <dgm:spPr/>
    </dgm:pt>
    <dgm:pt modelId="{26051986-0679-AC48-BAAD-96FEE2BCCB4C}" type="pres">
      <dgm:prSet presAssocID="{BD2F3D6E-0CF4-AC48-ADD4-FF2063B5967A}" presName="arrow" presStyleLbl="bgShp" presStyleIdx="0" presStyleCnt="1" custScaleX="117647" custLinFactNeighborX="-248" custLinFactNeighborY="-1737"/>
      <dgm:spPr>
        <a:solidFill>
          <a:srgbClr val="FF6900"/>
        </a:solidFill>
      </dgm:spPr>
    </dgm:pt>
    <dgm:pt modelId="{BFF38868-C6E4-7B47-928D-F76E8C9F5197}" type="pres">
      <dgm:prSet presAssocID="{BD2F3D6E-0CF4-AC48-ADD4-FF2063B5967A}" presName="linearProcess" presStyleCnt="0"/>
      <dgm:spPr/>
    </dgm:pt>
    <dgm:pt modelId="{A7AA1A7F-43F1-0C45-BB1B-9164F60FC53D}" type="pres">
      <dgm:prSet presAssocID="{5077037E-DD65-E64F-B87C-399E692D4057}" presName="textNode" presStyleLbl="node1" presStyleIdx="0" presStyleCnt="5" custAng="0" custScaleX="86367" custScaleY="150959" custLinFactNeighborX="55825" custLinFactNeighborY="5652">
        <dgm:presLayoutVars>
          <dgm:bulletEnabled val="1"/>
        </dgm:presLayoutVars>
      </dgm:prSet>
      <dgm:spPr/>
    </dgm:pt>
    <dgm:pt modelId="{AE5CBA5E-655A-BC4B-ADF2-D34C48931669}" type="pres">
      <dgm:prSet presAssocID="{3518DFAC-1405-374A-989E-EB27CEC09658}" presName="sibTrans" presStyleCnt="0"/>
      <dgm:spPr/>
    </dgm:pt>
    <dgm:pt modelId="{EB9E387C-CACA-1D4F-BB93-1C6F09299ABB}" type="pres">
      <dgm:prSet presAssocID="{51CBBE4B-DDE7-DE40-8401-1BB1394209A6}" presName="textNode" presStyleLbl="node1" presStyleIdx="1" presStyleCnt="5" custAng="0" custScaleX="93187" custScaleY="152984" custLinFactNeighborX="-7292" custLinFactNeighborY="5673">
        <dgm:presLayoutVars>
          <dgm:bulletEnabled val="1"/>
        </dgm:presLayoutVars>
      </dgm:prSet>
      <dgm:spPr/>
    </dgm:pt>
    <dgm:pt modelId="{9AEDDCE4-32CA-0042-8368-CB0936FA9F7A}" type="pres">
      <dgm:prSet presAssocID="{6AB6C20E-656F-F647-8635-6C8B3FCF7445}" presName="sibTrans" presStyleCnt="0"/>
      <dgm:spPr/>
    </dgm:pt>
    <dgm:pt modelId="{F6447F02-00AB-4A43-9DE6-C418D3411A60}" type="pres">
      <dgm:prSet presAssocID="{996EA565-A2E4-BA43-823E-5ED960AD00C4}" presName="textNode" presStyleLbl="node1" presStyleIdx="2" presStyleCnt="5" custScaleX="103216" custScaleY="152142" custLinFactNeighborX="-57548" custLinFactNeighborY="6094">
        <dgm:presLayoutVars>
          <dgm:bulletEnabled val="1"/>
        </dgm:presLayoutVars>
      </dgm:prSet>
      <dgm:spPr/>
    </dgm:pt>
    <dgm:pt modelId="{111E678D-695E-9E43-84FE-8B9278213794}" type="pres">
      <dgm:prSet presAssocID="{57A4337B-7F43-3B45-A297-54E5E1521671}" presName="sibTrans" presStyleCnt="0"/>
      <dgm:spPr/>
    </dgm:pt>
    <dgm:pt modelId="{8F457A9E-B7F3-5E4B-BBD4-EB27BEF9E2BA}" type="pres">
      <dgm:prSet presAssocID="{7CE1C440-E0EC-E442-BCC2-010458CBC878}" presName="textNode" presStyleLbl="node1" presStyleIdx="3" presStyleCnt="5" custScaleX="93304" custScaleY="152987" custLinFactX="-886" custLinFactNeighborX="-100000" custLinFactNeighborY="5671">
        <dgm:presLayoutVars>
          <dgm:bulletEnabled val="1"/>
        </dgm:presLayoutVars>
      </dgm:prSet>
      <dgm:spPr/>
    </dgm:pt>
    <dgm:pt modelId="{37900DA4-73FD-6847-A267-CF337FDA47AD}" type="pres">
      <dgm:prSet presAssocID="{9B9D8E77-5156-1748-BBE1-BC0ED1604B7F}" presName="sibTrans" presStyleCnt="0"/>
      <dgm:spPr/>
    </dgm:pt>
    <dgm:pt modelId="{350F245A-C6D8-F34F-BB05-D6FEC1A5E2CD}" type="pres">
      <dgm:prSet presAssocID="{5333DFA4-8D62-1146-9F25-551AB04F6846}" presName="textNode" presStyleLbl="node1" presStyleIdx="4" presStyleCnt="5" custScaleX="94697" custScaleY="155529" custLinFactX="-9631" custLinFactNeighborX="-100000" custLinFactNeighborY="6466">
        <dgm:presLayoutVars>
          <dgm:bulletEnabled val="1"/>
        </dgm:presLayoutVars>
      </dgm:prSet>
      <dgm:spPr/>
    </dgm:pt>
  </dgm:ptLst>
  <dgm:cxnLst>
    <dgm:cxn modelId="{B2FFF201-3BA5-E546-B0C3-F6AAA63ACA9C}" srcId="{BD2F3D6E-0CF4-AC48-ADD4-FF2063B5967A}" destId="{996EA565-A2E4-BA43-823E-5ED960AD00C4}" srcOrd="2" destOrd="0" parTransId="{EFEE1912-BF10-A845-9A4C-7C6FDA5436D0}" sibTransId="{57A4337B-7F43-3B45-A297-54E5E1521671}"/>
    <dgm:cxn modelId="{5727D907-9E70-2A40-BC44-8D2BB5FE031C}" srcId="{BD2F3D6E-0CF4-AC48-ADD4-FF2063B5967A}" destId="{51CBBE4B-DDE7-DE40-8401-1BB1394209A6}" srcOrd="1" destOrd="0" parTransId="{74BC0D63-ACF0-E645-8E87-B6C92C3595FA}" sibTransId="{6AB6C20E-656F-F647-8635-6C8B3FCF7445}"/>
    <dgm:cxn modelId="{F2A9DC09-625D-E74B-AF58-01A8E927503B}" type="presOf" srcId="{BD2F3D6E-0CF4-AC48-ADD4-FF2063B5967A}" destId="{55D57E77-13BC-1F44-B5D6-E8E742E786EC}" srcOrd="0" destOrd="0" presId="urn:microsoft.com/office/officeart/2005/8/layout/hProcess9"/>
    <dgm:cxn modelId="{449F270D-E626-BE44-810B-EF86A8C92934}" type="presOf" srcId="{51CBBE4B-DDE7-DE40-8401-1BB1394209A6}" destId="{EB9E387C-CACA-1D4F-BB93-1C6F09299ABB}" srcOrd="0" destOrd="0" presId="urn:microsoft.com/office/officeart/2005/8/layout/hProcess9"/>
    <dgm:cxn modelId="{79C24311-250A-654E-864E-2A182CF55838}" type="presOf" srcId="{5333DFA4-8D62-1146-9F25-551AB04F6846}" destId="{350F245A-C6D8-F34F-BB05-D6FEC1A5E2CD}" srcOrd="0" destOrd="0" presId="urn:microsoft.com/office/officeart/2005/8/layout/hProcess9"/>
    <dgm:cxn modelId="{D08FA83D-8153-A640-8BAB-905EDC899F35}" srcId="{BD2F3D6E-0CF4-AC48-ADD4-FF2063B5967A}" destId="{5333DFA4-8D62-1146-9F25-551AB04F6846}" srcOrd="4" destOrd="0" parTransId="{6F35A15C-793B-CB4D-BA09-941872F688D0}" sibTransId="{588883D2-4018-E34C-AD17-15D365774B65}"/>
    <dgm:cxn modelId="{0AFE9042-3E2D-D242-B199-AFF00DF6C4A1}" type="presOf" srcId="{5077037E-DD65-E64F-B87C-399E692D4057}" destId="{A7AA1A7F-43F1-0C45-BB1B-9164F60FC53D}" srcOrd="0" destOrd="0" presId="urn:microsoft.com/office/officeart/2005/8/layout/hProcess9"/>
    <dgm:cxn modelId="{5C40D4AB-05D6-CF42-B814-FCAC92D987A1}" srcId="{BD2F3D6E-0CF4-AC48-ADD4-FF2063B5967A}" destId="{5077037E-DD65-E64F-B87C-399E692D4057}" srcOrd="0" destOrd="0" parTransId="{6B9D013D-162F-A74F-92D5-810FEA22375B}" sibTransId="{3518DFAC-1405-374A-989E-EB27CEC09658}"/>
    <dgm:cxn modelId="{AA8C26C0-CD44-E445-9E35-4F5680311458}" type="presOf" srcId="{7CE1C440-E0EC-E442-BCC2-010458CBC878}" destId="{8F457A9E-B7F3-5E4B-BBD4-EB27BEF9E2BA}" srcOrd="0" destOrd="0" presId="urn:microsoft.com/office/officeart/2005/8/layout/hProcess9"/>
    <dgm:cxn modelId="{FE9904D8-064F-3A48-B63D-A927E0F3458A}" type="presOf" srcId="{996EA565-A2E4-BA43-823E-5ED960AD00C4}" destId="{F6447F02-00AB-4A43-9DE6-C418D3411A60}" srcOrd="0" destOrd="0" presId="urn:microsoft.com/office/officeart/2005/8/layout/hProcess9"/>
    <dgm:cxn modelId="{A8FBD6D9-4162-1747-9403-04C73AF6ADFC}" srcId="{BD2F3D6E-0CF4-AC48-ADD4-FF2063B5967A}" destId="{7CE1C440-E0EC-E442-BCC2-010458CBC878}" srcOrd="3" destOrd="0" parTransId="{72C9E125-C08E-4748-8157-772DB780D000}" sibTransId="{9B9D8E77-5156-1748-BBE1-BC0ED1604B7F}"/>
    <dgm:cxn modelId="{16E931B3-9B96-2447-B5DB-7D8DE8580B35}" type="presParOf" srcId="{55D57E77-13BC-1F44-B5D6-E8E742E786EC}" destId="{26051986-0679-AC48-BAAD-96FEE2BCCB4C}" srcOrd="0" destOrd="0" presId="urn:microsoft.com/office/officeart/2005/8/layout/hProcess9"/>
    <dgm:cxn modelId="{470C39FF-44D5-5F42-A552-74B352D2003E}" type="presParOf" srcId="{55D57E77-13BC-1F44-B5D6-E8E742E786EC}" destId="{BFF38868-C6E4-7B47-928D-F76E8C9F5197}" srcOrd="1" destOrd="0" presId="urn:microsoft.com/office/officeart/2005/8/layout/hProcess9"/>
    <dgm:cxn modelId="{81DD007D-954D-BD41-9DDA-C96C771DA61D}" type="presParOf" srcId="{BFF38868-C6E4-7B47-928D-F76E8C9F5197}" destId="{A7AA1A7F-43F1-0C45-BB1B-9164F60FC53D}" srcOrd="0" destOrd="0" presId="urn:microsoft.com/office/officeart/2005/8/layout/hProcess9"/>
    <dgm:cxn modelId="{C9C03C03-6C40-314E-AB9D-803747547327}" type="presParOf" srcId="{BFF38868-C6E4-7B47-928D-F76E8C9F5197}" destId="{AE5CBA5E-655A-BC4B-ADF2-D34C48931669}" srcOrd="1" destOrd="0" presId="urn:microsoft.com/office/officeart/2005/8/layout/hProcess9"/>
    <dgm:cxn modelId="{B8602023-2848-A94D-8992-6A8898016E09}" type="presParOf" srcId="{BFF38868-C6E4-7B47-928D-F76E8C9F5197}" destId="{EB9E387C-CACA-1D4F-BB93-1C6F09299ABB}" srcOrd="2" destOrd="0" presId="urn:microsoft.com/office/officeart/2005/8/layout/hProcess9"/>
    <dgm:cxn modelId="{4832145B-E154-8D49-91F9-5F94A9722702}" type="presParOf" srcId="{BFF38868-C6E4-7B47-928D-F76E8C9F5197}" destId="{9AEDDCE4-32CA-0042-8368-CB0936FA9F7A}" srcOrd="3" destOrd="0" presId="urn:microsoft.com/office/officeart/2005/8/layout/hProcess9"/>
    <dgm:cxn modelId="{923C0948-487D-9B41-9631-8D658D586400}" type="presParOf" srcId="{BFF38868-C6E4-7B47-928D-F76E8C9F5197}" destId="{F6447F02-00AB-4A43-9DE6-C418D3411A60}" srcOrd="4" destOrd="0" presId="urn:microsoft.com/office/officeart/2005/8/layout/hProcess9"/>
    <dgm:cxn modelId="{E64EFD37-0DB2-6144-BB98-48F497EDCA35}" type="presParOf" srcId="{BFF38868-C6E4-7B47-928D-F76E8C9F5197}" destId="{111E678D-695E-9E43-84FE-8B9278213794}" srcOrd="5" destOrd="0" presId="urn:microsoft.com/office/officeart/2005/8/layout/hProcess9"/>
    <dgm:cxn modelId="{96239101-5C04-D94A-B7F4-50AC351A2D55}" type="presParOf" srcId="{BFF38868-C6E4-7B47-928D-F76E8C9F5197}" destId="{8F457A9E-B7F3-5E4B-BBD4-EB27BEF9E2BA}" srcOrd="6" destOrd="0" presId="urn:microsoft.com/office/officeart/2005/8/layout/hProcess9"/>
    <dgm:cxn modelId="{D401A48A-AAFF-3540-85C5-8DDC8538E2A0}" type="presParOf" srcId="{BFF38868-C6E4-7B47-928D-F76E8C9F5197}" destId="{37900DA4-73FD-6847-A267-CF337FDA47AD}" srcOrd="7" destOrd="0" presId="urn:microsoft.com/office/officeart/2005/8/layout/hProcess9"/>
    <dgm:cxn modelId="{26C5A3BB-3EB9-D84E-885B-A3AE221A38E6}" type="presParOf" srcId="{BFF38868-C6E4-7B47-928D-F76E8C9F5197}" destId="{350F245A-C6D8-F34F-BB05-D6FEC1A5E2CD}" srcOrd="8" destOrd="0" presId="urn:microsoft.com/office/officeart/2005/8/layout/hProcess9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4B482-FF2D-4316-9084-4E15C61A12EF}" type="doc">
      <dgm:prSet loTypeId="urn:microsoft.com/office/officeart/2005/8/layout/cycle4#1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83BDF7E-A954-4642-82F6-588D38FDF759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Government (19)</a:t>
          </a:r>
        </a:p>
      </dgm:t>
    </dgm:pt>
    <dgm:pt modelId="{17A951AD-5DE0-4FA7-A584-4C4ACA929C84}" type="parTrans" cxnId="{ECA82581-2638-45B4-80DE-D7D33EA4198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250F59-E675-4098-9CD7-A485567C55AA}" type="sibTrans" cxnId="{ECA82581-2638-45B4-80DE-D7D33EA4198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F5AB1-0AA1-4E1B-80B2-D3D63B10A52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40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Brazil (Budget Sec)</a:t>
          </a:r>
          <a:endParaRPr lang="en-US" sz="14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75587-22EB-40F9-9B74-F293C9B3942C}" type="parTrans" cxnId="{E668C8F9-9E99-40D4-ADDB-1A5019A1A03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0B00C5-D977-4B45-A2D1-52488450DD7E}" type="sibTrans" cxnId="{E668C8F9-9E99-40D4-ADDB-1A5019A1A03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7CCC43-59D9-4D12-AFD6-F7411BC59F79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Intl Orgs/ Networks (9)</a:t>
          </a:r>
        </a:p>
      </dgm:t>
    </dgm:pt>
    <dgm:pt modelId="{0F009063-5596-499E-95C8-2F24AF85C2B3}" type="parTrans" cxnId="{8B922C75-3168-427A-B31D-1FD9DA9EEF9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C2623B-4584-486E-8E69-4F9925EB85BF}" type="sibTrans" cxnId="{8B922C75-3168-427A-B31D-1FD9DA9EEF9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6F643-FB26-4572-9F76-FAB4A5F70FB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pPr algn="r"/>
          <a:r>
            <a:rPr lang="en-US" sz="140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WBG, IMF, OECD</a:t>
          </a:r>
          <a:endParaRPr lang="en-US" sz="14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4CC527-83AA-4236-B052-3858D211D87B}" type="parTrans" cxnId="{C7AE7781-C6FA-44E3-8AB6-C001FFFA69D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504C8-EB2B-4E76-89B4-70E53FE7706C}" type="sibTrans" cxnId="{C7AE7781-C6FA-44E3-8AB6-C001FFFA69D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573C97-D954-4534-9355-16B8993F60CC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Funders/</a:t>
          </a:r>
        </a:p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Foundations (4)</a:t>
          </a:r>
        </a:p>
      </dgm:t>
    </dgm:pt>
    <dgm:pt modelId="{6E526CD3-3293-406F-998E-26A6A0FDF94F}" type="parTrans" cxnId="{E64B6CD2-2A66-480F-B51A-7EBA024B4BC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D56F4-0765-4895-95BC-D8FCF8D9D8BD}" type="sibTrans" cxnId="{E64B6CD2-2A66-480F-B51A-7EBA024B4BC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C5A71-4CA5-441C-92D2-390393606B83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Civil Society Organization (14)</a:t>
          </a:r>
        </a:p>
      </dgm:t>
    </dgm:pt>
    <dgm:pt modelId="{F6F98D6E-6B5C-40BA-ACFF-91BA739F04E7}" type="parTrans" cxnId="{CA2010B8-E2E0-4B31-95BE-12F7A737AB2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439AF-E3D4-477A-AFF0-67F3290FB56E}" type="sibTrans" cxnId="{CA2010B8-E2E0-4B31-95BE-12F7A737AB2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1C6E4-914C-4736-9D89-E5647E45537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pPr algn="r"/>
          <a:r>
            <a:rPr lang="en-US" sz="140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IFAC, MITRE, OCP</a:t>
          </a:r>
          <a:endParaRPr lang="en-US" sz="14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F99E1-EEFB-46C4-8180-D02032797F7F}" type="parTrans" cxnId="{5D99CAF1-BD15-4ECE-95E5-DFDA711CE76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638872-05F3-4B04-B296-CF0E83B0EFEB}" type="sibTrans" cxnId="{5D99CAF1-BD15-4ECE-95E5-DFDA711CE76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A898B-0174-4D42-A015-86314136F7A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40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Philippines (DBM)</a:t>
          </a:r>
          <a:endParaRPr lang="en-US" sz="14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F27181-C073-431B-AB22-13E54B0A861B}" type="parTrans" cxnId="{D6C09831-FA42-4D38-B6F3-5DE91AB9D54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E55CA1-7048-4911-BA63-E437DBCA6615}" type="sibTrans" cxnId="{D6C09831-FA42-4D38-B6F3-5DE91AB9D54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5A960D-18B3-4F4A-8BBC-B4BC30E34EB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4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16 other budget  Government agencies</a:t>
          </a:r>
        </a:p>
      </dgm:t>
    </dgm:pt>
    <dgm:pt modelId="{36F784E5-4871-436F-9C90-F3BFE060337A}" type="parTrans" cxnId="{9680AA09-0088-4274-8E40-8F4925DCD5C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5EB3CF-86F9-40E8-B90D-9101A117575D}" type="sibTrans" cxnId="{9680AA09-0088-4274-8E40-8F4925DCD5C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7E363-B332-4D37-83E5-3902CA99BCA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40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Mexico (SHCP)</a:t>
          </a:r>
          <a:endParaRPr lang="en-US" sz="14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CC7FA-132B-480A-8896-3E653305C423}" type="parTrans" cxnId="{A930FA9E-7D2B-43C7-9F6C-A56C50B112EB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38A1B-9753-41C3-8EA1-3F26E84EF37A}" type="sibTrans" cxnId="{A930FA9E-7D2B-43C7-9F6C-A56C50B112EB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6E2DB2-ED77-4BB5-A01E-3146C9D5979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pPr algn="r"/>
          <a:r>
            <a:rPr lang="en-US" sz="14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CABRI, IPF, Global Integrity</a:t>
          </a:r>
        </a:p>
      </dgm:t>
    </dgm:pt>
    <dgm:pt modelId="{0FD3FB04-DDF3-4489-8053-ECB1DA255796}" type="parTrans" cxnId="{A13A5727-D259-47FF-AED3-49FA8F17E8B3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D76A0-DBC7-47A8-81ED-B0F914116A31}" type="sibTrans" cxnId="{A13A5727-D259-47FF-AED3-49FA8F17E8B3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28E824-4275-46B9-9413-69F6363C184E}" type="pres">
      <dgm:prSet presAssocID="{3BE4B482-FF2D-4316-9084-4E15C61A12E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1AD8E1E-436C-45CB-A786-DFDC5139F873}" type="pres">
      <dgm:prSet presAssocID="{3BE4B482-FF2D-4316-9084-4E15C61A12EF}" presName="children" presStyleCnt="0"/>
      <dgm:spPr/>
    </dgm:pt>
    <dgm:pt modelId="{0D9A01AA-E752-4F01-9CEC-D972D59AACBF}" type="pres">
      <dgm:prSet presAssocID="{3BE4B482-FF2D-4316-9084-4E15C61A12EF}" presName="child1group" presStyleCnt="0"/>
      <dgm:spPr/>
    </dgm:pt>
    <dgm:pt modelId="{813FDA80-2C9A-4DBA-9DEF-67C0AE5033F6}" type="pres">
      <dgm:prSet presAssocID="{3BE4B482-FF2D-4316-9084-4E15C61A12EF}" presName="child1" presStyleLbl="bgAcc1" presStyleIdx="0" presStyleCnt="2" custScaleX="132917" custScaleY="88102" custLinFactNeighborX="-24742"/>
      <dgm:spPr/>
    </dgm:pt>
    <dgm:pt modelId="{51B19274-E57B-4BEE-BFED-E935DB92B553}" type="pres">
      <dgm:prSet presAssocID="{3BE4B482-FF2D-4316-9084-4E15C61A12EF}" presName="child1Text" presStyleLbl="bgAcc1" presStyleIdx="0" presStyleCnt="2">
        <dgm:presLayoutVars>
          <dgm:bulletEnabled val="1"/>
        </dgm:presLayoutVars>
      </dgm:prSet>
      <dgm:spPr/>
    </dgm:pt>
    <dgm:pt modelId="{5179D0AE-808E-480B-AA2F-CB1CFA20ED30}" type="pres">
      <dgm:prSet presAssocID="{3BE4B482-FF2D-4316-9084-4E15C61A12EF}" presName="child2group" presStyleCnt="0"/>
      <dgm:spPr/>
    </dgm:pt>
    <dgm:pt modelId="{B1368A03-92B9-4039-9676-BE6EB1D1EB21}" type="pres">
      <dgm:prSet presAssocID="{3BE4B482-FF2D-4316-9084-4E15C61A12EF}" presName="child2" presStyleLbl="bgAcc1" presStyleIdx="1" presStyleCnt="2" custScaleX="139652" custScaleY="88605" custLinFactNeighborX="8240" custLinFactNeighborY="-155"/>
      <dgm:spPr/>
    </dgm:pt>
    <dgm:pt modelId="{61F0E38C-26B4-4515-9D25-496B993ED491}" type="pres">
      <dgm:prSet presAssocID="{3BE4B482-FF2D-4316-9084-4E15C61A12EF}" presName="child2Text" presStyleLbl="bgAcc1" presStyleIdx="1" presStyleCnt="2">
        <dgm:presLayoutVars>
          <dgm:bulletEnabled val="1"/>
        </dgm:presLayoutVars>
      </dgm:prSet>
      <dgm:spPr/>
    </dgm:pt>
    <dgm:pt modelId="{910C7CC2-E20E-4185-AC89-8208DF31ABCD}" type="pres">
      <dgm:prSet presAssocID="{3BE4B482-FF2D-4316-9084-4E15C61A12EF}" presName="childPlaceholder" presStyleCnt="0"/>
      <dgm:spPr/>
    </dgm:pt>
    <dgm:pt modelId="{11EB5FC7-B614-4D81-91B0-F4735D328BBC}" type="pres">
      <dgm:prSet presAssocID="{3BE4B482-FF2D-4316-9084-4E15C61A12EF}" presName="circle" presStyleCnt="0"/>
      <dgm:spPr/>
    </dgm:pt>
    <dgm:pt modelId="{82057F03-AD20-4DDF-B82E-C9A0AB89D0BF}" type="pres">
      <dgm:prSet presAssocID="{3BE4B482-FF2D-4316-9084-4E15C61A12E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90BA7D8-1CAE-4799-9445-112A5FD8A62B}" type="pres">
      <dgm:prSet presAssocID="{3BE4B482-FF2D-4316-9084-4E15C61A12E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4DB7202D-0F1D-458A-BF5B-DE32AB0B950C}" type="pres">
      <dgm:prSet presAssocID="{3BE4B482-FF2D-4316-9084-4E15C61A12E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F92A654-BE29-4D6E-87EA-9CA1E7789D08}" type="pres">
      <dgm:prSet presAssocID="{3BE4B482-FF2D-4316-9084-4E15C61A12E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D0B8007-25DD-4E90-85D9-D99351A0E071}" type="pres">
      <dgm:prSet presAssocID="{3BE4B482-FF2D-4316-9084-4E15C61A12EF}" presName="quadrantPlaceholder" presStyleCnt="0"/>
      <dgm:spPr/>
    </dgm:pt>
    <dgm:pt modelId="{48F69FB1-2362-4237-9F7F-B953079E3E30}" type="pres">
      <dgm:prSet presAssocID="{3BE4B482-FF2D-4316-9084-4E15C61A12EF}" presName="center1" presStyleLbl="fgShp" presStyleIdx="0" presStyleCnt="2"/>
      <dgm:spPr>
        <a:solidFill>
          <a:schemeClr val="bg1"/>
        </a:solidFill>
        <a:ln>
          <a:solidFill>
            <a:schemeClr val="bg1"/>
          </a:solidFill>
        </a:ln>
      </dgm:spPr>
    </dgm:pt>
    <dgm:pt modelId="{C6E5EADE-C99C-4E08-908E-2200D4B51F91}" type="pres">
      <dgm:prSet presAssocID="{3BE4B482-FF2D-4316-9084-4E15C61A12EF}" presName="center2" presStyleLbl="fgShp" presStyleIdx="1" presStyleCnt="2"/>
      <dgm:spPr>
        <a:solidFill>
          <a:schemeClr val="bg1"/>
        </a:solidFill>
        <a:ln>
          <a:solidFill>
            <a:schemeClr val="bg1"/>
          </a:solidFill>
        </a:ln>
      </dgm:spPr>
    </dgm:pt>
  </dgm:ptLst>
  <dgm:cxnLst>
    <dgm:cxn modelId="{89269F01-6EE7-4680-A5A2-7D2BA0A06271}" type="presOf" srcId="{BBE7E363-B332-4D37-83E5-3902CA99BCA8}" destId="{51B19274-E57B-4BEE-BFED-E935DB92B553}" srcOrd="1" destOrd="2" presId="urn:microsoft.com/office/officeart/2005/8/layout/cycle4#1"/>
    <dgm:cxn modelId="{9680AA09-0088-4274-8E40-8F4925DCD5CF}" srcId="{383BDF7E-A954-4642-82F6-588D38FDF759}" destId="{755A960D-18B3-4F4A-8BBC-B4BC30E34EBE}" srcOrd="3" destOrd="0" parTransId="{36F784E5-4871-436F-9C90-F3BFE060337A}" sibTransId="{3C5EB3CF-86F9-40E8-B90D-9101A117575D}"/>
    <dgm:cxn modelId="{D856550A-D1AA-490E-A117-F4BBE58CB5AF}" type="presOf" srcId="{3BE4B482-FF2D-4316-9084-4E15C61A12EF}" destId="{ED28E824-4275-46B9-9413-69F6363C184E}" srcOrd="0" destOrd="0" presId="urn:microsoft.com/office/officeart/2005/8/layout/cycle4#1"/>
    <dgm:cxn modelId="{DAD16A0E-400D-4060-82B1-97942850CECD}" type="presOf" srcId="{383BDF7E-A954-4642-82F6-588D38FDF759}" destId="{82057F03-AD20-4DDF-B82E-C9A0AB89D0BF}" srcOrd="0" destOrd="0" presId="urn:microsoft.com/office/officeart/2005/8/layout/cycle4#1"/>
    <dgm:cxn modelId="{1662151B-1B01-4ED7-870C-D8FF7C0B607A}" type="presOf" srcId="{A791C6E4-914C-4736-9D89-E5647E455373}" destId="{B1368A03-92B9-4039-9676-BE6EB1D1EB21}" srcOrd="0" destOrd="1" presId="urn:microsoft.com/office/officeart/2005/8/layout/cycle4#1"/>
    <dgm:cxn modelId="{A13A5727-D259-47FF-AED3-49FA8F17E8B3}" srcId="{507CCC43-59D9-4D12-AFD6-F7411BC59F79}" destId="{3F6E2DB2-ED77-4BB5-A01E-3146C9D59795}" srcOrd="2" destOrd="0" parTransId="{0FD3FB04-DDF3-4489-8053-ECB1DA255796}" sibTransId="{8BBD76A0-DBC7-47A8-81ED-B0F914116A31}"/>
    <dgm:cxn modelId="{D6C09831-FA42-4D38-B6F3-5DE91AB9D54E}" srcId="{383BDF7E-A954-4642-82F6-588D38FDF759}" destId="{4AAA898B-0174-4D42-A015-86314136F7A1}" srcOrd="1" destOrd="0" parTransId="{D9F27181-C073-431B-AB22-13E54B0A861B}" sibTransId="{04E55CA1-7048-4911-BA63-E437DBCA6615}"/>
    <dgm:cxn modelId="{86E01534-36A2-4F8F-BF30-3FEC8C7627EA}" type="presOf" srcId="{A791C6E4-914C-4736-9D89-E5647E455373}" destId="{61F0E38C-26B4-4515-9D25-496B993ED491}" srcOrd="1" destOrd="1" presId="urn:microsoft.com/office/officeart/2005/8/layout/cycle4#1"/>
    <dgm:cxn modelId="{F9CF5063-B42B-40AB-89B8-989CA57BE352}" type="presOf" srcId="{3F6E2DB2-ED77-4BB5-A01E-3146C9D59795}" destId="{B1368A03-92B9-4039-9676-BE6EB1D1EB21}" srcOrd="0" destOrd="2" presId="urn:microsoft.com/office/officeart/2005/8/layout/cycle4#1"/>
    <dgm:cxn modelId="{8B922C75-3168-427A-B31D-1FD9DA9EEF9F}" srcId="{3BE4B482-FF2D-4316-9084-4E15C61A12EF}" destId="{507CCC43-59D9-4D12-AFD6-F7411BC59F79}" srcOrd="1" destOrd="0" parTransId="{0F009063-5596-499E-95C8-2F24AF85C2B3}" sibTransId="{F7C2623B-4584-486E-8E69-4F9925EB85BF}"/>
    <dgm:cxn modelId="{E16DEB7C-8C0A-4674-A12D-963DB6C03F5A}" type="presOf" srcId="{BBE7E363-B332-4D37-83E5-3902CA99BCA8}" destId="{813FDA80-2C9A-4DBA-9DEF-67C0AE5033F6}" srcOrd="0" destOrd="2" presId="urn:microsoft.com/office/officeart/2005/8/layout/cycle4#1"/>
    <dgm:cxn modelId="{ECA82581-2638-45B4-80DE-D7D33EA41981}" srcId="{3BE4B482-FF2D-4316-9084-4E15C61A12EF}" destId="{383BDF7E-A954-4642-82F6-588D38FDF759}" srcOrd="0" destOrd="0" parTransId="{17A951AD-5DE0-4FA7-A584-4C4ACA929C84}" sibTransId="{9A250F59-E675-4098-9CD7-A485567C55AA}"/>
    <dgm:cxn modelId="{C7AE7781-C6FA-44E3-8AB6-C001FFFA69D1}" srcId="{507CCC43-59D9-4D12-AFD6-F7411BC59F79}" destId="{5446F643-FB26-4572-9F76-FAB4A5F70FBF}" srcOrd="0" destOrd="0" parTransId="{9F4CC527-83AA-4236-B052-3858D211D87B}" sibTransId="{37C504C8-EB2B-4E76-89B4-70E53FE7706C}"/>
    <dgm:cxn modelId="{E51FEA86-6BA8-4187-9B86-1F09CA2F6525}" type="presOf" srcId="{339F5AB1-0AA1-4E1B-80B2-D3D63B10A52B}" destId="{813FDA80-2C9A-4DBA-9DEF-67C0AE5033F6}" srcOrd="0" destOrd="0" presId="urn:microsoft.com/office/officeart/2005/8/layout/cycle4#1"/>
    <dgm:cxn modelId="{A930FA9E-7D2B-43C7-9F6C-A56C50B112EB}" srcId="{383BDF7E-A954-4642-82F6-588D38FDF759}" destId="{BBE7E363-B332-4D37-83E5-3902CA99BCA8}" srcOrd="2" destOrd="0" parTransId="{CDACC7FA-132B-480A-8896-3E653305C423}" sibTransId="{4CF38A1B-9753-41C3-8EA1-3F26E84EF37A}"/>
    <dgm:cxn modelId="{DFEE6EAF-A602-4D30-9145-2E424263D188}" type="presOf" srcId="{4AAA898B-0174-4D42-A015-86314136F7A1}" destId="{813FDA80-2C9A-4DBA-9DEF-67C0AE5033F6}" srcOrd="0" destOrd="1" presId="urn:microsoft.com/office/officeart/2005/8/layout/cycle4#1"/>
    <dgm:cxn modelId="{55288DB1-AA0E-4F8A-8F05-019E8FB8BFF6}" type="presOf" srcId="{5446F643-FB26-4572-9F76-FAB4A5F70FBF}" destId="{B1368A03-92B9-4039-9676-BE6EB1D1EB21}" srcOrd="0" destOrd="0" presId="urn:microsoft.com/office/officeart/2005/8/layout/cycle4#1"/>
    <dgm:cxn modelId="{9FD760B2-1F5D-49C7-8A73-158599E99C81}" type="presOf" srcId="{173C5A71-4CA5-441C-92D2-390393606B83}" destId="{FF92A654-BE29-4D6E-87EA-9CA1E7789D08}" srcOrd="0" destOrd="0" presId="urn:microsoft.com/office/officeart/2005/8/layout/cycle4#1"/>
    <dgm:cxn modelId="{CA2010B8-E2E0-4B31-95BE-12F7A737AB22}" srcId="{3BE4B482-FF2D-4316-9084-4E15C61A12EF}" destId="{173C5A71-4CA5-441C-92D2-390393606B83}" srcOrd="3" destOrd="0" parTransId="{F6F98D6E-6B5C-40BA-ACFF-91BA739F04E7}" sibTransId="{050439AF-E3D4-477A-AFF0-67F3290FB56E}"/>
    <dgm:cxn modelId="{CD6A36BC-D8A2-4555-BFF0-9183CD7DAD9F}" type="presOf" srcId="{13573C97-D954-4534-9355-16B8993F60CC}" destId="{4DB7202D-0F1D-458A-BF5B-DE32AB0B950C}" srcOrd="0" destOrd="0" presId="urn:microsoft.com/office/officeart/2005/8/layout/cycle4#1"/>
    <dgm:cxn modelId="{C7D303BD-12AC-4CB7-B816-DA965C736013}" type="presOf" srcId="{339F5AB1-0AA1-4E1B-80B2-D3D63B10A52B}" destId="{51B19274-E57B-4BEE-BFED-E935DB92B553}" srcOrd="1" destOrd="0" presId="urn:microsoft.com/office/officeart/2005/8/layout/cycle4#1"/>
    <dgm:cxn modelId="{B4CA2AC6-EEFC-4848-949C-800EAA00EE64}" type="presOf" srcId="{755A960D-18B3-4F4A-8BBC-B4BC30E34EBE}" destId="{813FDA80-2C9A-4DBA-9DEF-67C0AE5033F6}" srcOrd="0" destOrd="3" presId="urn:microsoft.com/office/officeart/2005/8/layout/cycle4#1"/>
    <dgm:cxn modelId="{E64B6CD2-2A66-480F-B51A-7EBA024B4BCD}" srcId="{3BE4B482-FF2D-4316-9084-4E15C61A12EF}" destId="{13573C97-D954-4534-9355-16B8993F60CC}" srcOrd="2" destOrd="0" parTransId="{6E526CD3-3293-406F-998E-26A6A0FDF94F}" sibTransId="{84DD56F4-0765-4895-95BC-D8FCF8D9D8BD}"/>
    <dgm:cxn modelId="{4AE847D6-505F-49E8-A0D6-1E891717B161}" type="presOf" srcId="{4AAA898B-0174-4D42-A015-86314136F7A1}" destId="{51B19274-E57B-4BEE-BFED-E935DB92B553}" srcOrd="1" destOrd="1" presId="urn:microsoft.com/office/officeart/2005/8/layout/cycle4#1"/>
    <dgm:cxn modelId="{DC2E44DF-AA72-4C19-8E57-39EDD444FF1A}" type="presOf" srcId="{5446F643-FB26-4572-9F76-FAB4A5F70FBF}" destId="{61F0E38C-26B4-4515-9D25-496B993ED491}" srcOrd="1" destOrd="0" presId="urn:microsoft.com/office/officeart/2005/8/layout/cycle4#1"/>
    <dgm:cxn modelId="{E70E89E6-52D3-49A5-9258-E2184186EC07}" type="presOf" srcId="{755A960D-18B3-4F4A-8BBC-B4BC30E34EBE}" destId="{51B19274-E57B-4BEE-BFED-E935DB92B553}" srcOrd="1" destOrd="3" presId="urn:microsoft.com/office/officeart/2005/8/layout/cycle4#1"/>
    <dgm:cxn modelId="{5D99CAF1-BD15-4ECE-95E5-DFDA711CE76B}" srcId="{507CCC43-59D9-4D12-AFD6-F7411BC59F79}" destId="{A791C6E4-914C-4736-9D89-E5647E455373}" srcOrd="1" destOrd="0" parTransId="{475F99E1-EEFB-46C4-8180-D02032797F7F}" sibTransId="{03638872-05F3-4B04-B296-CF0E83B0EFEB}"/>
    <dgm:cxn modelId="{407BAEF2-74D6-4121-9233-1B6DCFD88B55}" type="presOf" srcId="{507CCC43-59D9-4D12-AFD6-F7411BC59F79}" destId="{790BA7D8-1CAE-4799-9445-112A5FD8A62B}" srcOrd="0" destOrd="0" presId="urn:microsoft.com/office/officeart/2005/8/layout/cycle4#1"/>
    <dgm:cxn modelId="{C16BBEF9-5224-4F60-B5CF-CE1A536B45AD}" type="presOf" srcId="{3F6E2DB2-ED77-4BB5-A01E-3146C9D59795}" destId="{61F0E38C-26B4-4515-9D25-496B993ED491}" srcOrd="1" destOrd="2" presId="urn:microsoft.com/office/officeart/2005/8/layout/cycle4#1"/>
    <dgm:cxn modelId="{E668C8F9-9E99-40D4-ADDB-1A5019A1A03F}" srcId="{383BDF7E-A954-4642-82F6-588D38FDF759}" destId="{339F5AB1-0AA1-4E1B-80B2-D3D63B10A52B}" srcOrd="0" destOrd="0" parTransId="{94C75587-22EB-40F9-9B74-F293C9B3942C}" sibTransId="{120B00C5-D977-4B45-A2D1-52488450DD7E}"/>
    <dgm:cxn modelId="{0FBF50B8-4279-4A8A-BCE2-0C5FF19A8CAA}" type="presParOf" srcId="{ED28E824-4275-46B9-9413-69F6363C184E}" destId="{C1AD8E1E-436C-45CB-A786-DFDC5139F873}" srcOrd="0" destOrd="0" presId="urn:microsoft.com/office/officeart/2005/8/layout/cycle4#1"/>
    <dgm:cxn modelId="{69BF27DF-CE60-42DB-9A26-880B949E3315}" type="presParOf" srcId="{C1AD8E1E-436C-45CB-A786-DFDC5139F873}" destId="{0D9A01AA-E752-4F01-9CEC-D972D59AACBF}" srcOrd="0" destOrd="0" presId="urn:microsoft.com/office/officeart/2005/8/layout/cycle4#1"/>
    <dgm:cxn modelId="{D6C9DA48-21B9-4D78-A560-828DE9285BE8}" type="presParOf" srcId="{0D9A01AA-E752-4F01-9CEC-D972D59AACBF}" destId="{813FDA80-2C9A-4DBA-9DEF-67C0AE5033F6}" srcOrd="0" destOrd="0" presId="urn:microsoft.com/office/officeart/2005/8/layout/cycle4#1"/>
    <dgm:cxn modelId="{EC7A788A-C498-4AE4-AAE9-DF57EF68014D}" type="presParOf" srcId="{0D9A01AA-E752-4F01-9CEC-D972D59AACBF}" destId="{51B19274-E57B-4BEE-BFED-E935DB92B553}" srcOrd="1" destOrd="0" presId="urn:microsoft.com/office/officeart/2005/8/layout/cycle4#1"/>
    <dgm:cxn modelId="{11B58374-60AC-49F0-AF65-F7846A8C63A1}" type="presParOf" srcId="{C1AD8E1E-436C-45CB-A786-DFDC5139F873}" destId="{5179D0AE-808E-480B-AA2F-CB1CFA20ED30}" srcOrd="1" destOrd="0" presId="urn:microsoft.com/office/officeart/2005/8/layout/cycle4#1"/>
    <dgm:cxn modelId="{5EA933FB-99CC-42FE-A1E4-1BDDCF591CF0}" type="presParOf" srcId="{5179D0AE-808E-480B-AA2F-CB1CFA20ED30}" destId="{B1368A03-92B9-4039-9676-BE6EB1D1EB21}" srcOrd="0" destOrd="0" presId="urn:microsoft.com/office/officeart/2005/8/layout/cycle4#1"/>
    <dgm:cxn modelId="{165A442B-43D2-4900-82DD-C232799E00BB}" type="presParOf" srcId="{5179D0AE-808E-480B-AA2F-CB1CFA20ED30}" destId="{61F0E38C-26B4-4515-9D25-496B993ED491}" srcOrd="1" destOrd="0" presId="urn:microsoft.com/office/officeart/2005/8/layout/cycle4#1"/>
    <dgm:cxn modelId="{44855DDF-D4C5-48D6-805D-ABC43E87ED34}" type="presParOf" srcId="{C1AD8E1E-436C-45CB-A786-DFDC5139F873}" destId="{910C7CC2-E20E-4185-AC89-8208DF31ABCD}" srcOrd="2" destOrd="0" presId="urn:microsoft.com/office/officeart/2005/8/layout/cycle4#1"/>
    <dgm:cxn modelId="{C34C6098-B7D9-4AEF-8FE1-E5C8D28D0ECC}" type="presParOf" srcId="{ED28E824-4275-46B9-9413-69F6363C184E}" destId="{11EB5FC7-B614-4D81-91B0-F4735D328BBC}" srcOrd="1" destOrd="0" presId="urn:microsoft.com/office/officeart/2005/8/layout/cycle4#1"/>
    <dgm:cxn modelId="{B7B77C8C-AEA2-4732-A671-7ED9AEAB1666}" type="presParOf" srcId="{11EB5FC7-B614-4D81-91B0-F4735D328BBC}" destId="{82057F03-AD20-4DDF-B82E-C9A0AB89D0BF}" srcOrd="0" destOrd="0" presId="urn:microsoft.com/office/officeart/2005/8/layout/cycle4#1"/>
    <dgm:cxn modelId="{2D3633E2-8CC4-4013-84A2-4AFCB9397A45}" type="presParOf" srcId="{11EB5FC7-B614-4D81-91B0-F4735D328BBC}" destId="{790BA7D8-1CAE-4799-9445-112A5FD8A62B}" srcOrd="1" destOrd="0" presId="urn:microsoft.com/office/officeart/2005/8/layout/cycle4#1"/>
    <dgm:cxn modelId="{4B1D8090-3E3D-457E-846E-AEB234DB0796}" type="presParOf" srcId="{11EB5FC7-B614-4D81-91B0-F4735D328BBC}" destId="{4DB7202D-0F1D-458A-BF5B-DE32AB0B950C}" srcOrd="2" destOrd="0" presId="urn:microsoft.com/office/officeart/2005/8/layout/cycle4#1"/>
    <dgm:cxn modelId="{3E40151C-B11F-4819-BBC0-D17A0FAACA35}" type="presParOf" srcId="{11EB5FC7-B614-4D81-91B0-F4735D328BBC}" destId="{FF92A654-BE29-4D6E-87EA-9CA1E7789D08}" srcOrd="3" destOrd="0" presId="urn:microsoft.com/office/officeart/2005/8/layout/cycle4#1"/>
    <dgm:cxn modelId="{145AC1A2-D074-4BBE-B934-F1534C9D2742}" type="presParOf" srcId="{11EB5FC7-B614-4D81-91B0-F4735D328BBC}" destId="{7D0B8007-25DD-4E90-85D9-D99351A0E071}" srcOrd="4" destOrd="0" presId="urn:microsoft.com/office/officeart/2005/8/layout/cycle4#1"/>
    <dgm:cxn modelId="{4FFCB221-B993-4B48-9774-4E87E085A742}" type="presParOf" srcId="{ED28E824-4275-46B9-9413-69F6363C184E}" destId="{48F69FB1-2362-4237-9F7F-B953079E3E30}" srcOrd="2" destOrd="0" presId="urn:microsoft.com/office/officeart/2005/8/layout/cycle4#1"/>
    <dgm:cxn modelId="{2FCB4637-DBE1-429C-8B27-D1FECE956AC6}" type="presParOf" srcId="{ED28E824-4275-46B9-9413-69F6363C184E}" destId="{C6E5EADE-C99C-4E08-908E-2200D4B51F91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6B6E5-E2CE-4A66-BF6C-EF483F89FA9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822A7-EE29-40FE-878A-B772D1DC2867}">
      <dgm:prSet phldrT="[Texto]" custT="1"/>
      <dgm:spPr>
        <a:solidFill>
          <a:srgbClr val="F6A20A">
            <a:alpha val="62000"/>
          </a:srgbClr>
        </a:solidFill>
      </dgm:spPr>
      <dgm:t>
        <a:bodyPr/>
        <a:lstStyle/>
        <a:p>
          <a:r>
            <a:rPr lang="en-US" sz="1600" dirty="0"/>
            <a:t>Community of Practice</a:t>
          </a:r>
        </a:p>
      </dgm:t>
    </dgm:pt>
    <dgm:pt modelId="{CFDD1D75-84CB-4029-894D-1B574FD2D097}" type="parTrans" cxnId="{6EFB8B91-467E-48B6-95CF-00D2DD9AAE51}">
      <dgm:prSet/>
      <dgm:spPr/>
      <dgm:t>
        <a:bodyPr/>
        <a:lstStyle/>
        <a:p>
          <a:endParaRPr lang="en-US"/>
        </a:p>
      </dgm:t>
    </dgm:pt>
    <dgm:pt modelId="{B0291A37-7B09-41B6-8C5E-1E807266FFA5}" type="sibTrans" cxnId="{6EFB8B91-467E-48B6-95CF-00D2DD9AAE51}">
      <dgm:prSet/>
      <dgm:spPr/>
      <dgm:t>
        <a:bodyPr/>
        <a:lstStyle/>
        <a:p>
          <a:endParaRPr lang="en-US"/>
        </a:p>
      </dgm:t>
    </dgm:pt>
    <dgm:pt modelId="{6CFC911C-BAC5-478A-84B0-724ADA3E7E66}">
      <dgm:prSet phldrT="[Texto]" custT="1"/>
      <dgm:spPr>
        <a:solidFill>
          <a:srgbClr val="F78609"/>
        </a:solidFill>
        <a:ln w="133350" cap="sq" cmpd="sng">
          <a:solidFill>
            <a:schemeClr val="bg1"/>
          </a:solidFill>
        </a:ln>
      </dgm:spPr>
      <dgm:t>
        <a:bodyPr/>
        <a:lstStyle/>
        <a:p>
          <a:r>
            <a:rPr lang="en-US" sz="1600" dirty="0"/>
            <a:t>Partners</a:t>
          </a:r>
        </a:p>
      </dgm:t>
    </dgm:pt>
    <dgm:pt modelId="{C53673FD-B184-4D61-AF0F-BEB7BEE45115}" type="parTrans" cxnId="{187D6630-F8D0-4024-AACB-119EBCAF5351}">
      <dgm:prSet/>
      <dgm:spPr/>
      <dgm:t>
        <a:bodyPr/>
        <a:lstStyle/>
        <a:p>
          <a:endParaRPr lang="en-US"/>
        </a:p>
      </dgm:t>
    </dgm:pt>
    <dgm:pt modelId="{3B5DA052-6E9B-4C01-BC91-2A2D3C9D5529}" type="sibTrans" cxnId="{187D6630-F8D0-4024-AACB-119EBCAF5351}">
      <dgm:prSet/>
      <dgm:spPr/>
      <dgm:t>
        <a:bodyPr/>
        <a:lstStyle/>
        <a:p>
          <a:endParaRPr lang="en-US"/>
        </a:p>
      </dgm:t>
    </dgm:pt>
    <dgm:pt modelId="{CD60B796-D347-419E-9837-F9891E529874}">
      <dgm:prSet phldrT="[Texto]" custT="1"/>
      <dgm:spPr>
        <a:solidFill>
          <a:srgbClr val="FF6900"/>
        </a:solidFill>
      </dgm:spPr>
      <dgm:t>
        <a:bodyPr/>
        <a:lstStyle/>
        <a:p>
          <a:r>
            <a:rPr lang="en-US" sz="1600" dirty="0"/>
            <a:t>Stewards</a:t>
          </a:r>
        </a:p>
      </dgm:t>
    </dgm:pt>
    <dgm:pt modelId="{E6CAF0C3-8B40-4F12-990D-C035626B73B2}" type="parTrans" cxnId="{166FC3A4-9A0E-4C19-89F5-CE8091DF1878}">
      <dgm:prSet/>
      <dgm:spPr/>
      <dgm:t>
        <a:bodyPr/>
        <a:lstStyle/>
        <a:p>
          <a:endParaRPr lang="en-US"/>
        </a:p>
      </dgm:t>
    </dgm:pt>
    <dgm:pt modelId="{F219B523-E271-4AAF-BD9A-87FA909ED264}" type="sibTrans" cxnId="{166FC3A4-9A0E-4C19-89F5-CE8091DF1878}">
      <dgm:prSet/>
      <dgm:spPr/>
      <dgm:t>
        <a:bodyPr/>
        <a:lstStyle/>
        <a:p>
          <a:endParaRPr lang="en-US"/>
        </a:p>
      </dgm:t>
    </dgm:pt>
    <dgm:pt modelId="{C2957F49-8206-4481-9937-5BA9041FA769}">
      <dgm:prSet phldrT="[Texto]" custT="1"/>
      <dgm:spPr>
        <a:solidFill>
          <a:srgbClr val="FB5308"/>
        </a:solidFill>
      </dgm:spPr>
      <dgm:t>
        <a:bodyPr/>
        <a:lstStyle/>
        <a:p>
          <a:r>
            <a:rPr lang="en-US" sz="1400" dirty="0"/>
            <a:t>Lead Stewards</a:t>
          </a:r>
        </a:p>
      </dgm:t>
    </dgm:pt>
    <dgm:pt modelId="{EFE8F4D6-6F79-4C51-AF33-3C76D88E42DA}" type="parTrans" cxnId="{4CF4E183-1708-48BE-8D86-2C1F8721ECA7}">
      <dgm:prSet/>
      <dgm:spPr/>
      <dgm:t>
        <a:bodyPr/>
        <a:lstStyle/>
        <a:p>
          <a:endParaRPr lang="en-US"/>
        </a:p>
      </dgm:t>
    </dgm:pt>
    <dgm:pt modelId="{B6C0C7D5-320C-46D3-BD82-58B41C0975F3}" type="sibTrans" cxnId="{4CF4E183-1708-48BE-8D86-2C1F8721ECA7}">
      <dgm:prSet/>
      <dgm:spPr/>
      <dgm:t>
        <a:bodyPr/>
        <a:lstStyle/>
        <a:p>
          <a:endParaRPr lang="en-US"/>
        </a:p>
      </dgm:t>
    </dgm:pt>
    <dgm:pt modelId="{A4DEE345-8906-4B57-9B5C-D898079243E3}" type="pres">
      <dgm:prSet presAssocID="{DF96B6E5-E2CE-4A66-BF6C-EF483F89FA91}" presName="Name0" presStyleCnt="0">
        <dgm:presLayoutVars>
          <dgm:chMax val="7"/>
          <dgm:resizeHandles val="exact"/>
        </dgm:presLayoutVars>
      </dgm:prSet>
      <dgm:spPr/>
    </dgm:pt>
    <dgm:pt modelId="{63C11164-2814-4BC2-9CA6-49D9B3CE525C}" type="pres">
      <dgm:prSet presAssocID="{DF96B6E5-E2CE-4A66-BF6C-EF483F89FA91}" presName="comp1" presStyleCnt="0"/>
      <dgm:spPr/>
    </dgm:pt>
    <dgm:pt modelId="{414A4FF4-AAA4-4435-BBFD-B029878B440A}" type="pres">
      <dgm:prSet presAssocID="{DF96B6E5-E2CE-4A66-BF6C-EF483F89FA91}" presName="circle1" presStyleLbl="node1" presStyleIdx="0" presStyleCnt="4" custScaleX="102305" custLinFactNeighborX="-18924" custLinFactNeighborY="83"/>
      <dgm:spPr/>
    </dgm:pt>
    <dgm:pt modelId="{57FDF1C6-D1C7-44C4-B4D8-39F4AA873DCA}" type="pres">
      <dgm:prSet presAssocID="{DF96B6E5-E2CE-4A66-BF6C-EF483F89FA91}" presName="c1text" presStyleLbl="node1" presStyleIdx="0" presStyleCnt="4">
        <dgm:presLayoutVars>
          <dgm:bulletEnabled val="1"/>
        </dgm:presLayoutVars>
      </dgm:prSet>
      <dgm:spPr/>
    </dgm:pt>
    <dgm:pt modelId="{3854A20C-F445-4CA3-BBBE-61051454B121}" type="pres">
      <dgm:prSet presAssocID="{DF96B6E5-E2CE-4A66-BF6C-EF483F89FA91}" presName="comp2" presStyleCnt="0"/>
      <dgm:spPr/>
    </dgm:pt>
    <dgm:pt modelId="{5DC19A69-4F91-4BE8-8578-CEB1F1257CAF}" type="pres">
      <dgm:prSet presAssocID="{DF96B6E5-E2CE-4A66-BF6C-EF483F89FA91}" presName="circle2" presStyleLbl="node1" presStyleIdx="1" presStyleCnt="4" custScaleY="95484" custLinFactNeighborX="-21564" custLinFactNeighborY="-4407"/>
      <dgm:spPr/>
    </dgm:pt>
    <dgm:pt modelId="{A212A35D-EA0D-4936-8D8F-2C60D2FDBBD1}" type="pres">
      <dgm:prSet presAssocID="{DF96B6E5-E2CE-4A66-BF6C-EF483F89FA91}" presName="c2text" presStyleLbl="node1" presStyleIdx="1" presStyleCnt="4">
        <dgm:presLayoutVars>
          <dgm:bulletEnabled val="1"/>
        </dgm:presLayoutVars>
      </dgm:prSet>
      <dgm:spPr/>
    </dgm:pt>
    <dgm:pt modelId="{0614BEC6-D95A-48B8-A44C-572EBE72A90B}" type="pres">
      <dgm:prSet presAssocID="{DF96B6E5-E2CE-4A66-BF6C-EF483F89FA91}" presName="comp3" presStyleCnt="0"/>
      <dgm:spPr/>
    </dgm:pt>
    <dgm:pt modelId="{3235F275-C0FA-4973-B9B8-E4BA481F3791}" type="pres">
      <dgm:prSet presAssocID="{DF96B6E5-E2CE-4A66-BF6C-EF483F89FA91}" presName="circle3" presStyleLbl="node1" presStyleIdx="2" presStyleCnt="4" custLinFactNeighborX="-26802" custLinFactNeighborY="-14245"/>
      <dgm:spPr/>
    </dgm:pt>
    <dgm:pt modelId="{6F721468-7A7C-4660-9401-DDDBB876BD95}" type="pres">
      <dgm:prSet presAssocID="{DF96B6E5-E2CE-4A66-BF6C-EF483F89FA91}" presName="c3text" presStyleLbl="node1" presStyleIdx="2" presStyleCnt="4">
        <dgm:presLayoutVars>
          <dgm:bulletEnabled val="1"/>
        </dgm:presLayoutVars>
      </dgm:prSet>
      <dgm:spPr/>
    </dgm:pt>
    <dgm:pt modelId="{1B0BCE84-B252-4FAF-915B-3207DF6AF3E2}" type="pres">
      <dgm:prSet presAssocID="{DF96B6E5-E2CE-4A66-BF6C-EF483F89FA91}" presName="comp4" presStyleCnt="0"/>
      <dgm:spPr/>
    </dgm:pt>
    <dgm:pt modelId="{85CCF631-0659-43F3-8279-30FFF7C8F41F}" type="pres">
      <dgm:prSet presAssocID="{DF96B6E5-E2CE-4A66-BF6C-EF483F89FA91}" presName="circle4" presStyleLbl="node1" presStyleIdx="3" presStyleCnt="4" custScaleX="88502" custScaleY="90505" custLinFactNeighborX="-35408" custLinFactNeighborY="-36921"/>
      <dgm:spPr/>
    </dgm:pt>
    <dgm:pt modelId="{1DAF40DB-6B10-4F0E-89EE-4B4255BDA9EE}" type="pres">
      <dgm:prSet presAssocID="{DF96B6E5-E2CE-4A66-BF6C-EF483F89FA9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187D6630-F8D0-4024-AACB-119EBCAF5351}" srcId="{DF96B6E5-E2CE-4A66-BF6C-EF483F89FA91}" destId="{6CFC911C-BAC5-478A-84B0-724ADA3E7E66}" srcOrd="1" destOrd="0" parTransId="{C53673FD-B184-4D61-AF0F-BEB7BEE45115}" sibTransId="{3B5DA052-6E9B-4C01-BC91-2A2D3C9D5529}"/>
    <dgm:cxn modelId="{15F71552-EFC3-4A48-AF84-0C7FE644EDEE}" type="presOf" srcId="{B00822A7-EE29-40FE-878A-B772D1DC2867}" destId="{414A4FF4-AAA4-4435-BBFD-B029878B440A}" srcOrd="0" destOrd="0" presId="urn:microsoft.com/office/officeart/2005/8/layout/venn2"/>
    <dgm:cxn modelId="{EC0FAA7E-5913-47DA-8291-2361B4D92CD0}" type="presOf" srcId="{C2957F49-8206-4481-9937-5BA9041FA769}" destId="{85CCF631-0659-43F3-8279-30FFF7C8F41F}" srcOrd="0" destOrd="0" presId="urn:microsoft.com/office/officeart/2005/8/layout/venn2"/>
    <dgm:cxn modelId="{4CF4E183-1708-48BE-8D86-2C1F8721ECA7}" srcId="{DF96B6E5-E2CE-4A66-BF6C-EF483F89FA91}" destId="{C2957F49-8206-4481-9937-5BA9041FA769}" srcOrd="3" destOrd="0" parTransId="{EFE8F4D6-6F79-4C51-AF33-3C76D88E42DA}" sibTransId="{B6C0C7D5-320C-46D3-BD82-58B41C0975F3}"/>
    <dgm:cxn modelId="{6EFB8B91-467E-48B6-95CF-00D2DD9AAE51}" srcId="{DF96B6E5-E2CE-4A66-BF6C-EF483F89FA91}" destId="{B00822A7-EE29-40FE-878A-B772D1DC2867}" srcOrd="0" destOrd="0" parTransId="{CFDD1D75-84CB-4029-894D-1B574FD2D097}" sibTransId="{B0291A37-7B09-41B6-8C5E-1E807266FFA5}"/>
    <dgm:cxn modelId="{E4AF26A1-631F-4C20-AAA6-E362B23FF015}" type="presOf" srcId="{B00822A7-EE29-40FE-878A-B772D1DC2867}" destId="{57FDF1C6-D1C7-44C4-B4D8-39F4AA873DCA}" srcOrd="1" destOrd="0" presId="urn:microsoft.com/office/officeart/2005/8/layout/venn2"/>
    <dgm:cxn modelId="{166FC3A4-9A0E-4C19-89F5-CE8091DF1878}" srcId="{DF96B6E5-E2CE-4A66-BF6C-EF483F89FA91}" destId="{CD60B796-D347-419E-9837-F9891E529874}" srcOrd="2" destOrd="0" parTransId="{E6CAF0C3-8B40-4F12-990D-C035626B73B2}" sibTransId="{F219B523-E271-4AAF-BD9A-87FA909ED264}"/>
    <dgm:cxn modelId="{CA629CC3-A3CD-408B-B5BC-914AFC7DB7A0}" type="presOf" srcId="{6CFC911C-BAC5-478A-84B0-724ADA3E7E66}" destId="{A212A35D-EA0D-4936-8D8F-2C60D2FDBBD1}" srcOrd="1" destOrd="0" presId="urn:microsoft.com/office/officeart/2005/8/layout/venn2"/>
    <dgm:cxn modelId="{9163B8CD-D230-4522-9E71-D6AC470A98E2}" type="presOf" srcId="{CD60B796-D347-419E-9837-F9891E529874}" destId="{3235F275-C0FA-4973-B9B8-E4BA481F3791}" srcOrd="0" destOrd="0" presId="urn:microsoft.com/office/officeart/2005/8/layout/venn2"/>
    <dgm:cxn modelId="{EE99F3DC-88C6-4C66-84F3-9A25F23F698A}" type="presOf" srcId="{DF96B6E5-E2CE-4A66-BF6C-EF483F89FA91}" destId="{A4DEE345-8906-4B57-9B5C-D898079243E3}" srcOrd="0" destOrd="0" presId="urn:microsoft.com/office/officeart/2005/8/layout/venn2"/>
    <dgm:cxn modelId="{3C849CE5-CB85-432B-8D75-C9F0445A5D67}" type="presOf" srcId="{C2957F49-8206-4481-9937-5BA9041FA769}" destId="{1DAF40DB-6B10-4F0E-89EE-4B4255BDA9EE}" srcOrd="1" destOrd="0" presId="urn:microsoft.com/office/officeart/2005/8/layout/venn2"/>
    <dgm:cxn modelId="{54EC26E9-F194-411B-9E3B-DF9612AECDEE}" type="presOf" srcId="{6CFC911C-BAC5-478A-84B0-724ADA3E7E66}" destId="{5DC19A69-4F91-4BE8-8578-CEB1F1257CAF}" srcOrd="0" destOrd="0" presId="urn:microsoft.com/office/officeart/2005/8/layout/venn2"/>
    <dgm:cxn modelId="{F927B5F1-CBF0-4AA7-8116-0B26AFD9B5A4}" type="presOf" srcId="{CD60B796-D347-419E-9837-F9891E529874}" destId="{6F721468-7A7C-4660-9401-DDDBB876BD95}" srcOrd="1" destOrd="0" presId="urn:microsoft.com/office/officeart/2005/8/layout/venn2"/>
    <dgm:cxn modelId="{791090A1-DB05-42EE-A13E-0C1165D0ECBB}" type="presParOf" srcId="{A4DEE345-8906-4B57-9B5C-D898079243E3}" destId="{63C11164-2814-4BC2-9CA6-49D9B3CE525C}" srcOrd="0" destOrd="0" presId="urn:microsoft.com/office/officeart/2005/8/layout/venn2"/>
    <dgm:cxn modelId="{016CAC53-8F81-435F-9BC5-DD67951A7CB5}" type="presParOf" srcId="{63C11164-2814-4BC2-9CA6-49D9B3CE525C}" destId="{414A4FF4-AAA4-4435-BBFD-B029878B440A}" srcOrd="0" destOrd="0" presId="urn:microsoft.com/office/officeart/2005/8/layout/venn2"/>
    <dgm:cxn modelId="{1B2662AE-D209-4C7F-92DE-004625EC88E1}" type="presParOf" srcId="{63C11164-2814-4BC2-9CA6-49D9B3CE525C}" destId="{57FDF1C6-D1C7-44C4-B4D8-39F4AA873DCA}" srcOrd="1" destOrd="0" presId="urn:microsoft.com/office/officeart/2005/8/layout/venn2"/>
    <dgm:cxn modelId="{DCCDFB63-AED3-4498-AB95-461194179C88}" type="presParOf" srcId="{A4DEE345-8906-4B57-9B5C-D898079243E3}" destId="{3854A20C-F445-4CA3-BBBE-61051454B121}" srcOrd="1" destOrd="0" presId="urn:microsoft.com/office/officeart/2005/8/layout/venn2"/>
    <dgm:cxn modelId="{83C1F36E-9988-4CD0-9659-B1216968B45F}" type="presParOf" srcId="{3854A20C-F445-4CA3-BBBE-61051454B121}" destId="{5DC19A69-4F91-4BE8-8578-CEB1F1257CAF}" srcOrd="0" destOrd="0" presId="urn:microsoft.com/office/officeart/2005/8/layout/venn2"/>
    <dgm:cxn modelId="{605A70BC-069D-4F14-8DCF-BA3028A06521}" type="presParOf" srcId="{3854A20C-F445-4CA3-BBBE-61051454B121}" destId="{A212A35D-EA0D-4936-8D8F-2C60D2FDBBD1}" srcOrd="1" destOrd="0" presId="urn:microsoft.com/office/officeart/2005/8/layout/venn2"/>
    <dgm:cxn modelId="{64381CBC-8AE9-493E-AF84-D95BC6CD75C3}" type="presParOf" srcId="{A4DEE345-8906-4B57-9B5C-D898079243E3}" destId="{0614BEC6-D95A-48B8-A44C-572EBE72A90B}" srcOrd="2" destOrd="0" presId="urn:microsoft.com/office/officeart/2005/8/layout/venn2"/>
    <dgm:cxn modelId="{2FF5C605-E9DB-44CE-BBAE-CDA6489FC75D}" type="presParOf" srcId="{0614BEC6-D95A-48B8-A44C-572EBE72A90B}" destId="{3235F275-C0FA-4973-B9B8-E4BA481F3791}" srcOrd="0" destOrd="0" presId="urn:microsoft.com/office/officeart/2005/8/layout/venn2"/>
    <dgm:cxn modelId="{685E216B-FCCB-42AE-B559-4C2E4C895091}" type="presParOf" srcId="{0614BEC6-D95A-48B8-A44C-572EBE72A90B}" destId="{6F721468-7A7C-4660-9401-DDDBB876BD95}" srcOrd="1" destOrd="0" presId="urn:microsoft.com/office/officeart/2005/8/layout/venn2"/>
    <dgm:cxn modelId="{E804285F-2CE8-479A-B5CC-2CB45E50F528}" type="presParOf" srcId="{A4DEE345-8906-4B57-9B5C-D898079243E3}" destId="{1B0BCE84-B252-4FAF-915B-3207DF6AF3E2}" srcOrd="3" destOrd="0" presId="urn:microsoft.com/office/officeart/2005/8/layout/venn2"/>
    <dgm:cxn modelId="{25FBA9FA-A916-4EFB-B68D-6A844607EF04}" type="presParOf" srcId="{1B0BCE84-B252-4FAF-915B-3207DF6AF3E2}" destId="{85CCF631-0659-43F3-8279-30FFF7C8F41F}" srcOrd="0" destOrd="0" presId="urn:microsoft.com/office/officeart/2005/8/layout/venn2"/>
    <dgm:cxn modelId="{22C6F287-887E-4171-A393-BEDE3497FCAB}" type="presParOf" srcId="{1B0BCE84-B252-4FAF-915B-3207DF6AF3E2}" destId="{1DAF40DB-6B10-4F0E-89EE-4B4255BDA9E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51986-0679-AC48-BAAD-96FEE2BCCB4C}">
      <dsp:nvSpPr>
        <dsp:cNvPr id="0" name=""/>
        <dsp:cNvSpPr/>
      </dsp:nvSpPr>
      <dsp:spPr>
        <a:xfrm>
          <a:off x="0" y="0"/>
          <a:ext cx="8334399" cy="4255477"/>
        </a:xfrm>
        <a:prstGeom prst="rightArrow">
          <a:avLst/>
        </a:prstGeom>
        <a:solidFill>
          <a:srgbClr val="FF6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AA1A7F-43F1-0C45-BB1B-9164F60FC53D}">
      <dsp:nvSpPr>
        <dsp:cNvPr id="0" name=""/>
        <dsp:cNvSpPr/>
      </dsp:nvSpPr>
      <dsp:spPr>
        <a:xfrm>
          <a:off x="119764" y="939141"/>
          <a:ext cx="1372305" cy="25696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Fiscal transparency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Public disclosure of high quality fiscal data &amp; information in budgets, forecasts, outturns </a:t>
          </a:r>
          <a:r>
            <a:rPr lang="en-US" sz="14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etc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754" y="1006131"/>
        <a:ext cx="1238325" cy="2435630"/>
      </dsp:txXfrm>
    </dsp:sp>
    <dsp:sp modelId="{EB9E387C-CACA-1D4F-BB93-1C6F09299ABB}">
      <dsp:nvSpPr>
        <dsp:cNvPr id="0" name=""/>
        <dsp:cNvSpPr/>
      </dsp:nvSpPr>
      <dsp:spPr>
        <a:xfrm>
          <a:off x="1570694" y="922263"/>
          <a:ext cx="1480669" cy="26040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Public participation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Direct engagement by the public in fiscal policy  design &amp; implementation</a:t>
          </a:r>
        </a:p>
      </dsp:txBody>
      <dsp:txXfrm>
        <a:off x="1642974" y="994543"/>
        <a:ext cx="1336109" cy="2459519"/>
      </dsp:txXfrm>
    </dsp:sp>
    <dsp:sp modelId="{F6447F02-00AB-4A43-9DE6-C418D3411A60}">
      <dsp:nvSpPr>
        <dsp:cNvPr id="0" name=""/>
        <dsp:cNvSpPr/>
      </dsp:nvSpPr>
      <dsp:spPr>
        <a:xfrm>
          <a:off x="3157405" y="936596"/>
          <a:ext cx="1640022" cy="25897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Accountability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Public officials held effectively to account  for stewardship of public resources</a:t>
          </a:r>
        </a:p>
      </dsp:txBody>
      <dsp:txXfrm>
        <a:off x="3237464" y="1016655"/>
        <a:ext cx="1479904" cy="2429629"/>
      </dsp:txXfrm>
    </dsp:sp>
    <dsp:sp modelId="{8F457A9E-B7F3-5E4B-BBD4-EB27BEF9E2BA}">
      <dsp:nvSpPr>
        <dsp:cNvPr id="0" name=""/>
        <dsp:cNvSpPr/>
      </dsp:nvSpPr>
      <dsp:spPr>
        <a:xfrm>
          <a:off x="4906027" y="922204"/>
          <a:ext cx="1482528" cy="26041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Improved fiscal outcomes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fairer, more efficient &amp; effective taxation &amp; public services, more legitimate &amp; sustainable fiscal performance</a:t>
          </a:r>
        </a:p>
      </dsp:txBody>
      <dsp:txXfrm>
        <a:off x="4978398" y="994575"/>
        <a:ext cx="1337786" cy="2459388"/>
      </dsp:txXfrm>
    </dsp:sp>
    <dsp:sp modelId="{350F245A-C6D8-F34F-BB05-D6FEC1A5E2CD}">
      <dsp:nvSpPr>
        <dsp:cNvPr id="0" name=""/>
        <dsp:cNvSpPr/>
      </dsp:nvSpPr>
      <dsp:spPr>
        <a:xfrm>
          <a:off x="6462778" y="914101"/>
          <a:ext cx="1504662" cy="2647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Improved social, economic and environmental outcomes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e.g.  Improvement in SDG indicators</a:t>
          </a:r>
        </a:p>
      </dsp:txBody>
      <dsp:txXfrm>
        <a:off x="6536230" y="987553"/>
        <a:ext cx="1357758" cy="2500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68A03-92B9-4039-9676-BE6EB1D1EB21}">
      <dsp:nvSpPr>
        <dsp:cNvPr id="0" name=""/>
        <dsp:cNvSpPr/>
      </dsp:nvSpPr>
      <dsp:spPr>
        <a:xfrm>
          <a:off x="4273486" y="80603"/>
          <a:ext cx="3135243" cy="1288562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rgbClr val="FF69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WBG, IMF, OECD</a:t>
          </a:r>
          <a:endParaRPr lang="en-US" sz="1400" kern="12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IFAC, MITRE, OCP</a:t>
          </a:r>
          <a:endParaRPr lang="en-US" sz="1400" kern="12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CABRI, IPF, Global Integrity</a:t>
          </a:r>
        </a:p>
      </dsp:txBody>
      <dsp:txXfrm>
        <a:off x="5242365" y="108909"/>
        <a:ext cx="2138058" cy="909809"/>
      </dsp:txXfrm>
    </dsp:sp>
    <dsp:sp modelId="{813FDA80-2C9A-4DBA-9DEF-67C0AE5033F6}">
      <dsp:nvSpPr>
        <dsp:cNvPr id="0" name=""/>
        <dsp:cNvSpPr/>
      </dsp:nvSpPr>
      <dsp:spPr>
        <a:xfrm>
          <a:off x="0" y="86514"/>
          <a:ext cx="2984040" cy="1281247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rgbClr val="FF69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Brazil (Budget Sec)</a:t>
          </a:r>
          <a:endParaRPr lang="en-US" sz="1400" kern="12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Philippines (DBM)</a:t>
          </a:r>
          <a:endParaRPr lang="en-US" sz="1400" kern="12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Mexico (SHCP)</a:t>
          </a:r>
          <a:endParaRPr lang="en-US" sz="1400" kern="12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16 other budget  Government agencies</a:t>
          </a:r>
        </a:p>
      </dsp:txBody>
      <dsp:txXfrm>
        <a:off x="28145" y="114659"/>
        <a:ext cx="2032538" cy="904645"/>
      </dsp:txXfrm>
    </dsp:sp>
    <dsp:sp modelId="{82057F03-AD20-4DDF-B82E-C9A0AB89D0BF}">
      <dsp:nvSpPr>
        <dsp:cNvPr id="0" name=""/>
        <dsp:cNvSpPr/>
      </dsp:nvSpPr>
      <dsp:spPr>
        <a:xfrm>
          <a:off x="1849173" y="259043"/>
          <a:ext cx="1967818" cy="1967818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Government (19)</a:t>
          </a:r>
        </a:p>
      </dsp:txBody>
      <dsp:txXfrm>
        <a:off x="2425534" y="835404"/>
        <a:ext cx="1391457" cy="1391457"/>
      </dsp:txXfrm>
    </dsp:sp>
    <dsp:sp modelId="{790BA7D8-1CAE-4799-9445-112A5FD8A62B}">
      <dsp:nvSpPr>
        <dsp:cNvPr id="0" name=""/>
        <dsp:cNvSpPr/>
      </dsp:nvSpPr>
      <dsp:spPr>
        <a:xfrm rot="5400000">
          <a:off x="3907884" y="259043"/>
          <a:ext cx="1967818" cy="1967818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Intl Orgs/ Networks (9)</a:t>
          </a:r>
        </a:p>
      </dsp:txBody>
      <dsp:txXfrm rot="-5400000">
        <a:off x="3907884" y="835404"/>
        <a:ext cx="1391457" cy="1391457"/>
      </dsp:txXfrm>
    </dsp:sp>
    <dsp:sp modelId="{4DB7202D-0F1D-458A-BF5B-DE32AB0B950C}">
      <dsp:nvSpPr>
        <dsp:cNvPr id="0" name=""/>
        <dsp:cNvSpPr/>
      </dsp:nvSpPr>
      <dsp:spPr>
        <a:xfrm rot="10800000">
          <a:off x="3907884" y="2317754"/>
          <a:ext cx="1967818" cy="1967818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Funders/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Foundations (4)</a:t>
          </a:r>
        </a:p>
      </dsp:txBody>
      <dsp:txXfrm rot="10800000">
        <a:off x="3907884" y="2317754"/>
        <a:ext cx="1391457" cy="1391457"/>
      </dsp:txXfrm>
    </dsp:sp>
    <dsp:sp modelId="{FF92A654-BE29-4D6E-87EA-9CA1E7789D08}">
      <dsp:nvSpPr>
        <dsp:cNvPr id="0" name=""/>
        <dsp:cNvSpPr/>
      </dsp:nvSpPr>
      <dsp:spPr>
        <a:xfrm rot="16200000">
          <a:off x="1849173" y="2317754"/>
          <a:ext cx="1967818" cy="1967818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Civil Society Organization (14)</a:t>
          </a:r>
        </a:p>
      </dsp:txBody>
      <dsp:txXfrm rot="5400000">
        <a:off x="2425534" y="2317754"/>
        <a:ext cx="1391457" cy="1391457"/>
      </dsp:txXfrm>
    </dsp:sp>
    <dsp:sp modelId="{48F69FB1-2362-4237-9F7F-B953079E3E30}">
      <dsp:nvSpPr>
        <dsp:cNvPr id="0" name=""/>
        <dsp:cNvSpPr/>
      </dsp:nvSpPr>
      <dsp:spPr>
        <a:xfrm>
          <a:off x="3522727" y="1863292"/>
          <a:ext cx="679420" cy="59080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5EADE-C99C-4E08-908E-2200D4B51F91}">
      <dsp:nvSpPr>
        <dsp:cNvPr id="0" name=""/>
        <dsp:cNvSpPr/>
      </dsp:nvSpPr>
      <dsp:spPr>
        <a:xfrm rot="10800000">
          <a:off x="3522727" y="2090523"/>
          <a:ext cx="679420" cy="59080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A4FF4-AAA4-4435-BBFD-B029878B440A}">
      <dsp:nvSpPr>
        <dsp:cNvPr id="0" name=""/>
        <dsp:cNvSpPr/>
      </dsp:nvSpPr>
      <dsp:spPr>
        <a:xfrm>
          <a:off x="0" y="0"/>
          <a:ext cx="4962695" cy="4850883"/>
        </a:xfrm>
        <a:prstGeom prst="ellipse">
          <a:avLst/>
        </a:prstGeom>
        <a:solidFill>
          <a:srgbClr val="F6A20A">
            <a:alpha val="6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Community of Practice</a:t>
          </a:r>
        </a:p>
      </dsp:txBody>
      <dsp:txXfrm>
        <a:off x="1787563" y="242544"/>
        <a:ext cx="1387569" cy="727632"/>
      </dsp:txXfrm>
    </dsp:sp>
    <dsp:sp modelId="{5DC19A69-4F91-4BE8-8578-CEB1F1257CAF}">
      <dsp:nvSpPr>
        <dsp:cNvPr id="0" name=""/>
        <dsp:cNvSpPr/>
      </dsp:nvSpPr>
      <dsp:spPr>
        <a:xfrm>
          <a:off x="598096" y="886780"/>
          <a:ext cx="3880706" cy="3705453"/>
        </a:xfrm>
        <a:prstGeom prst="ellipse">
          <a:avLst/>
        </a:prstGeom>
        <a:solidFill>
          <a:srgbClr val="F78609"/>
        </a:solidFill>
        <a:ln w="133350" cap="sq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Partners</a:t>
          </a:r>
        </a:p>
      </dsp:txBody>
      <dsp:txXfrm>
        <a:off x="1860296" y="1109107"/>
        <a:ext cx="1356306" cy="666981"/>
      </dsp:txXfrm>
    </dsp:sp>
    <dsp:sp modelId="{3235F275-C0FA-4973-B9B8-E4BA481F3791}">
      <dsp:nvSpPr>
        <dsp:cNvPr id="0" name=""/>
        <dsp:cNvSpPr/>
      </dsp:nvSpPr>
      <dsp:spPr>
        <a:xfrm>
          <a:off x="1139940" y="1525748"/>
          <a:ext cx="2910529" cy="2910529"/>
        </a:xfrm>
        <a:prstGeom prst="ellipse">
          <a:avLst/>
        </a:prstGeom>
        <a:solidFill>
          <a:srgbClr val="FF6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Stewards</a:t>
          </a:r>
        </a:p>
      </dsp:txBody>
      <dsp:txXfrm>
        <a:off x="1917051" y="1744037"/>
        <a:ext cx="1356306" cy="654869"/>
      </dsp:txXfrm>
    </dsp:sp>
    <dsp:sp modelId="{85CCF631-0659-43F3-8279-30FFF7C8F41F}">
      <dsp:nvSpPr>
        <dsp:cNvPr id="0" name=""/>
        <dsp:cNvSpPr/>
      </dsp:nvSpPr>
      <dsp:spPr>
        <a:xfrm>
          <a:off x="1829619" y="2286250"/>
          <a:ext cx="1717251" cy="1756116"/>
        </a:xfrm>
        <a:prstGeom prst="ellipse">
          <a:avLst/>
        </a:prstGeom>
        <a:solidFill>
          <a:srgbClr val="FB53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Lead Stewards</a:t>
          </a:r>
        </a:p>
      </dsp:txBody>
      <dsp:txXfrm>
        <a:off x="2081105" y="2725279"/>
        <a:ext cx="1214280" cy="87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9/28/18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2FB60-DE29-46A3-B775-2E12CC5B27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1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OFDP is a</a:t>
            </a:r>
            <a:r>
              <a:rPr lang="en-US" baseline="0" dirty="0"/>
              <a:t> free data specification, simple, </a:t>
            </a:r>
            <a:r>
              <a:rPr lang="en-US" baseline="0" dirty="0" err="1"/>
              <a:t>accesible</a:t>
            </a:r>
            <a:r>
              <a:rPr lang="en-US" baseline="0" dirty="0"/>
              <a:t> and open, for publishing budget and spending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6D9CE-2464-CE4D-8B0C-C52BE220DE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2F400F-7FA3-874F-AF29-9C181D7BD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4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FBB6263-F300-654D-B03D-E45477396908}"/>
              </a:ext>
            </a:extLst>
          </p:cNvPr>
          <p:cNvSpPr/>
          <p:nvPr userDrawn="1"/>
        </p:nvSpPr>
        <p:spPr>
          <a:xfrm>
            <a:off x="0" y="-30480"/>
            <a:ext cx="9144000" cy="6233160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3160">
                <a:moveTo>
                  <a:pt x="0" y="0"/>
                </a:moveTo>
                <a:lnTo>
                  <a:pt x="9144000" y="15240"/>
                </a:lnTo>
                <a:lnTo>
                  <a:pt x="9144000" y="5836920"/>
                </a:lnTo>
                <a:lnTo>
                  <a:pt x="0" y="62331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5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A7F8-1D04-C145-B044-CD3CB70A7502}" type="datetime1">
              <a:rPr lang="en-US" smtClean="0"/>
              <a:pPr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FEA870-E222-4DFC-932B-1EDBFF2F0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0152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4BBF0D-BB5F-054A-A92B-C47FD0320CB3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345E67-F88B-AB4B-AF21-75E0756C5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  <p:sldLayoutId id="2147483654" r:id="rId5"/>
    <p:sldLayoutId id="2147483655" r:id="rId6"/>
    <p:sldLayoutId id="2147483656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907C2-8776-E142-B5F1-7FC8BA33D2CA}"/>
              </a:ext>
            </a:extLst>
          </p:cNvPr>
          <p:cNvSpPr txBox="1"/>
          <p:nvPr/>
        </p:nvSpPr>
        <p:spPr>
          <a:xfrm>
            <a:off x="407935" y="880404"/>
            <a:ext cx="78632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chemeClr val="bg1"/>
                </a:solidFill>
                <a:latin typeface="Arial"/>
                <a:cs typeface="Arial"/>
              </a:rPr>
              <a:t>The GIFT Action Network: How we Work, How we Learn, How we Move Forward 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NZ" sz="16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s-MX" b="1" i="1" dirty="0">
              <a:solidFill>
                <a:schemeClr val="bg1"/>
              </a:solidFill>
            </a:endParaRPr>
          </a:p>
          <a:p>
            <a:r>
              <a:rPr lang="en-NZ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General Stewards’ Meeting</a:t>
            </a:r>
          </a:p>
          <a:p>
            <a:r>
              <a:rPr lang="en-NZ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Cascais, Portugal - October 15-17, 2018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N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Pablo Guerrero </a:t>
            </a:r>
          </a:p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@jpga63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91E27-631F-DD44-B997-755395097DA4}"/>
              </a:ext>
            </a:extLst>
          </p:cNvPr>
          <p:cNvSpPr txBox="1"/>
          <p:nvPr/>
        </p:nvSpPr>
        <p:spPr>
          <a:xfrm>
            <a:off x="368029" y="497596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512217" y="851198"/>
            <a:ext cx="814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🎁 </a:t>
            </a:r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b="1" i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1363451" y="2035479"/>
            <a:ext cx="64421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of Practice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(CSO, networks, academia, think tanks, donors, legislators, SAI)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to global norms and on FT &amp; PP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Research: evidence on impact of FT &amp; PP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Dissemination/Materials in friendly &amp; executive formats for replication &amp; implementation (data &amp; FT portals, open fiscal data, budget information for citizens)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418D7785-056F-A145-84BE-24A9766E038E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BE51EA-E936-014B-9A7F-5E5B99C432F8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5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"/>
            <a:ext cx="9144000" cy="556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200" y="6297930"/>
            <a:ext cx="340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AFAA"/>
                </a:solidFill>
              </a:rPr>
              <a:t>www.fiscaltransparency.net</a:t>
            </a:r>
            <a:r>
              <a:rPr lang="en-US" dirty="0">
                <a:solidFill>
                  <a:srgbClr val="00AFAA"/>
                </a:solidFill>
              </a:rPr>
              <a:t>/</a:t>
            </a:r>
            <a:r>
              <a:rPr lang="en-US" dirty="0" err="1">
                <a:solidFill>
                  <a:srgbClr val="00AFAA"/>
                </a:solidFill>
              </a:rPr>
              <a:t>ofdp</a:t>
            </a:r>
            <a:endParaRPr lang="en-US" dirty="0">
              <a:solidFill>
                <a:srgbClr val="00AFA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76" y="5774710"/>
            <a:ext cx="6770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OFDP is a specification free, simple and available tool to publish </a:t>
            </a:r>
          </a:p>
          <a:p>
            <a:pPr algn="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data in open formats with visualization  </a:t>
            </a:r>
          </a:p>
        </p:txBody>
      </p:sp>
    </p:spTree>
    <p:extLst>
      <p:ext uri="{BB962C8B-B14F-4D97-AF65-F5344CB8AC3E}">
        <p14:creationId xmlns:p14="http://schemas.microsoft.com/office/powerpoint/2010/main" val="252926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6883" y="820289"/>
            <a:ext cx="804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900"/>
                </a:solidFill>
                <a:latin typeface="Arial"/>
                <a:cs typeface="Arial"/>
              </a:rPr>
              <a:t>Fiscal Transparency Portals</a:t>
            </a:r>
            <a:endParaRPr lang="en-US" sz="2800" b="1" dirty="0">
              <a:solidFill>
                <a:srgbClr val="FB5308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9992B8-FD06-4332-98B1-4B25A7E69878}"/>
              </a:ext>
            </a:extLst>
          </p:cNvPr>
          <p:cNvSpPr txBox="1"/>
          <p:nvPr/>
        </p:nvSpPr>
        <p:spPr>
          <a:xfrm>
            <a:off x="590652" y="1791956"/>
            <a:ext cx="81351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single entry point to make fiscal data more accessible to external parties – experts, CSOs, academics, journalists, the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technologies for information disclosure &amp; proactive dissemination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Includes use of simple graphics, visualizations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GIFT fostered peer learning through study tours and direct collaboration between technical experts in finance ministries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Portals now in place in Brazil, Mexico, Indonesia, South Africa, Uruguay, Dominican Republic, El Salvador… and Nigeria</a:t>
            </a:r>
          </a:p>
          <a:p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B506C65F-8782-3E4E-B56B-0B0E6965EFE1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2CCD56-1BCA-9440-A98C-78EA5C2BC254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-Forum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5" y="2585724"/>
            <a:ext cx="3701542" cy="2695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1" y="2585725"/>
            <a:ext cx="3701539" cy="2695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5545" y="949916"/>
            <a:ext cx="7161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900"/>
                </a:solidFill>
                <a:latin typeface="Arial"/>
                <a:cs typeface="Arial"/>
              </a:rPr>
              <a:t>Developing a portal: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emphasizes the importance of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6900"/>
                </a:solidFill>
                <a:latin typeface="Arial"/>
                <a:cs typeface="Arial"/>
              </a:rPr>
              <a:t>dialogue between supply/demand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consultation on content of information </a:t>
            </a:r>
          </a:p>
          <a:p>
            <a:pPr algn="ctr"/>
            <a:endParaRPr lang="en-US" dirty="0"/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231865FF-7DB4-C747-8986-F8CF1ABBF8A4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FCEE89-B70F-964C-8B27-0764C71BA581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7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143000" y="1083395"/>
            <a:ext cx="5959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other Network, Initiatives &amp; S</a:t>
            </a:r>
            <a:r>
              <a:rPr lang="en-US" sz="2800" b="1" i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takeholders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C97F09F-9189-400F-BE6B-0371861109F7}"/>
              </a:ext>
            </a:extLst>
          </p:cNvPr>
          <p:cNvSpPr/>
          <p:nvPr/>
        </p:nvSpPr>
        <p:spPr>
          <a:xfrm>
            <a:off x="6283432" y="243164"/>
            <a:ext cx="2490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Tipos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de stakeholders 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1143000" y="2348153"/>
            <a:ext cx="71383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OGP -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Government Partnership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PEMPAL-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Expenditure Management Peer Assisted Learning 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 -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Budget Officials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CABRI -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African Budget Reform Initiative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OLACEF –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Latam SAI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Intosai -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Board of the INTOSAI’s Professional Standards Committee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DF5EA5D5-8E35-1A4C-AD6A-B0600E40A9D4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87BFB8-E77B-9049-A5C9-2BEDF47407EB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85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799824" y="642361"/>
            <a:ext cx="5286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speak to each other: S</a:t>
            </a:r>
            <a:r>
              <a:rPr lang="en-US" sz="2800" b="1" i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takeholders communication 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1212114" y="1813029"/>
            <a:ext cx="62550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Newsletter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www.fiscaltransparency.net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/news/)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website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www.fiscaltransparency.net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Network: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Twitter, Facebook &amp; Instagram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Stewards Meeting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 peer learning workshops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Collaboration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field visits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F871F37E-478B-7746-B480-68B6C9A1294D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84BF08-EBD3-124F-88E6-057DBED7E75B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57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74950" y="894581"/>
            <a:ext cx="890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for </a:t>
            </a:r>
            <a:r>
              <a:rPr lang="en-US" sz="2800" b="1" i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512218" y="1814908"/>
            <a:ext cx="81970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 Principles on FT, Participation &amp; Accountability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on PP in Fiscal Policies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Fiscal Data Package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on building/redesigning FT Portals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on evidence of impact of FT and incentives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 on Public Participation and IT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on principles and mechanisms of PP in fiscal policies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Infographics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Tutorials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E040BFCC-F5C6-004E-8DAE-E477E36A9874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859BDB-F86A-1240-974D-984D2DF316DD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0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560"/>
            <a:ext cx="9144000" cy="373888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89C00B-A819-FA4D-84C0-3C99051D2897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4BA9F2-30E3-A548-BBC2-B9B9E45F6F20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88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55842" y="1201698"/>
            <a:ext cx="890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Critical Factors for Success  </a:t>
            </a:r>
            <a:endParaRPr lang="en-US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512217" y="2307277"/>
            <a:ext cx="81833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Trust, based on open dialogue among stewards and coordination team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Clarity on basic message, foundation of the way we work: sustainable improvements on FT &amp; PP are based on dialogue between governments &amp; CSO + stakeholder engagement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Flexibilty &amp; adaptability: level of engagement of each member will depend on domestic context, political support, CSO engagement and political opportunities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3B666223-30E2-214B-ADF0-47718A4E7ED5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69DDDD-9F5A-CB42-943F-42264183623B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245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55842" y="910463"/>
            <a:ext cx="890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Critical Factor for Success  </a:t>
            </a:r>
            <a:endParaRPr lang="en-US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800100" y="1698493"/>
            <a:ext cx="76131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achievements: FT portals in Uruguay, South Africa, Dominican Republic, El Salvador, Brazil, Mexico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in OBP scores + Open Data Barometer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budget disclosed in open data in Mexico, linked to open contracts and extratives information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 mechanisms in the Philippines, Mexico,  Slovenia &amp; Guatemala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 adaptable to stewards needs</a:t>
            </a:r>
          </a:p>
          <a:p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as broker for productive dialogues between learners and experienced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FA402C99-E7ED-BB40-B32D-7CE6B119833B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B76BE-0FF5-9241-BF6A-B097277B13B7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90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559480"/>
            <a:ext cx="8209752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26047" y="799224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27878-C2BF-B84D-83EC-36F1BD50897A}"/>
              </a:ext>
            </a:extLst>
          </p:cNvPr>
          <p:cNvSpPr txBox="1"/>
          <p:nvPr/>
        </p:nvSpPr>
        <p:spPr>
          <a:xfrm>
            <a:off x="1676632" y="1934594"/>
            <a:ext cx="5880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GIFT: 🎁 Goals and History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and the GIFT deal 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with stakeholders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Deliverables for stakeholders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factors for a successful network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 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3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620235" y="1232118"/>
            <a:ext cx="582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 </a:t>
            </a:r>
            <a:endParaRPr lang="en-US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512217" y="2216699"/>
            <a:ext cx="82435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 to understand 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timing, agendas and priorities of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 determines 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products, frames, formats &amp; means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the space as a 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forum to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openly and in small groups common problems, strategic issues, organizational challenges, capacity weaknesses, dialogue failures</a:t>
            </a:r>
          </a:p>
          <a:p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value of 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relations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9D420AB5-A766-7541-86D2-53FB433B7040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19B30-324C-C741-A58C-7263E3F6A75F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49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FF723F-2984-C447-9F8C-249F446B3B79}"/>
              </a:ext>
            </a:extLst>
          </p:cNvPr>
          <p:cNvSpPr txBox="1"/>
          <p:nvPr/>
        </p:nvSpPr>
        <p:spPr>
          <a:xfrm>
            <a:off x="747294" y="1336210"/>
            <a:ext cx="29632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>
                <a:solidFill>
                  <a:schemeClr val="bg1"/>
                </a:solidFill>
                <a:latin typeface="Arial"/>
                <a:cs typeface="Arial"/>
              </a:rPr>
              <a:t>Stay</a:t>
            </a:r>
            <a:r>
              <a:rPr lang="es-ES" sz="3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Arial"/>
                <a:cs typeface="Arial"/>
              </a:rPr>
              <a:t>tuned</a:t>
            </a:r>
            <a:r>
              <a:rPr lang="es-ES" sz="3200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EA8D0-2829-4F4B-A0BD-58E0D593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398" y="2206868"/>
            <a:ext cx="229469" cy="185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D3286-6C5A-D34C-BFAC-C669D66CF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69" y="2740608"/>
            <a:ext cx="144417" cy="222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D31198-17AA-7640-959A-14FF426EA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51" y="2461845"/>
            <a:ext cx="228353" cy="2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7232" y="1829481"/>
            <a:ext cx="77107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network formed in 2011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facilitates dialogue between governments, civil society organizations, international financial and specialized institutions, private sector and other stakeholders </a:t>
            </a:r>
            <a:r>
              <a:rPr lang="en-US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and share solutions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challenges in </a:t>
            </a:r>
            <a:r>
              <a:rPr lang="en-US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transparency, participation and accountability:</a:t>
            </a:r>
          </a:p>
          <a:p>
            <a:endParaRPr lang="en-US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norms harmonization: High-Level Principles; Principles of Public Participation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Peer-learning on fiscal openness (Open Government Partnership community)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&amp; technical collaboration: open fiscal data, fiscal portals, public participation guide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Research: case studies; impact; incentives; innovation </a:t>
            </a: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51886" y="685684"/>
            <a:ext cx="7301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Global Initiative for Fiscal Transparency </a:t>
            </a:r>
          </a:p>
        </p:txBody>
      </p:sp>
    </p:spTree>
    <p:extLst>
      <p:ext uri="{BB962C8B-B14F-4D97-AF65-F5344CB8AC3E}">
        <p14:creationId xmlns:p14="http://schemas.microsoft.com/office/powerpoint/2010/main" val="226079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3085" y="518128"/>
            <a:ext cx="8334404" cy="114300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Fiscal Transparency (FT) + Public Participation (PP) lead to better fiscal and development outcomes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69468467"/>
              </p:ext>
            </p:extLst>
          </p:nvPr>
        </p:nvGraphicFramePr>
        <p:xfrm>
          <a:off x="423085" y="1661128"/>
          <a:ext cx="8334404" cy="425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C43EDADD-12EF-F440-A8DC-19473E106437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5681B0-813F-7A41-AA8F-5A78E14F835D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36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5793" y="1770089"/>
            <a:ext cx="75294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GIFT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High-Level Principles on FTAP &amp; UN General Assembly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    acknowledgement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IBP-OBS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leads the way, with section on PP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2014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IMF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revision of Fiscal Transparency Code</a:t>
            </a:r>
          </a:p>
          <a:p>
            <a:r>
              <a:rPr lang="en-N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2015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N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NZ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OECD</a:t>
            </a:r>
            <a:r>
              <a:rPr lang="en-NZ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Principles on Budgetary Governance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  15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Tax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Adm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Diagnostic Assessment Tool-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TADAT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Open Contracting Partnership-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OCP</a:t>
            </a:r>
          </a:p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    15: GIFT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Principles on PP and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Guide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on practices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2016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Revised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PEFA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Indicator Program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  16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Extractive Industries Transparency Initiative- </a:t>
            </a:r>
            <a:r>
              <a:rPr lang="en-NZ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EITI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2017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New PP section in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OBS-IBP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OECD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Budget Transparency Toolkit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PEMPAL</a:t>
            </a:r>
            <a:r>
              <a:rPr lang="en-US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network engages systematically on topic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2018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IMF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Fiscal Transparency Handbook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18: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IBP/GIFT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PP pilots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96" y="558210"/>
            <a:ext cx="802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GIFT history by looking at PP in FT International Standards </a:t>
            </a:r>
            <a:endParaRPr lang="en-US" sz="2800" dirty="0"/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12725B26-5E00-4047-A8DD-C449014918B5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19D60C-81AD-3B44-982E-A32F1963527D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9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067AB5EE-FA22-4704-8152-558ABA51B8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525523"/>
              </p:ext>
            </p:extLst>
          </p:nvPr>
        </p:nvGraphicFramePr>
        <p:xfrm>
          <a:off x="957943" y="1395110"/>
          <a:ext cx="7724876" cy="4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51D8E7-DACE-46B7-8007-5B6B7010078E}"/>
              </a:ext>
            </a:extLst>
          </p:cNvPr>
          <p:cNvSpPr txBox="1"/>
          <p:nvPr/>
        </p:nvSpPr>
        <p:spPr>
          <a:xfrm>
            <a:off x="957943" y="4539343"/>
            <a:ext cx="2884715" cy="1169551"/>
          </a:xfrm>
          <a:prstGeom prst="rect">
            <a:avLst/>
          </a:prstGeom>
          <a:noFill/>
          <a:ln>
            <a:solidFill>
              <a:srgbClr val="FF6900"/>
            </a:solidFill>
          </a:ln>
        </p:spPr>
        <p:txBody>
          <a:bodyPr wrap="square" rtlCol="0">
            <a:spAutoFit/>
          </a:bodyPr>
          <a:lstStyle/>
          <a:p>
            <a:r>
              <a:rPr lang="en-NZ" sz="14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IBP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Fundar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ILDA, </a:t>
            </a:r>
          </a:p>
          <a:p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CBPP, INESC,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Icefi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ACIJ,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-Fiscal,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Seknas</a:t>
            </a: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PSAM, Emerging M., NCDHR, Social Watch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2E7A4-09B6-4C2F-B8AD-F59DFBFF45E1}"/>
              </a:ext>
            </a:extLst>
          </p:cNvPr>
          <p:cNvSpPr txBox="1"/>
          <p:nvPr/>
        </p:nvSpPr>
        <p:spPr>
          <a:xfrm>
            <a:off x="5231423" y="4539343"/>
            <a:ext cx="3068515" cy="1169551"/>
          </a:xfrm>
          <a:prstGeom prst="rect">
            <a:avLst/>
          </a:prstGeom>
          <a:noFill/>
          <a:ln>
            <a:solidFill>
              <a:srgbClr val="FF69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Hewlett F.</a:t>
            </a:r>
          </a:p>
          <a:p>
            <a:pPr algn="r"/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Omidyar</a:t>
            </a:r>
          </a:p>
          <a:p>
            <a:pPr algn="r"/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Ford F.</a:t>
            </a:r>
          </a:p>
          <a:p>
            <a:pPr algn="r"/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DfID</a:t>
            </a: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CBAC2-4B3D-4DB5-843C-CD316F2A67FD}"/>
              </a:ext>
            </a:extLst>
          </p:cNvPr>
          <p:cNvSpPr txBox="1"/>
          <p:nvPr/>
        </p:nvSpPr>
        <p:spPr>
          <a:xfrm>
            <a:off x="1323474" y="465993"/>
            <a:ext cx="62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Stewards - The 46 Champions</a:t>
            </a: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CAA268D-7D1B-1541-9389-9D73FEE1FEB0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2DF7B0-37D8-D842-8687-D31C9DCBD748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3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8" y="1217220"/>
            <a:ext cx="826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es-ES_tradnl" sz="2400" dirty="0"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200" smtClean="0">
                <a:solidFill>
                  <a:srgbClr val="7F7F7F"/>
                </a:solidFill>
                <a:cs typeface="Arial"/>
              </a:rPr>
              <a:pPr algn="r">
                <a:defRPr/>
              </a:pPr>
              <a:t>7</a:t>
            </a:fld>
            <a:endParaRPr lang="en-US" sz="1200" dirty="0">
              <a:solidFill>
                <a:srgbClr val="7F7F7F"/>
              </a:solidFill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76052" y="520226"/>
            <a:ext cx="393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Stakeholders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A5AA31AE-FCBC-4BA3-93CC-C87F3DE80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373277"/>
              </p:ext>
            </p:extLst>
          </p:nvPr>
        </p:nvGraphicFramePr>
        <p:xfrm>
          <a:off x="2226808" y="1043446"/>
          <a:ext cx="6750571" cy="485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045E137-C282-4079-B9BB-3CF14345ABD0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831050" y="5644662"/>
            <a:ext cx="0" cy="423441"/>
          </a:xfrm>
          <a:prstGeom prst="line">
            <a:avLst/>
          </a:prstGeom>
          <a:ln>
            <a:solidFill>
              <a:srgbClr val="FF6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0C27B07-5DA9-49E9-809F-2D1BCDB55F26}"/>
              </a:ext>
            </a:extLst>
          </p:cNvPr>
          <p:cNvSpPr/>
          <p:nvPr/>
        </p:nvSpPr>
        <p:spPr>
          <a:xfrm>
            <a:off x="3560238" y="6068103"/>
            <a:ext cx="2541624" cy="594860"/>
          </a:xfrm>
          <a:prstGeom prst="rect">
            <a:avLst/>
          </a:prstGeom>
          <a:ln>
            <a:solidFill>
              <a:srgbClr val="FF69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900"/>
                </a:solidFill>
              </a:rPr>
              <a:t>GIFT Coordination Team </a:t>
            </a:r>
          </a:p>
        </p:txBody>
      </p:sp>
    </p:spTree>
    <p:extLst>
      <p:ext uri="{BB962C8B-B14F-4D97-AF65-F5344CB8AC3E}">
        <p14:creationId xmlns:p14="http://schemas.microsoft.com/office/powerpoint/2010/main" val="67863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760977" y="803997"/>
            <a:ext cx="5881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GIFT deal</a:t>
            </a:r>
          </a:p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What´s in it for the </a:t>
            </a:r>
            <a:r>
              <a:rPr lang="es-MX" sz="28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Stewards </a:t>
            </a:r>
            <a:endParaRPr lang="es-ES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1277744" y="1898845"/>
            <a:ext cx="6847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mechanisms for shared goals, outreach to new actors &amp; concret outcomes (IFIs)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 on initiatives and projects of joint interest that they could not do separately 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Forum to lead FT and PP agendas and to share, promote and disseminte innovations (leadership, reputation)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with governments on a flexible non contractual / collaborative basis (IFIs)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EAD2E39C-501E-644C-A380-59D770B754CC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AEE517-A480-F944-BC5C-0C606AD7DF14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05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512217" y="789651"/>
            <a:ext cx="8144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What´s in it for </a:t>
            </a:r>
            <a:r>
              <a:rPr lang="en-US" sz="28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Stewards and Partners?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512217" y="2024309"/>
            <a:ext cx="824492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experience, practice &amp; mechanisms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peer learning (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and encourage each other to work in a coordinated way)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technical collaboration for specific tools and innovative initiatives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&amp; follow up for action implementation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Practitioners dialogue: officials – civil society (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suppliers of fiscal information talk to the users)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say on FT &amp; PP Global Standards &amp; Norms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8924E1CE-EE7F-B546-A9B6-C8FB7398AF3D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F0EFCB-53B1-BC44-A58C-29947E34B615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2595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18172</TotalTime>
  <Words>1199</Words>
  <Application>Microsoft Macintosh PowerPoint</Application>
  <PresentationFormat>On-screen Show (4:3)</PresentationFormat>
  <Paragraphs>219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gift template</vt:lpstr>
      <vt:lpstr>PowerPoint Presentation</vt:lpstr>
      <vt:lpstr>PowerPoint Presentation</vt:lpstr>
      <vt:lpstr>PowerPoint Presentation</vt:lpstr>
      <vt:lpstr>Fiscal Transparency (FT) + Public Participation (PP) lead to better fiscal and development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Juan P. Guerrero Amparan</cp:lastModifiedBy>
  <cp:revision>714</cp:revision>
  <cp:lastPrinted>2017-02-10T02:14:13Z</cp:lastPrinted>
  <dcterms:created xsi:type="dcterms:W3CDTF">2015-03-01T23:52:29Z</dcterms:created>
  <dcterms:modified xsi:type="dcterms:W3CDTF">2018-09-28T15:56:58Z</dcterms:modified>
</cp:coreProperties>
</file>