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164B2-57BE-4711-9502-A5E7579D1B4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D779D-EB3D-4E67-BECE-B369CFB4A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9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D779D-EB3D-4E67-BECE-B369CFB4AC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27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D779D-EB3D-4E67-BECE-B369CFB4AC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8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0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9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5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8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4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3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7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9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4B2E1-D7F8-4855-AB71-06247590B42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46ED-7C3E-4F41-A9FE-A30205E93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381001"/>
            <a:ext cx="7315199" cy="8382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Семинар Казначейского Сообщества </a:t>
            </a:r>
            <a:r>
              <a:rPr lang="en-US" sz="2400" dirty="0" smtClean="0">
                <a:solidFill>
                  <a:srgbClr val="FF0000"/>
                </a:solidFill>
              </a:rPr>
              <a:t>PEMPAL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Тематическая Группа по Управлению Ликвидности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752600"/>
            <a:ext cx="7772400" cy="4343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Отчет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 дискуссиях в малой группе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3900" b="1" u="sng" dirty="0" smtClean="0"/>
          </a:p>
          <a:p>
            <a:r>
              <a:rPr lang="ru-RU" sz="2800" b="1" u="sng" dirty="0" smtClean="0"/>
              <a:t>Группа </a:t>
            </a:r>
            <a:r>
              <a:rPr lang="en-US" sz="2800" b="1" u="sng" dirty="0" smtClean="0"/>
              <a:t>2</a:t>
            </a:r>
          </a:p>
          <a:p>
            <a:r>
              <a:rPr lang="ru-RU" sz="2000" b="1" dirty="0" smtClean="0"/>
              <a:t>Азербайджан, Беларусь, Казахстан, Киргизстан, Россия, Украина</a:t>
            </a:r>
            <a:endParaRPr lang="en-US" sz="2000" b="1" dirty="0" smtClean="0"/>
          </a:p>
          <a:p>
            <a:endParaRPr lang="ru-RU" dirty="0" smtClean="0"/>
          </a:p>
          <a:p>
            <a:r>
              <a:rPr lang="ru-RU" sz="2000" dirty="0" smtClean="0"/>
              <a:t>17 марта 2016г.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33699" y="28575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7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52400"/>
            <a:ext cx="8458199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 </a:t>
            </a:r>
            <a:r>
              <a:rPr lang="ru-RU" sz="2700" b="1" dirty="0" smtClean="0">
                <a:solidFill>
                  <a:srgbClr val="FF0000"/>
                </a:solidFill>
              </a:rPr>
              <a:t>Сложности в поддержании целевого остатка и 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создания буфера денежной наличности.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43000"/>
            <a:ext cx="7924800" cy="5562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Только одна страна в группе использует механизм поддержания целевого остатка \ буфера (Российская Федерация), механизм отработан, проблем нет</a:t>
            </a:r>
          </a:p>
          <a:p>
            <a:r>
              <a:rPr lang="ru-RU" dirty="0" smtClean="0"/>
              <a:t>В остальных странах острой необходимости в создании инструмента пока не ощутили, условия пока не созрели, хотя ситуации разные и вопрос может стоять на перспективу</a:t>
            </a:r>
          </a:p>
          <a:p>
            <a:pPr lvl="1"/>
            <a:r>
              <a:rPr lang="ru-RU" sz="2600" dirty="0" smtClean="0"/>
              <a:t>В ряде стран сохраняется устойчивый излишек средств – Азербайджан, Казахстан</a:t>
            </a:r>
          </a:p>
          <a:p>
            <a:pPr lvl="1"/>
            <a:r>
              <a:rPr lang="ru-RU" sz="2600" dirty="0" smtClean="0"/>
              <a:t>В нескольких странах существуют резервные фонды, средства которых могут быть использованы для покрытия кассовых разрывов, могут привлекаться средства Центрального Банка </a:t>
            </a:r>
          </a:p>
          <a:p>
            <a:pPr lvl="1"/>
            <a:r>
              <a:rPr lang="ru-RU" sz="2600" dirty="0" smtClean="0"/>
              <a:t>В странах, где таких источников нет, приходится в сложные периоды задерживать финансирование</a:t>
            </a:r>
          </a:p>
          <a:p>
            <a:pPr lvl="1"/>
            <a:r>
              <a:rPr lang="ru-RU" sz="2600" dirty="0"/>
              <a:t>Инструменты финансирования краткосрочных кассовых разрывов пока не сильно развиты в большинстве стран (в большинстве случаев горизонт казначейских обязательств – 3 месяца и более, </a:t>
            </a:r>
            <a:r>
              <a:rPr lang="ru-RU" sz="2600" dirty="0" smtClean="0"/>
              <a:t>краткосрочные векселя не развиты, Россия </a:t>
            </a:r>
            <a:r>
              <a:rPr lang="ru-RU" sz="2600" dirty="0"/>
              <a:t>– исключение (РЕПО и др. инструменты</a:t>
            </a:r>
            <a:r>
              <a:rPr lang="ru-RU" sz="2600" dirty="0" smtClean="0"/>
              <a:t>)</a:t>
            </a:r>
          </a:p>
          <a:p>
            <a:pPr lvl="1"/>
            <a:r>
              <a:rPr lang="ru-RU" sz="2600" dirty="0" smtClean="0"/>
              <a:t>Остутствуют подготовленные кадры для проведения активных операциий по управлению ликвидностью</a:t>
            </a:r>
            <a:endParaRPr lang="ru-RU" sz="2600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086099" y="3009900"/>
            <a:ext cx="6858000" cy="68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6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53" y="0"/>
            <a:ext cx="8458196" cy="97015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2. </a:t>
            </a:r>
            <a:r>
              <a:rPr lang="ru-RU" sz="2200" b="1" dirty="0" smtClean="0">
                <a:solidFill>
                  <a:srgbClr val="FF0000"/>
                </a:solidFill>
              </a:rPr>
              <a:t>Проблемы, с которыми сталкиваются страны 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при расширении охвата ЕКС и подходы к их решению </a:t>
            </a:r>
            <a:endParaRPr lang="en-US" sz="22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312640"/>
              </p:ext>
            </p:extLst>
          </p:nvPr>
        </p:nvGraphicFramePr>
        <p:xfrm>
          <a:off x="990602" y="2743200"/>
          <a:ext cx="7696200" cy="3564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8"/>
                <a:gridCol w="5562602"/>
              </a:tblGrid>
              <a:tr h="384792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Страна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Средства</a:t>
                      </a:r>
                      <a:r>
                        <a:rPr lang="ru-RU" baseline="0" dirty="0" smtClean="0"/>
                        <a:t> вне ЕКС</a:t>
                      </a:r>
                      <a:endParaRPr lang="en-US" dirty="0"/>
                    </a:p>
                  </a:txBody>
                  <a:tcPr/>
                </a:tc>
              </a:tr>
              <a:tr h="53765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Азербайджан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Средства инвестиционных проектов, финанасируемые донорами</a:t>
                      </a:r>
                      <a:endParaRPr lang="en-US" sz="1400" dirty="0"/>
                    </a:p>
                  </a:txBody>
                  <a:tcPr/>
                </a:tc>
              </a:tr>
              <a:tr h="67775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Беларусь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Средства местных бюджетов, спец. средства гос. учреждений, средства инвестиционных проектов, финанасируемые донорами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6117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Киргизстан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Социальный фонд, медицинский фонд.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средства инвестиционных проектов, финанасируемых донорами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Казахстан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Пенсионный фонд, гос. учреждения на самофинансировании</a:t>
                      </a:r>
                      <a:endParaRPr lang="en-US" sz="14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Россия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Бюджеты</a:t>
                      </a:r>
                      <a:r>
                        <a:rPr lang="ru-RU" sz="1400" baseline="0" dirty="0" smtClean="0"/>
                        <a:t> Субьектов Федерации, муниципалитетов, средства в иностранной валюте</a:t>
                      </a:r>
                      <a:endParaRPr lang="en-US" sz="1400" dirty="0"/>
                    </a:p>
                  </a:txBody>
                  <a:tcPr/>
                </a:tc>
              </a:tr>
              <a:tr h="3847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Украина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Средства в иностранной валюте,</a:t>
                      </a:r>
                      <a:r>
                        <a:rPr lang="ru-RU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124197" y="3048000"/>
            <a:ext cx="685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1" y="1219200"/>
            <a:ext cx="7848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Наиболее распространенные исключения из ЕКС – средства внебюджетных фондов (социальный, пенсионный, медицинский фонды), </a:t>
            </a:r>
            <a:r>
              <a:rPr lang="ru-RU" dirty="0"/>
              <a:t>средства инвестиционных проектов, финанасируемые донорами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9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533400"/>
            <a:ext cx="8458199" cy="8382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. </a:t>
            </a:r>
            <a:r>
              <a:rPr lang="ru-RU" sz="2800" b="1" dirty="0">
                <a:solidFill>
                  <a:srgbClr val="FF0000"/>
                </a:solidFill>
              </a:rPr>
              <a:t>Проблемы, с которыми сталкиваются страны при расширении охвата ЕКС и подходы к их </a:t>
            </a:r>
            <a:r>
              <a:rPr lang="ru-RU" sz="2800" b="1" dirty="0" smtClean="0">
                <a:solidFill>
                  <a:srgbClr val="FF0000"/>
                </a:solidFill>
              </a:rPr>
              <a:t>решению (2)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4676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Автономный статус спец. фондов, местных органов власти, который позволяет им самим распоряжаться своими средствами, включая инвестирование. </a:t>
            </a:r>
          </a:p>
          <a:p>
            <a:pPr marL="0" indent="0">
              <a:buNone/>
            </a:pPr>
            <a:endParaRPr lang="ru-RU" sz="2000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Возможные решение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– </a:t>
            </a:r>
            <a:r>
              <a:rPr lang="ru-RU" sz="1800" dirty="0" smtClean="0">
                <a:solidFill>
                  <a:srgbClr val="C00000"/>
                </a:solidFill>
              </a:rPr>
              <a:t>политическое решение на самом высоком уровне (в России, Пенсионный Фонд был переведен Указом Президента)</a:t>
            </a:r>
          </a:p>
          <a:p>
            <a:pPr marL="400050" lvl="1" indent="0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- стимулирование через процентные ставки (обеспечить возмещение потенциальных потерь дохода от самостоятельного размещения на депозитах) </a:t>
            </a:r>
          </a:p>
          <a:p>
            <a:pPr marL="400050" lvl="1" indent="0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- обеспечение качественного, надежного и бесперебойного обслуживания, минимизация рисков </a:t>
            </a:r>
          </a:p>
          <a:p>
            <a:endParaRPr lang="ru-RU" i="1" dirty="0" smtClean="0">
              <a:solidFill>
                <a:srgbClr val="C00000"/>
              </a:solidFill>
            </a:endParaRPr>
          </a:p>
          <a:p>
            <a:endParaRPr lang="ru-RU" i="1" dirty="0" smtClean="0">
              <a:solidFill>
                <a:srgbClr val="C00000"/>
              </a:solidFill>
            </a:endParaRPr>
          </a:p>
          <a:p>
            <a:endParaRPr lang="ru-RU" i="1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086099" y="3009900"/>
            <a:ext cx="6858000" cy="68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4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371</Words>
  <Application>Microsoft Office PowerPoint</Application>
  <PresentationFormat>On-screen Show (4:3)</PresentationFormat>
  <Paragraphs>47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Семинар Казначейского Сообщества PEMPAL Тематическая Группа по Управлению Ликвидности</vt:lpstr>
      <vt:lpstr>1. Сложности в поддержании целевого остатка и  создания буфера денежной наличности.</vt:lpstr>
      <vt:lpstr>2. Проблемы, с которыми сталкиваются страны  при расширении охвата ЕКС и подходы к их решению </vt:lpstr>
      <vt:lpstr>2. Проблемы, с которыми сталкиваются страны при расширении охвата ЕКС и подходы к их решению (2)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PEMPAL TCOP workshop in Tirana</dc:title>
  <dc:creator>Ion Chicu</dc:creator>
  <cp:lastModifiedBy>Ion Chicu</cp:lastModifiedBy>
  <cp:revision>19</cp:revision>
  <dcterms:created xsi:type="dcterms:W3CDTF">2015-05-06T10:24:58Z</dcterms:created>
  <dcterms:modified xsi:type="dcterms:W3CDTF">2016-03-17T15:40:16Z</dcterms:modified>
</cp:coreProperties>
</file>