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375" r:id="rId3"/>
    <p:sldId id="378" r:id="rId4"/>
    <p:sldId id="386" r:id="rId5"/>
    <p:sldId id="385" r:id="rId6"/>
    <p:sldId id="387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6" autoAdjust="0"/>
    <p:restoredTop sz="91128" autoAdjust="0"/>
  </p:normalViewPr>
  <p:slideViewPr>
    <p:cSldViewPr>
      <p:cViewPr varScale="1">
        <p:scale>
          <a:sx n="78" d="100"/>
          <a:sy n="78" d="100"/>
        </p:scale>
        <p:origin x="147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17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46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863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475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561" y="913184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52800" y="2619428"/>
            <a:ext cx="4038600" cy="647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GRUPA </a:t>
            </a:r>
            <a:r>
              <a:rPr lang="en-US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endParaRPr lang="en-US" sz="16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1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451129"/>
              </p:ext>
            </p:extLst>
          </p:nvPr>
        </p:nvGraphicFramePr>
        <p:xfrm>
          <a:off x="1524000" y="533405"/>
          <a:ext cx="69342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GB" sz="3000" noProof="0" dirty="0" err="1"/>
                        <a:t>Grupa</a:t>
                      </a:r>
                      <a:r>
                        <a:rPr lang="en-GB" sz="3000" noProof="0" dirty="0"/>
                        <a:t> </a:t>
                      </a:r>
                      <a:r>
                        <a:rPr lang="en-GB" sz="3000" baseline="0" noProof="0" dirty="0"/>
                        <a:t>1</a:t>
                      </a:r>
                      <a:r>
                        <a:rPr lang="en-US" sz="3000" noProof="0" dirty="0"/>
                        <a:t> </a:t>
                      </a:r>
                      <a:r>
                        <a:rPr lang="en-US" sz="3000" baseline="0" noProof="0" dirty="0"/>
                        <a:t> - ZEMLJE</a:t>
                      </a:r>
                      <a:endParaRPr lang="ru-RU" sz="3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sz="3000" dirty="0" err="1"/>
                        <a:t>BiH</a:t>
                      </a:r>
                      <a:endParaRPr 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sz="3000" dirty="0" err="1"/>
                        <a:t>Crna</a:t>
                      </a:r>
                      <a:r>
                        <a:rPr lang="en-US" sz="3000" dirty="0"/>
                        <a:t> Gora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sz="3000" dirty="0"/>
                        <a:t>Hrvatska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sz="3000" dirty="0" err="1"/>
                        <a:t>Makedonija</a:t>
                      </a:r>
                      <a:endParaRPr 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sz="3000" dirty="0" err="1"/>
                        <a:t>Srbija</a:t>
                      </a:r>
                      <a:endParaRPr 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en-ZA" sz="2800" b="1" dirty="0" err="1">
                <a:solidFill>
                  <a:schemeClr val="tx1"/>
                </a:solidFill>
              </a:rPr>
              <a:t>Pitanje</a:t>
            </a:r>
            <a:r>
              <a:rPr lang="en-ZA" sz="2800" b="1" dirty="0">
                <a:solidFill>
                  <a:schemeClr val="tx1"/>
                </a:solidFill>
              </a:rPr>
              <a:t> 1: </a:t>
            </a:r>
            <a:r>
              <a:rPr lang="en-ZA" sz="2800" b="1" dirty="0" err="1">
                <a:solidFill>
                  <a:schemeClr val="tx1"/>
                </a:solidFill>
              </a:rPr>
              <a:t>Kako</a:t>
            </a:r>
            <a:r>
              <a:rPr lang="en-ZA" sz="2800" b="1" dirty="0">
                <a:solidFill>
                  <a:schemeClr val="tx1"/>
                </a:solidFill>
              </a:rPr>
              <a:t> bi </a:t>
            </a:r>
            <a:r>
              <a:rPr lang="en-ZA" sz="2800" b="1" dirty="0" err="1">
                <a:solidFill>
                  <a:schemeClr val="tx1"/>
                </a:solidFill>
              </a:rPr>
              <a:t>izgledao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idealan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metodološki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i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organizacijski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sustav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dubinskih</a:t>
            </a:r>
            <a:endParaRPr lang="en-ZA" sz="2800" b="1" dirty="0">
              <a:solidFill>
                <a:schemeClr val="tx1"/>
              </a:solidFill>
            </a:endParaRPr>
          </a:p>
          <a:p>
            <a:pPr algn="l"/>
            <a:r>
              <a:rPr lang="en-ZA" sz="2800" b="1" dirty="0" err="1">
                <a:solidFill>
                  <a:schemeClr val="tx1"/>
                </a:solidFill>
              </a:rPr>
              <a:t>analiza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rashoda</a:t>
            </a:r>
            <a:r>
              <a:rPr lang="en-ZA" sz="2800" b="1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r>
              <a:rPr lang="en-ZA" sz="2800" b="1" dirty="0" err="1">
                <a:solidFill>
                  <a:schemeClr val="tx1"/>
                </a:solidFill>
              </a:rPr>
              <a:t>Pitanje</a:t>
            </a:r>
            <a:r>
              <a:rPr lang="en-ZA" sz="2800" b="1" dirty="0">
                <a:solidFill>
                  <a:schemeClr val="tx1"/>
                </a:solidFill>
              </a:rPr>
              <a:t> 2: </a:t>
            </a:r>
            <a:r>
              <a:rPr lang="en-ZA" sz="2800" b="1" dirty="0" err="1">
                <a:solidFill>
                  <a:schemeClr val="tx1"/>
                </a:solidFill>
              </a:rPr>
              <a:t>Kako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možemo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osigurati</a:t>
            </a:r>
            <a:r>
              <a:rPr lang="en-ZA" sz="2800" b="1" dirty="0">
                <a:solidFill>
                  <a:schemeClr val="tx1"/>
                </a:solidFill>
              </a:rPr>
              <a:t> da </a:t>
            </a:r>
            <a:r>
              <a:rPr lang="en-ZA" sz="2800" b="1" dirty="0" err="1">
                <a:solidFill>
                  <a:schemeClr val="tx1"/>
                </a:solidFill>
              </a:rPr>
              <a:t>su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dubinske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analize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rashoda</a:t>
            </a:r>
            <a:r>
              <a:rPr lang="en-ZA" sz="2800" b="1" dirty="0">
                <a:solidFill>
                  <a:schemeClr val="tx1"/>
                </a:solidFill>
              </a:rPr>
              <a:t> dobro </a:t>
            </a:r>
            <a:r>
              <a:rPr lang="en-ZA" sz="2800" b="1" dirty="0" err="1">
                <a:solidFill>
                  <a:schemeClr val="tx1"/>
                </a:solidFill>
              </a:rPr>
              <a:t>integrirane</a:t>
            </a:r>
            <a:endParaRPr lang="en-ZA" sz="2800" b="1" dirty="0">
              <a:solidFill>
                <a:schemeClr val="tx1"/>
              </a:solidFill>
            </a:endParaRPr>
          </a:p>
          <a:p>
            <a:pPr algn="l"/>
            <a:r>
              <a:rPr lang="en-ZA" sz="2800" b="1" dirty="0" err="1">
                <a:solidFill>
                  <a:schemeClr val="tx1"/>
                </a:solidFill>
              </a:rPr>
              <a:t>i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upotrijebljene</a:t>
            </a:r>
            <a:r>
              <a:rPr lang="en-ZA" sz="2800" b="1" dirty="0">
                <a:solidFill>
                  <a:schemeClr val="tx1"/>
                </a:solidFill>
              </a:rPr>
              <a:t> u </a:t>
            </a:r>
            <a:r>
              <a:rPr lang="en-ZA" sz="2800" b="1" dirty="0" err="1">
                <a:solidFill>
                  <a:schemeClr val="tx1"/>
                </a:solidFill>
              </a:rPr>
              <a:t>proračunskom</a:t>
            </a:r>
            <a:r>
              <a:rPr lang="en-ZA" sz="2800" b="1" dirty="0">
                <a:solidFill>
                  <a:schemeClr val="tx1"/>
                </a:solidFill>
              </a:rPr>
              <a:t> </a:t>
            </a:r>
            <a:r>
              <a:rPr lang="en-ZA" sz="2800" b="1" dirty="0" err="1">
                <a:solidFill>
                  <a:schemeClr val="tx1"/>
                </a:solidFill>
              </a:rPr>
              <a:t>procesu</a:t>
            </a:r>
            <a:r>
              <a:rPr lang="en-ZA" sz="2800" b="1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1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bs-Latn-BA" sz="2800" b="1" dirty="0">
                <a:solidFill>
                  <a:schemeClr val="tx1"/>
                </a:solidFill>
              </a:rPr>
              <a:t>OBUHVAT</a:t>
            </a:r>
            <a:r>
              <a:rPr lang="bs-Latn-BA" sz="2800" dirty="0">
                <a:solidFill>
                  <a:schemeClr val="tx1"/>
                </a:solidFill>
              </a:rPr>
              <a:t>: Kombinacija analize efikasnosti i strateške analize su preporučljive. Strateške su analize važne jer u našim zemljama veliki dio rashoda je zadan i dugoročno će se morati ući u te vrste analiza.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bs-Latn-BA" sz="2800" b="1" dirty="0">
                <a:solidFill>
                  <a:schemeClr val="tx1"/>
                </a:solidFill>
              </a:rPr>
              <a:t>UČESTALOST</a:t>
            </a:r>
            <a:r>
              <a:rPr lang="bs-Latn-BA" sz="2800" dirty="0">
                <a:solidFill>
                  <a:schemeClr val="tx1"/>
                </a:solidFill>
              </a:rPr>
              <a:t>: Sveobuhvatnije analize moraju biti rjeđe, najmanje 5 godina razmaka, a uže analize bi se se trebale provoditi godišnje, ali u različitim oblastima.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bs-Latn-BA" sz="2800" b="1" dirty="0">
                <a:solidFill>
                  <a:schemeClr val="tx1"/>
                </a:solidFill>
              </a:rPr>
              <a:t>PODRUČJA</a:t>
            </a:r>
            <a:r>
              <a:rPr lang="bs-Latn-BA" sz="2800" dirty="0">
                <a:solidFill>
                  <a:schemeClr val="tx1"/>
                </a:solidFill>
              </a:rPr>
              <a:t>: Pri odabiru vrste rashoda za analiza, učešće u budžetu treba biti uzeto u obzir. I MF i RM bi trebali učestvovati u pripremi prijedloga, međutim, odluka bi trebala biti na nivou vlade. Neki mehanizam uključenja javnosti u davanje prijedloga definitivno treba razmotriti, ali u nekim naprednijim fazama.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bs-Latn-BA" sz="2800" b="1" dirty="0">
                <a:solidFill>
                  <a:schemeClr val="tx1"/>
                </a:solidFill>
              </a:rPr>
              <a:t>TIM</a:t>
            </a:r>
            <a:r>
              <a:rPr lang="bs-Latn-BA" sz="2800" dirty="0">
                <a:solidFill>
                  <a:schemeClr val="tx1"/>
                </a:solidFill>
              </a:rPr>
              <a:t>: Kombinacija MF i RM je neophodna u pristupu koji kombinira </a:t>
            </a:r>
            <a:r>
              <a:rPr lang="bs-Latn-BA" sz="2800" i="1" dirty="0">
                <a:solidFill>
                  <a:schemeClr val="tx1"/>
                </a:solidFill>
              </a:rPr>
              <a:t>top-</a:t>
            </a:r>
            <a:r>
              <a:rPr lang="bs-Latn-BA" sz="2800" i="1" dirty="0" err="1">
                <a:solidFill>
                  <a:schemeClr val="tx1"/>
                </a:solidFill>
              </a:rPr>
              <a:t>down</a:t>
            </a:r>
            <a:r>
              <a:rPr lang="bs-Latn-BA" sz="2800" dirty="0">
                <a:solidFill>
                  <a:schemeClr val="tx1"/>
                </a:solidFill>
              </a:rPr>
              <a:t> i </a:t>
            </a:r>
            <a:r>
              <a:rPr lang="bs-Latn-BA" sz="2800" i="1" dirty="0" err="1">
                <a:solidFill>
                  <a:schemeClr val="tx1"/>
                </a:solidFill>
              </a:rPr>
              <a:t>bottom-up</a:t>
            </a:r>
            <a:r>
              <a:rPr lang="bs-Latn-BA" sz="2800" dirty="0">
                <a:solidFill>
                  <a:schemeClr val="tx1"/>
                </a:solidFill>
              </a:rPr>
              <a:t>. RM moraju biti aktivno uključena, pogotovo u smislu dostavljanje podataka. MF bi moglo biti u stanju da pruži i svoje alternativne prijedloge. Krajnja odluka o preporukama koje će biti implementirane mora biti na vladi. </a:t>
            </a:r>
            <a:r>
              <a:rPr lang="bs-Latn-BA" sz="2800" dirty="0" err="1">
                <a:solidFill>
                  <a:schemeClr val="tx1"/>
                </a:solidFill>
              </a:rPr>
              <a:t>Eskterni</a:t>
            </a:r>
            <a:r>
              <a:rPr lang="bs-Latn-BA" sz="2800" dirty="0">
                <a:solidFill>
                  <a:schemeClr val="tx1"/>
                </a:solidFill>
              </a:rPr>
              <a:t> eksperti su poželjni, ali u limitiranom obliku, i pod uslovom da postoji kapacitet i znanje o javnom sektoru.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bs-Latn-BA" sz="2800" b="1" dirty="0">
                <a:solidFill>
                  <a:schemeClr val="tx1"/>
                </a:solidFill>
              </a:rPr>
              <a:t>PROCES</a:t>
            </a:r>
            <a:r>
              <a:rPr lang="bs-Latn-BA" sz="2800" dirty="0">
                <a:solidFill>
                  <a:schemeClr val="tx1"/>
                </a:solidFill>
              </a:rPr>
              <a:t>: Trajanje analize poželjno najmanje 9 mjeseci do godine kako bi mogli raditi službenici uz svoj posao i kako bi analize bile detaljne. Učestalost i proces rada </a:t>
            </a:r>
            <a:r>
              <a:rPr lang="bs-Latn-BA" sz="2800" dirty="0" err="1">
                <a:solidFill>
                  <a:schemeClr val="tx1"/>
                </a:solidFill>
              </a:rPr>
              <a:t>ovisi</a:t>
            </a:r>
            <a:r>
              <a:rPr lang="bs-Latn-BA" sz="2800" dirty="0">
                <a:solidFill>
                  <a:schemeClr val="tx1"/>
                </a:solidFill>
              </a:rPr>
              <a:t> o obuhvatu i trajanju i dinamici između MF i RM, uspostava povjerenja ključna.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2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bs-Latn-BA" sz="2800" b="1" dirty="0">
                <a:solidFill>
                  <a:schemeClr val="tx1"/>
                </a:solidFill>
              </a:rPr>
              <a:t>METODOLOGIJA</a:t>
            </a:r>
            <a:r>
              <a:rPr lang="bs-Latn-BA" sz="2800" dirty="0">
                <a:solidFill>
                  <a:schemeClr val="tx1"/>
                </a:solidFill>
              </a:rPr>
              <a:t>: </a:t>
            </a:r>
            <a:r>
              <a:rPr lang="bs-Latn-BA" sz="2800" dirty="0" err="1">
                <a:solidFill>
                  <a:schemeClr val="tx1"/>
                </a:solidFill>
              </a:rPr>
              <a:t>Opšta</a:t>
            </a:r>
            <a:r>
              <a:rPr lang="bs-Latn-BA" sz="2800" dirty="0">
                <a:solidFill>
                  <a:schemeClr val="tx1"/>
                </a:solidFill>
              </a:rPr>
              <a:t> načela standardizirana za sve analize su potrebna, ali ovisno o području i podacima potrebno razviti detaljniju pojedinačnu metodologiju. Indikatori učinka bitno koristiti.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bs-Latn-BA" sz="2800" b="1" dirty="0">
                <a:solidFill>
                  <a:schemeClr val="tx1"/>
                </a:solidFill>
              </a:rPr>
              <a:t>INTEGRISANOST U BUDŽETSKI CIKLUS</a:t>
            </a:r>
            <a:r>
              <a:rPr lang="bs-Latn-BA" sz="2800" dirty="0">
                <a:solidFill>
                  <a:schemeClr val="tx1"/>
                </a:solidFill>
              </a:rPr>
              <a:t>: Neophodna. Preduslove je tempiranja </a:t>
            </a:r>
            <a:r>
              <a:rPr lang="bs-Latn-BA" sz="2800" dirty="0" err="1">
                <a:solidFill>
                  <a:schemeClr val="tx1"/>
                </a:solidFill>
              </a:rPr>
              <a:t>okončanja</a:t>
            </a:r>
            <a:r>
              <a:rPr lang="bs-Latn-BA" sz="2800" dirty="0">
                <a:solidFill>
                  <a:schemeClr val="tx1"/>
                </a:solidFill>
              </a:rPr>
              <a:t> analiza u skladu sa budžetskim kalendarom. Poželjno je donijeti dugoročni plan provedbe analiza. Neophodan preduvjet je politička volja na nivou vlade i aktivno učešće RM i budžetskih analitičara. Zakonsko uvođenje bar na nivou principa je važno. Također je potrebo polako ići u procese, kako bi se izbjeglo </a:t>
            </a:r>
            <a:r>
              <a:rPr lang="bs-Latn-BA" sz="2800" dirty="0" err="1">
                <a:solidFill>
                  <a:schemeClr val="tx1"/>
                </a:solidFill>
              </a:rPr>
              <a:t>opterećenje</a:t>
            </a:r>
            <a:r>
              <a:rPr lang="bs-Latn-BA" sz="2800" dirty="0">
                <a:solidFill>
                  <a:schemeClr val="tx1"/>
                </a:solidFill>
              </a:rPr>
              <a:t> više reformi istovremeno.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>
                <a:solidFill>
                  <a:schemeClr val="tx2">
                    <a:lumMod val="50000"/>
                  </a:schemeClr>
                </a:solidFill>
              </a:rPr>
              <a:t>Hvala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397</Words>
  <Application>Microsoft Office PowerPoint</Application>
  <PresentationFormat>Экран (4:3)</PresentationFormat>
  <Paragraphs>50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MS Mincho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Пользователь</cp:lastModifiedBy>
  <cp:revision>570</cp:revision>
  <cp:lastPrinted>2012-03-11T09:33:36Z</cp:lastPrinted>
  <dcterms:created xsi:type="dcterms:W3CDTF">2012-02-13T09:14:10Z</dcterms:created>
  <dcterms:modified xsi:type="dcterms:W3CDTF">2019-03-20T11:35:55Z</dcterms:modified>
</cp:coreProperties>
</file>