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63" r:id="rId2"/>
    <p:sldId id="375" r:id="rId3"/>
    <p:sldId id="378" r:id="rId4"/>
    <p:sldId id="386" r:id="rId5"/>
    <p:sldId id="385" r:id="rId6"/>
    <p:sldId id="387" r:id="rId7"/>
    <p:sldId id="367" r:id="rId8"/>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3066" autoAdjust="0"/>
    <p:restoredTop sz="91128" autoAdjust="0"/>
  </p:normalViewPr>
  <p:slideViewPr>
    <p:cSldViewPr>
      <p:cViewPr varScale="1">
        <p:scale>
          <a:sx n="88" d="100"/>
          <a:sy n="88" d="100"/>
        </p:scale>
        <p:origin x="78" y="672"/>
      </p:cViewPr>
      <p:guideLst>
        <p:guide orient="horz" pos="2160"/>
        <p:guide pos="2880"/>
      </p:guideLst>
    </p:cSldViewPr>
  </p:slideViewPr>
  <p:notesTextViewPr>
    <p:cViewPr>
      <p:scale>
        <a:sx n="1" d="1"/>
        <a:sy n="1" d="1"/>
      </p:scale>
      <p:origin x="0" y="0"/>
    </p:cViewPr>
  </p:notesTextViewPr>
  <p:sorterViewPr>
    <p:cViewPr>
      <p:scale>
        <a:sx n="66" d="100"/>
        <a:sy n="66" d="100"/>
      </p:scale>
      <p:origin x="0" y="139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6275" cy="496751"/>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49862" y="0"/>
            <a:ext cx="2946275" cy="496751"/>
          </a:xfrm>
          <a:prstGeom prst="rect">
            <a:avLst/>
          </a:prstGeom>
        </p:spPr>
        <p:txBody>
          <a:bodyPr vert="horz" lIns="91440" tIns="45720" rIns="91440" bIns="45720" rtlCol="0"/>
          <a:lstStyle>
            <a:lvl1pPr algn="r">
              <a:defRPr sz="1200"/>
            </a:lvl1pPr>
          </a:lstStyle>
          <a:p>
            <a:fld id="{2F69F348-2C7F-401C-92D7-DC4CE7899B6F}" type="datetimeFigureOut">
              <a:rPr lang="en-US" smtClean="0"/>
              <a:pPr/>
              <a:t>3/28/2019</a:t>
            </a:fld>
            <a:endParaRPr lang="en-US" dirty="0"/>
          </a:p>
        </p:txBody>
      </p:sp>
      <p:sp>
        <p:nvSpPr>
          <p:cNvPr id="4" name="Footer Placeholder 3"/>
          <p:cNvSpPr>
            <a:spLocks noGrp="1"/>
          </p:cNvSpPr>
          <p:nvPr>
            <p:ph type="ftr" sz="quarter" idx="2"/>
          </p:nvPr>
        </p:nvSpPr>
        <p:spPr>
          <a:xfrm>
            <a:off x="1" y="9429779"/>
            <a:ext cx="2946275" cy="496751"/>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49862" y="9429779"/>
            <a:ext cx="2946275" cy="496751"/>
          </a:xfrm>
          <a:prstGeom prst="rect">
            <a:avLst/>
          </a:prstGeom>
        </p:spPr>
        <p:txBody>
          <a:bodyPr vert="horz" lIns="91440" tIns="45720" rIns="91440" bIns="45720" rtlCol="0" anchor="b"/>
          <a:lstStyle>
            <a:lvl1pPr algn="r">
              <a:defRPr sz="1200"/>
            </a:lvl1pPr>
          </a:lstStyle>
          <a:p>
            <a:fld id="{EDDAE607-FF26-4835-9EAD-DBB3FB491D1B}" type="slidenum">
              <a:rPr lang="en-US" smtClean="0"/>
              <a:pPr/>
              <a:t>‹#›</a:t>
            </a:fld>
            <a:endParaRPr lang="en-US" dirty="0"/>
          </a:p>
        </p:txBody>
      </p:sp>
    </p:spTree>
    <p:extLst>
      <p:ext uri="{BB962C8B-B14F-4D97-AF65-F5344CB8AC3E}">
        <p14:creationId xmlns:p14="http://schemas.microsoft.com/office/powerpoint/2010/main" val="1102294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850443" y="0"/>
            <a:ext cx="2945659" cy="496411"/>
          </a:xfrm>
          <a:prstGeom prst="rect">
            <a:avLst/>
          </a:prstGeom>
        </p:spPr>
        <p:txBody>
          <a:bodyPr vert="horz" lIns="93177" tIns="46589" rIns="93177" bIns="46589" rtlCol="0"/>
          <a:lstStyle>
            <a:lvl1pPr algn="r">
              <a:defRPr sz="1200"/>
            </a:lvl1pPr>
          </a:lstStyle>
          <a:p>
            <a:fld id="{3907AD67-7C60-4008-9560-6C146AAB157C}" type="datetimeFigureOut">
              <a:rPr lang="en-US" smtClean="0"/>
              <a:pPr/>
              <a:t>3/28/2019</a:t>
            </a:fld>
            <a:endParaRPr lang="en-US"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30091"/>
            <a:ext cx="2945659" cy="496411"/>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3177" tIns="46589" rIns="93177" bIns="46589" rtlCol="0" anchor="b"/>
          <a:lstStyle>
            <a:lvl1pPr algn="r">
              <a:defRPr sz="1200"/>
            </a:lvl1pPr>
          </a:lstStyle>
          <a:p>
            <a:fld id="{E66FA965-B4FE-420C-8A3C-83B71E304D16}" type="slidenum">
              <a:rPr lang="en-US" smtClean="0"/>
              <a:pPr/>
              <a:t>‹#›</a:t>
            </a:fld>
            <a:endParaRPr lang="en-US" dirty="0"/>
          </a:p>
        </p:txBody>
      </p:sp>
    </p:spTree>
    <p:extLst>
      <p:ext uri="{BB962C8B-B14F-4D97-AF65-F5344CB8AC3E}">
        <p14:creationId xmlns:p14="http://schemas.microsoft.com/office/powerpoint/2010/main" val="42161750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baseline="0" dirty="0"/>
          </a:p>
        </p:txBody>
      </p:sp>
      <p:sp>
        <p:nvSpPr>
          <p:cNvPr id="4" name="Slide Number Placeholder 3"/>
          <p:cNvSpPr>
            <a:spLocks noGrp="1"/>
          </p:cNvSpPr>
          <p:nvPr>
            <p:ph type="sldNum" sz="quarter" idx="10"/>
          </p:nvPr>
        </p:nvSpPr>
        <p:spPr/>
        <p:txBody>
          <a:bodyPr/>
          <a:lstStyle/>
          <a:p>
            <a:fld id="{E66FA965-B4FE-420C-8A3C-83B71E304D16}" type="slidenum">
              <a:rPr lang="en-US" smtClean="0"/>
              <a:pPr/>
              <a:t>1</a:t>
            </a:fld>
            <a:endParaRPr lang="en-US" dirty="0"/>
          </a:p>
        </p:txBody>
      </p:sp>
    </p:spTree>
    <p:extLst>
      <p:ext uri="{BB962C8B-B14F-4D97-AF65-F5344CB8AC3E}">
        <p14:creationId xmlns:p14="http://schemas.microsoft.com/office/powerpoint/2010/main" val="1940890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E66FA965-B4FE-420C-8A3C-83B71E304D16}" type="slidenum">
              <a:rPr lang="en-US" smtClean="0"/>
              <a:pPr/>
              <a:t>2</a:t>
            </a:fld>
            <a:endParaRPr lang="en-US" dirty="0"/>
          </a:p>
        </p:txBody>
      </p:sp>
    </p:spTree>
    <p:extLst>
      <p:ext uri="{BB962C8B-B14F-4D97-AF65-F5344CB8AC3E}">
        <p14:creationId xmlns:p14="http://schemas.microsoft.com/office/powerpoint/2010/main" val="1940890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E66FA965-B4FE-420C-8A3C-83B71E304D16}" type="slidenum">
              <a:rPr lang="en-US" smtClean="0"/>
              <a:pPr/>
              <a:t>3</a:t>
            </a:fld>
            <a:endParaRPr lang="en-US" dirty="0"/>
          </a:p>
        </p:txBody>
      </p:sp>
    </p:spTree>
    <p:extLst>
      <p:ext uri="{BB962C8B-B14F-4D97-AF65-F5344CB8AC3E}">
        <p14:creationId xmlns:p14="http://schemas.microsoft.com/office/powerpoint/2010/main" val="18067178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E66FA965-B4FE-420C-8A3C-83B71E304D16}" type="slidenum">
              <a:rPr lang="en-US" smtClean="0"/>
              <a:pPr/>
              <a:t>4</a:t>
            </a:fld>
            <a:endParaRPr lang="en-US" dirty="0"/>
          </a:p>
        </p:txBody>
      </p:sp>
    </p:spTree>
    <p:extLst>
      <p:ext uri="{BB962C8B-B14F-4D97-AF65-F5344CB8AC3E}">
        <p14:creationId xmlns:p14="http://schemas.microsoft.com/office/powerpoint/2010/main" val="9965465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E66FA965-B4FE-420C-8A3C-83B71E304D16}" type="slidenum">
              <a:rPr lang="en-US" smtClean="0"/>
              <a:pPr/>
              <a:t>5</a:t>
            </a:fld>
            <a:endParaRPr lang="en-US" dirty="0"/>
          </a:p>
        </p:txBody>
      </p:sp>
    </p:spTree>
    <p:extLst>
      <p:ext uri="{BB962C8B-B14F-4D97-AF65-F5344CB8AC3E}">
        <p14:creationId xmlns:p14="http://schemas.microsoft.com/office/powerpoint/2010/main" val="27358638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E66FA965-B4FE-420C-8A3C-83B71E304D16}" type="slidenum">
              <a:rPr lang="en-US" smtClean="0"/>
              <a:pPr/>
              <a:t>6</a:t>
            </a:fld>
            <a:endParaRPr lang="en-US" dirty="0"/>
          </a:p>
        </p:txBody>
      </p:sp>
    </p:spTree>
    <p:extLst>
      <p:ext uri="{BB962C8B-B14F-4D97-AF65-F5344CB8AC3E}">
        <p14:creationId xmlns:p14="http://schemas.microsoft.com/office/powerpoint/2010/main" val="37784757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E66FA965-B4FE-420C-8A3C-83B71E304D16}" type="slidenum">
              <a:rPr lang="en-US" smtClean="0"/>
              <a:pPr/>
              <a:t>7</a:t>
            </a:fld>
            <a:endParaRPr lang="en-US" dirty="0"/>
          </a:p>
        </p:txBody>
      </p:sp>
    </p:spTree>
    <p:extLst>
      <p:ext uri="{BB962C8B-B14F-4D97-AF65-F5344CB8AC3E}">
        <p14:creationId xmlns:p14="http://schemas.microsoft.com/office/powerpoint/2010/main" val="16556092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DBF2E64-0A67-474B-A639-17E615330E46}" type="datetime1">
              <a:rPr lang="en-US" smtClean="0"/>
              <a:pPr/>
              <a:t>3/28/2019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9792E3-0ED1-4636-9AD2-0933D53E70C7}" type="slidenum">
              <a:rPr lang="en-US" smtClean="0"/>
              <a:pPr/>
              <a:t>‹#›</a:t>
            </a:fld>
            <a:endParaRPr lang="en-US" dirty="0"/>
          </a:p>
        </p:txBody>
      </p:sp>
    </p:spTree>
    <p:extLst>
      <p:ext uri="{BB962C8B-B14F-4D97-AF65-F5344CB8AC3E}">
        <p14:creationId xmlns:p14="http://schemas.microsoft.com/office/powerpoint/2010/main" val="4157277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02589C-FC03-4259-8BBC-0BD281CB6FD4}" type="datetime1">
              <a:rPr lang="en-US" smtClean="0"/>
              <a:pPr/>
              <a:t>3/28/2019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9792E3-0ED1-4636-9AD2-0933D53E70C7}" type="slidenum">
              <a:rPr lang="en-US" smtClean="0"/>
              <a:pPr/>
              <a:t>‹#›</a:t>
            </a:fld>
            <a:endParaRPr lang="en-US" dirty="0"/>
          </a:p>
        </p:txBody>
      </p:sp>
    </p:spTree>
    <p:extLst>
      <p:ext uri="{BB962C8B-B14F-4D97-AF65-F5344CB8AC3E}">
        <p14:creationId xmlns:p14="http://schemas.microsoft.com/office/powerpoint/2010/main" val="764608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10EECDC-4F87-4C25-B3AD-A2774A9FCBD3}" type="datetime1">
              <a:rPr lang="en-US" smtClean="0"/>
              <a:pPr/>
              <a:t>3/28/2019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9792E3-0ED1-4636-9AD2-0933D53E70C7}" type="slidenum">
              <a:rPr lang="en-US" smtClean="0"/>
              <a:pPr/>
              <a:t>‹#›</a:t>
            </a:fld>
            <a:endParaRPr lang="en-US" dirty="0"/>
          </a:p>
        </p:txBody>
      </p:sp>
    </p:spTree>
    <p:extLst>
      <p:ext uri="{BB962C8B-B14F-4D97-AF65-F5344CB8AC3E}">
        <p14:creationId xmlns:p14="http://schemas.microsoft.com/office/powerpoint/2010/main" val="36622171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9EF2C02-1F7B-454E-8A54-3041221DBA6F}" type="datetime1">
              <a:rPr lang="en-US" smtClean="0"/>
              <a:pPr/>
              <a:t>3/28/2019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B9792E3-0ED1-4636-9AD2-0933D53E70C7}"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C76936-CDE1-44C9-8756-609327187BEC}" type="datetime1">
              <a:rPr lang="en-US" smtClean="0"/>
              <a:pPr/>
              <a:t>3/28/2019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9792E3-0ED1-4636-9AD2-0933D53E70C7}" type="slidenum">
              <a:rPr lang="en-US" smtClean="0"/>
              <a:pPr/>
              <a:t>‹#›</a:t>
            </a:fld>
            <a:endParaRPr lang="en-US" dirty="0"/>
          </a:p>
        </p:txBody>
      </p:sp>
    </p:spTree>
    <p:extLst>
      <p:ext uri="{BB962C8B-B14F-4D97-AF65-F5344CB8AC3E}">
        <p14:creationId xmlns:p14="http://schemas.microsoft.com/office/powerpoint/2010/main" val="2613593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DEDC727-D177-4367-A10D-85F66D20A87B}" type="datetime1">
              <a:rPr lang="en-US" smtClean="0"/>
              <a:pPr/>
              <a:t>3/28/2019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9792E3-0ED1-4636-9AD2-0933D53E70C7}" type="slidenum">
              <a:rPr lang="en-US" smtClean="0"/>
              <a:pPr/>
              <a:t>‹#›</a:t>
            </a:fld>
            <a:endParaRPr lang="en-US" dirty="0"/>
          </a:p>
        </p:txBody>
      </p:sp>
    </p:spTree>
    <p:extLst>
      <p:ext uri="{BB962C8B-B14F-4D97-AF65-F5344CB8AC3E}">
        <p14:creationId xmlns:p14="http://schemas.microsoft.com/office/powerpoint/2010/main" val="1510295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1327EE1-2D06-409D-94E9-C88BA720C917}" type="datetime1">
              <a:rPr lang="en-US" smtClean="0"/>
              <a:pPr/>
              <a:t>3/28/2019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B9792E3-0ED1-4636-9AD2-0933D53E70C7}" type="slidenum">
              <a:rPr lang="en-US" smtClean="0"/>
              <a:pPr/>
              <a:t>‹#›</a:t>
            </a:fld>
            <a:endParaRPr lang="en-US" dirty="0"/>
          </a:p>
        </p:txBody>
      </p:sp>
    </p:spTree>
    <p:extLst>
      <p:ext uri="{BB962C8B-B14F-4D97-AF65-F5344CB8AC3E}">
        <p14:creationId xmlns:p14="http://schemas.microsoft.com/office/powerpoint/2010/main" val="748927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1672D95-2A0A-4837-AE48-53DD1A2E57A4}" type="datetime1">
              <a:rPr lang="en-US" smtClean="0"/>
              <a:pPr/>
              <a:t>3/28/2019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B9792E3-0ED1-4636-9AD2-0933D53E70C7}" type="slidenum">
              <a:rPr lang="en-US" smtClean="0"/>
              <a:pPr/>
              <a:t>‹#›</a:t>
            </a:fld>
            <a:endParaRPr lang="en-US" dirty="0"/>
          </a:p>
        </p:txBody>
      </p:sp>
    </p:spTree>
    <p:extLst>
      <p:ext uri="{BB962C8B-B14F-4D97-AF65-F5344CB8AC3E}">
        <p14:creationId xmlns:p14="http://schemas.microsoft.com/office/powerpoint/2010/main" val="1829201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518A60B-CE01-4442-B45E-2835CD8C19AA}" type="datetime1">
              <a:rPr lang="en-US" smtClean="0"/>
              <a:pPr/>
              <a:t>3/28/2019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B9792E3-0ED1-4636-9AD2-0933D53E70C7}" type="slidenum">
              <a:rPr lang="en-US" smtClean="0"/>
              <a:pPr/>
              <a:t>‹#›</a:t>
            </a:fld>
            <a:endParaRPr lang="en-US" dirty="0"/>
          </a:p>
        </p:txBody>
      </p:sp>
    </p:spTree>
    <p:extLst>
      <p:ext uri="{BB962C8B-B14F-4D97-AF65-F5344CB8AC3E}">
        <p14:creationId xmlns:p14="http://schemas.microsoft.com/office/powerpoint/2010/main" val="1268510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001E71-AD02-4FB2-A70E-7F4274975F0E}" type="datetime1">
              <a:rPr lang="en-US" smtClean="0"/>
              <a:pPr/>
              <a:t>3/28/2019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B9792E3-0ED1-4636-9AD2-0933D53E70C7}" type="slidenum">
              <a:rPr lang="en-US" smtClean="0"/>
              <a:pPr/>
              <a:t>‹#›</a:t>
            </a:fld>
            <a:endParaRPr lang="en-US" dirty="0"/>
          </a:p>
        </p:txBody>
      </p:sp>
    </p:spTree>
    <p:extLst>
      <p:ext uri="{BB962C8B-B14F-4D97-AF65-F5344CB8AC3E}">
        <p14:creationId xmlns:p14="http://schemas.microsoft.com/office/powerpoint/2010/main" val="1632712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DC8F447-F262-404B-9C87-E9F53C2B0C74}" type="datetime1">
              <a:rPr lang="en-US" smtClean="0"/>
              <a:pPr/>
              <a:t>3/28/2019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B9792E3-0ED1-4636-9AD2-0933D53E70C7}" type="slidenum">
              <a:rPr lang="en-US" smtClean="0"/>
              <a:pPr/>
              <a:t>‹#›</a:t>
            </a:fld>
            <a:endParaRPr lang="en-US" dirty="0"/>
          </a:p>
        </p:txBody>
      </p:sp>
    </p:spTree>
    <p:extLst>
      <p:ext uri="{BB962C8B-B14F-4D97-AF65-F5344CB8AC3E}">
        <p14:creationId xmlns:p14="http://schemas.microsoft.com/office/powerpoint/2010/main" val="218598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31495E1-C638-4617-8F56-1143B3659993}" type="datetime1">
              <a:rPr lang="en-US" smtClean="0"/>
              <a:pPr/>
              <a:t>3/28/2019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B9792E3-0ED1-4636-9AD2-0933D53E70C7}" type="slidenum">
              <a:rPr lang="en-US" smtClean="0"/>
              <a:pPr/>
              <a:t>‹#›</a:t>
            </a:fld>
            <a:endParaRPr lang="en-US" dirty="0"/>
          </a:p>
        </p:txBody>
      </p:sp>
    </p:spTree>
    <p:extLst>
      <p:ext uri="{BB962C8B-B14F-4D97-AF65-F5344CB8AC3E}">
        <p14:creationId xmlns:p14="http://schemas.microsoft.com/office/powerpoint/2010/main" val="1674838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EF2C02-1F7B-454E-8A54-3041221DBA6F}" type="datetime1">
              <a:rPr lang="en-US" smtClean="0"/>
              <a:pPr/>
              <a:t>3/28/2019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9792E3-0ED1-4636-9AD2-0933D53E70C7}" type="slidenum">
              <a:rPr lang="en-US" smtClean="0"/>
              <a:pPr/>
              <a:t>‹#›</a:t>
            </a:fld>
            <a:endParaRPr lang="en-US" dirty="0"/>
          </a:p>
        </p:txBody>
      </p:sp>
    </p:spTree>
    <p:extLst>
      <p:ext uri="{BB962C8B-B14F-4D97-AF65-F5344CB8AC3E}">
        <p14:creationId xmlns:p14="http://schemas.microsoft.com/office/powerpoint/2010/main" val="24611114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gif"/><Relationship Id="rId5" Type="http://schemas.openxmlformats.org/officeDocument/2006/relationships/image" Target="../media/image3.png"/><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Users\Home\Desktop\pempal-flags.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13561" y="913184"/>
            <a:ext cx="7315199" cy="5468566"/>
          </a:xfrm>
          <a:prstGeom prst="rect">
            <a:avLst/>
          </a:prstGeom>
          <a:noFill/>
          <a:ln>
            <a:noFill/>
          </a:ln>
        </p:spPr>
      </p:pic>
      <p:pic>
        <p:nvPicPr>
          <p:cNvPr id="4" name="Picture 3"/>
          <p:cNvPicPr/>
          <p:nvPr/>
        </p:nvPicPr>
        <p:blipFill>
          <a:blip r:embed="rId4" cstate="print"/>
          <a:srcRect/>
          <a:stretch>
            <a:fillRect/>
          </a:stretch>
        </p:blipFill>
        <p:spPr bwMode="auto">
          <a:xfrm rot="16200000">
            <a:off x="-2933700" y="2933699"/>
            <a:ext cx="6858002" cy="990599"/>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fld id="{7B9792E3-0ED1-4636-9AD2-0933D53E70C7}" type="slidenum">
              <a:rPr lang="en-US" smtClean="0"/>
              <a:pPr/>
              <a:t>1</a:t>
            </a:fld>
            <a:endParaRPr lang="en-US" dirty="0"/>
          </a:p>
        </p:txBody>
      </p:sp>
      <p:pic>
        <p:nvPicPr>
          <p:cNvPr id="8" name="Picture 2" descr="http://www.google.fr/url?source=imglanding&amp;ct=img&amp;q=http://famouswonders.com/wp-content/uploads/2011/02/czech-republic-flag.png&amp;sa=X&amp;ved=0CAkQ8wdqFQoTCKPm0qibhcYCFUGbFAodj2IA0A&amp;usg=AFQjCNE0Ih3iMbS_e_YTSLx-5zdFGDAyT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33800" y="4550419"/>
            <a:ext cx="838200" cy="647289"/>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ttp://www.google.fr/url?source=imglanding&amp;ct=img&amp;q=http://www.mapsofworld.com/images/world-countries-flags/hungary-flag.gif&amp;sa=X&amp;ved=0CAkQ8wdqFQoTCJjF4-GdhcYCFQe_cgodeu4AHQ&amp;usg=AFQjCNG9OqXryozCVRadra5KDL5cX3oPpw"/>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324600" y="4537344"/>
            <a:ext cx="838200" cy="688769"/>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3352800" y="2619428"/>
            <a:ext cx="4038600" cy="647100"/>
          </a:xfrm>
          <a:prstGeom prst="rect">
            <a:avLst/>
          </a:prstGeom>
        </p:spPr>
        <p:txBody>
          <a:bodyPr wrap="square">
            <a:spAutoFit/>
          </a:bodyPr>
          <a:lstStyle/>
          <a:p>
            <a:pPr marL="742950" lvl="1" indent="-285750" algn="just">
              <a:lnSpc>
                <a:spcPct val="115000"/>
              </a:lnSpc>
              <a:spcBef>
                <a:spcPts val="600"/>
              </a:spcBef>
              <a:buFont typeface="Arial" panose="020B0604020202020204" pitchFamily="34" charset="0"/>
              <a:buChar char="•"/>
            </a:pPr>
            <a:r>
              <a:rPr lang="en-GB" sz="1600" dirty="0">
                <a:latin typeface="Calibri" panose="020F0502020204030204" pitchFamily="34" charset="0"/>
                <a:ea typeface="MS Mincho" panose="02020609040205080304" pitchFamily="49" charset="-128"/>
                <a:cs typeface="Times New Roman" panose="02020603050405020304" pitchFamily="18" charset="0"/>
              </a:rPr>
              <a:t>GROUP 1</a:t>
            </a:r>
          </a:p>
          <a:p>
            <a:pPr marR="0" lvl="1" algn="just">
              <a:lnSpc>
                <a:spcPct val="115000"/>
              </a:lnSpc>
              <a:spcBef>
                <a:spcPts val="600"/>
              </a:spcBef>
              <a:spcAft>
                <a:spcPts val="0"/>
              </a:spcAft>
            </a:pPr>
            <a:endParaRPr lang="en-US" sz="1100" dirty="0">
              <a:effectLst/>
              <a:latin typeface="Calibri" panose="020F0502020204030204" pitchFamily="34" charset="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2355865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228600"/>
            <a:ext cx="7848600" cy="6553200"/>
          </a:xfrm>
        </p:spPr>
        <p:txBody>
          <a:bodyPr>
            <a:normAutofit/>
          </a:bodyPr>
          <a:lstStyle/>
          <a:p>
            <a:pPr algn="l"/>
            <a:endParaRPr lang="en-US" sz="2400" dirty="0"/>
          </a:p>
          <a:p>
            <a:pPr algn="l"/>
            <a:endParaRPr lang="en-US" sz="2800" dirty="0"/>
          </a:p>
          <a:p>
            <a:pPr algn="l"/>
            <a:endParaRPr lang="en-ZA" sz="2800" dirty="0"/>
          </a:p>
          <a:p>
            <a:pPr algn="l"/>
            <a:endParaRPr lang="en-ZA" sz="2800" dirty="0"/>
          </a:p>
          <a:p>
            <a:pPr algn="l"/>
            <a:endParaRPr lang="en-ZA" sz="2800" dirty="0"/>
          </a:p>
          <a:p>
            <a:pPr algn="l"/>
            <a:endParaRPr lang="en-US" sz="2800" dirty="0"/>
          </a:p>
        </p:txBody>
      </p:sp>
      <p:pic>
        <p:nvPicPr>
          <p:cNvPr id="4" name="Picture 3"/>
          <p:cNvPicPr/>
          <p:nvPr/>
        </p:nvPicPr>
        <p:blipFill>
          <a:blip r:embed="rId3" cstate="print"/>
          <a:srcRect/>
          <a:stretch>
            <a:fillRect/>
          </a:stretch>
        </p:blipFill>
        <p:spPr bwMode="auto">
          <a:xfrm rot="16200000">
            <a:off x="-2971800" y="2971799"/>
            <a:ext cx="6858002" cy="914398"/>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7B9792E3-0ED1-4636-9AD2-0933D53E70C7}" type="slidenum">
              <a:rPr lang="en-US" smtClean="0"/>
              <a:pPr/>
              <a:t>2</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637484000"/>
              </p:ext>
            </p:extLst>
          </p:nvPr>
        </p:nvGraphicFramePr>
        <p:xfrm>
          <a:off x="1524000" y="533405"/>
          <a:ext cx="6934200" cy="3291840"/>
        </p:xfrm>
        <a:graphic>
          <a:graphicData uri="http://schemas.openxmlformats.org/drawingml/2006/table">
            <a:tbl>
              <a:tblPr firstRow="1" bandRow="1">
                <a:tableStyleId>{5C22544A-7EE6-4342-B048-85BDC9FD1C3A}</a:tableStyleId>
              </a:tblPr>
              <a:tblGrid>
                <a:gridCol w="6934200">
                  <a:extLst>
                    <a:ext uri="{9D8B030D-6E8A-4147-A177-3AD203B41FA5}">
                      <a16:colId xmlns:a16="http://schemas.microsoft.com/office/drawing/2014/main" val="20000"/>
                    </a:ext>
                  </a:extLst>
                </a:gridCol>
              </a:tblGrid>
              <a:tr h="540327">
                <a:tc>
                  <a:txBody>
                    <a:bodyPr/>
                    <a:lstStyle/>
                    <a:p>
                      <a:r>
                        <a:rPr lang="hr-HR" sz="3000" noProof="0" dirty="0"/>
                        <a:t>Group</a:t>
                      </a:r>
                      <a:r>
                        <a:rPr lang="hr-HR" sz="3000" baseline="0" noProof="0" dirty="0"/>
                        <a:t> 1 – COUNTRIES </a:t>
                      </a:r>
                      <a:endParaRPr lang="hr-HR" sz="3000" noProof="0" dirty="0"/>
                    </a:p>
                  </a:txBody>
                  <a:tcPr/>
                </a:tc>
                <a:extLst>
                  <a:ext uri="{0D108BD9-81ED-4DB2-BD59-A6C34878D82A}">
                    <a16:rowId xmlns:a16="http://schemas.microsoft.com/office/drawing/2014/main" val="10000"/>
                  </a:ext>
                </a:extLst>
              </a:tr>
              <a:tr h="540327">
                <a:tc>
                  <a:txBody>
                    <a:bodyPr/>
                    <a:lstStyle/>
                    <a:p>
                      <a:r>
                        <a:rPr lang="en-GB" sz="3000" noProof="0" dirty="0"/>
                        <a:t>Bosnia</a:t>
                      </a:r>
                      <a:r>
                        <a:rPr lang="en-GB" sz="3000" baseline="0" noProof="0" dirty="0"/>
                        <a:t> and Herzegovina</a:t>
                      </a:r>
                      <a:endParaRPr lang="en-GB" sz="3000" noProof="0" dirty="0"/>
                    </a:p>
                  </a:txBody>
                  <a:tcPr/>
                </a:tc>
                <a:extLst>
                  <a:ext uri="{0D108BD9-81ED-4DB2-BD59-A6C34878D82A}">
                    <a16:rowId xmlns:a16="http://schemas.microsoft.com/office/drawing/2014/main" val="10001"/>
                  </a:ext>
                </a:extLst>
              </a:tr>
              <a:tr h="540327">
                <a:tc>
                  <a:txBody>
                    <a:bodyPr/>
                    <a:lstStyle/>
                    <a:p>
                      <a:r>
                        <a:rPr lang="en-GB" sz="3000" noProof="0" dirty="0"/>
                        <a:t>Montenegro</a:t>
                      </a:r>
                    </a:p>
                  </a:txBody>
                  <a:tcPr/>
                </a:tc>
                <a:extLst>
                  <a:ext uri="{0D108BD9-81ED-4DB2-BD59-A6C34878D82A}">
                    <a16:rowId xmlns:a16="http://schemas.microsoft.com/office/drawing/2014/main" val="10002"/>
                  </a:ext>
                </a:extLst>
              </a:tr>
              <a:tr h="540327">
                <a:tc>
                  <a:txBody>
                    <a:bodyPr/>
                    <a:lstStyle/>
                    <a:p>
                      <a:r>
                        <a:rPr lang="en-GB" sz="3000" noProof="0" dirty="0"/>
                        <a:t>Croatia</a:t>
                      </a:r>
                    </a:p>
                  </a:txBody>
                  <a:tcPr/>
                </a:tc>
                <a:extLst>
                  <a:ext uri="{0D108BD9-81ED-4DB2-BD59-A6C34878D82A}">
                    <a16:rowId xmlns:a16="http://schemas.microsoft.com/office/drawing/2014/main" val="10003"/>
                  </a:ext>
                </a:extLst>
              </a:tr>
              <a:tr h="540327">
                <a:tc>
                  <a:txBody>
                    <a:bodyPr/>
                    <a:lstStyle/>
                    <a:p>
                      <a:r>
                        <a:rPr lang="en-GB" sz="3000" noProof="0" dirty="0"/>
                        <a:t>Macedonia</a:t>
                      </a:r>
                    </a:p>
                  </a:txBody>
                  <a:tcPr/>
                </a:tc>
                <a:extLst>
                  <a:ext uri="{0D108BD9-81ED-4DB2-BD59-A6C34878D82A}">
                    <a16:rowId xmlns:a16="http://schemas.microsoft.com/office/drawing/2014/main" val="10004"/>
                  </a:ext>
                </a:extLst>
              </a:tr>
              <a:tr h="540327">
                <a:tc>
                  <a:txBody>
                    <a:bodyPr/>
                    <a:lstStyle/>
                    <a:p>
                      <a:r>
                        <a:rPr lang="en-GB" sz="3000" noProof="0" dirty="0"/>
                        <a:t>Serbia </a:t>
                      </a: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010386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228600"/>
            <a:ext cx="7848600" cy="6553200"/>
          </a:xfrm>
        </p:spPr>
        <p:txBody>
          <a:bodyPr>
            <a:normAutofit/>
          </a:bodyPr>
          <a:lstStyle/>
          <a:p>
            <a:pPr algn="l"/>
            <a:r>
              <a:rPr lang="en-GB" sz="2800" b="1" dirty="0">
                <a:solidFill>
                  <a:schemeClr val="tx1"/>
                </a:solidFill>
              </a:rPr>
              <a:t>Question 1: What would be </a:t>
            </a:r>
            <a:r>
              <a:rPr lang="hr-HR" sz="2800" b="1" dirty="0">
                <a:solidFill>
                  <a:schemeClr val="tx1"/>
                </a:solidFill>
              </a:rPr>
              <a:t>an </a:t>
            </a:r>
            <a:r>
              <a:rPr lang="en-GB" sz="2800" b="1" dirty="0">
                <a:solidFill>
                  <a:schemeClr val="tx1"/>
                </a:solidFill>
              </a:rPr>
              <a:t>ideally designed methodological and organizational system for spending reviews?</a:t>
            </a:r>
          </a:p>
          <a:p>
            <a:pPr algn="l"/>
            <a:endParaRPr lang="en-GB" sz="2800" b="1" dirty="0">
              <a:solidFill>
                <a:schemeClr val="tx1"/>
              </a:solidFill>
            </a:endParaRPr>
          </a:p>
          <a:p>
            <a:pPr algn="l"/>
            <a:endParaRPr lang="en-GB" sz="2800" b="1" dirty="0">
              <a:solidFill>
                <a:schemeClr val="tx1"/>
              </a:solidFill>
            </a:endParaRPr>
          </a:p>
          <a:p>
            <a:pPr algn="l"/>
            <a:endParaRPr lang="en-GB" sz="2800" b="1" dirty="0">
              <a:solidFill>
                <a:schemeClr val="tx1"/>
              </a:solidFill>
            </a:endParaRPr>
          </a:p>
          <a:p>
            <a:pPr algn="l"/>
            <a:r>
              <a:rPr lang="en-GB" sz="2800" b="1" dirty="0">
                <a:solidFill>
                  <a:schemeClr val="tx1"/>
                </a:solidFill>
              </a:rPr>
              <a:t>Question 2: How </a:t>
            </a:r>
            <a:r>
              <a:rPr lang="hr-HR" sz="2800" b="1" dirty="0">
                <a:solidFill>
                  <a:schemeClr val="tx1"/>
                </a:solidFill>
              </a:rPr>
              <a:t>can</a:t>
            </a:r>
            <a:r>
              <a:rPr lang="en-GB" sz="2800" b="1" dirty="0">
                <a:solidFill>
                  <a:schemeClr val="tx1"/>
                </a:solidFill>
              </a:rPr>
              <a:t> </a:t>
            </a:r>
            <a:r>
              <a:rPr lang="hr-HR" sz="2800" b="1" dirty="0">
                <a:solidFill>
                  <a:schemeClr val="tx1"/>
                </a:solidFill>
              </a:rPr>
              <a:t>we </a:t>
            </a:r>
            <a:r>
              <a:rPr lang="en-GB" sz="2800" b="1" dirty="0">
                <a:solidFill>
                  <a:schemeClr val="tx1"/>
                </a:solidFill>
              </a:rPr>
              <a:t>ensure that spending reviews are well integrated and used in the budget process?</a:t>
            </a:r>
          </a:p>
          <a:p>
            <a:pPr algn="l"/>
            <a:endParaRPr lang="en-ZA" sz="2800" dirty="0"/>
          </a:p>
          <a:p>
            <a:pPr algn="l"/>
            <a:endParaRPr lang="en-US" sz="2800" dirty="0"/>
          </a:p>
        </p:txBody>
      </p:sp>
      <p:pic>
        <p:nvPicPr>
          <p:cNvPr id="4" name="Picture 3"/>
          <p:cNvPicPr/>
          <p:nvPr/>
        </p:nvPicPr>
        <p:blipFill>
          <a:blip r:embed="rId3" cstate="print"/>
          <a:srcRect/>
          <a:stretch>
            <a:fillRect/>
          </a:stretch>
        </p:blipFill>
        <p:spPr bwMode="auto">
          <a:xfrm rot="16200000">
            <a:off x="-2971800" y="2971799"/>
            <a:ext cx="6858002" cy="914398"/>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7B9792E3-0ED1-4636-9AD2-0933D53E70C7}" type="slidenum">
              <a:rPr lang="en-US" smtClean="0"/>
              <a:pPr/>
              <a:t>3</a:t>
            </a:fld>
            <a:endParaRPr lang="en-US" dirty="0"/>
          </a:p>
        </p:txBody>
      </p:sp>
    </p:spTree>
    <p:extLst>
      <p:ext uri="{BB962C8B-B14F-4D97-AF65-F5344CB8AC3E}">
        <p14:creationId xmlns:p14="http://schemas.microsoft.com/office/powerpoint/2010/main" val="4060916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228600"/>
            <a:ext cx="7848600" cy="6553200"/>
          </a:xfrm>
        </p:spPr>
        <p:txBody>
          <a:bodyPr>
            <a:normAutofit fontScale="92500" lnSpcReduction="10000"/>
          </a:bodyPr>
          <a:lstStyle/>
          <a:p>
            <a:pPr marL="457200" indent="-457200" algn="l">
              <a:buFont typeface="Wingdings" pitchFamily="2" charset="2"/>
              <a:buChar char="Ø"/>
            </a:pPr>
            <a:r>
              <a:rPr lang="en-GB" sz="2800" b="1" dirty="0">
                <a:solidFill>
                  <a:schemeClr val="tx1"/>
                </a:solidFill>
              </a:rPr>
              <a:t>SCOPE</a:t>
            </a:r>
            <a:r>
              <a:rPr lang="en-GB" sz="2800" dirty="0">
                <a:solidFill>
                  <a:schemeClr val="tx1"/>
                </a:solidFill>
              </a:rPr>
              <a:t>: It is advisable to </a:t>
            </a:r>
            <a:r>
              <a:rPr lang="hr-HR" sz="2800" dirty="0">
                <a:solidFill>
                  <a:schemeClr val="tx1"/>
                </a:solidFill>
              </a:rPr>
              <a:t>combine </a:t>
            </a:r>
            <a:r>
              <a:rPr lang="en-GB" sz="2800" dirty="0">
                <a:solidFill>
                  <a:schemeClr val="tx1"/>
                </a:solidFill>
              </a:rPr>
              <a:t>efficiency and strategic analyses. Strategic analyses are important as expenditures in our countries are largely given and will have to be included in such type of analyses in the long-run.</a:t>
            </a:r>
          </a:p>
          <a:p>
            <a:pPr marL="457200" indent="-457200" algn="l">
              <a:buFont typeface="Wingdings" pitchFamily="2" charset="2"/>
              <a:buChar char="Ø"/>
            </a:pPr>
            <a:r>
              <a:rPr lang="en-GB" sz="2800" b="1" dirty="0">
                <a:solidFill>
                  <a:schemeClr val="tx1"/>
                </a:solidFill>
              </a:rPr>
              <a:t>FREQUENCY</a:t>
            </a:r>
            <a:r>
              <a:rPr lang="en-GB" sz="2800" dirty="0">
                <a:solidFill>
                  <a:schemeClr val="tx1"/>
                </a:solidFill>
              </a:rPr>
              <a:t>: Comprehensive analyses should not be carried out too frequently, </a:t>
            </a:r>
            <a:r>
              <a:rPr lang="hr-HR" sz="2800" dirty="0">
                <a:solidFill>
                  <a:schemeClr val="tx1"/>
                </a:solidFill>
              </a:rPr>
              <a:t>not more than once</a:t>
            </a:r>
            <a:r>
              <a:rPr lang="en-GB" sz="2800" dirty="0">
                <a:solidFill>
                  <a:schemeClr val="tx1"/>
                </a:solidFill>
              </a:rPr>
              <a:t> every 5 years, and specific analyses should be performed on an annual basis, but in different areas.</a:t>
            </a:r>
          </a:p>
          <a:p>
            <a:pPr marL="457200" indent="-457200" algn="l">
              <a:buFont typeface="Wingdings" pitchFamily="2" charset="2"/>
              <a:buChar char="Ø"/>
            </a:pPr>
            <a:r>
              <a:rPr lang="en-GB" sz="2800" b="1" dirty="0">
                <a:solidFill>
                  <a:schemeClr val="tx1"/>
                </a:solidFill>
              </a:rPr>
              <a:t>SPENDING AREAS</a:t>
            </a:r>
            <a:r>
              <a:rPr lang="en-GB" sz="2800" dirty="0">
                <a:solidFill>
                  <a:schemeClr val="tx1"/>
                </a:solidFill>
              </a:rPr>
              <a:t>: When selecting the type of expenditures for analysis, budget participation should be taken into account. Both MINFIN and LMs should participate in proposal preparation, but the decision should remain at the level of the government. </a:t>
            </a:r>
            <a:r>
              <a:rPr lang="hr-HR" sz="2800" dirty="0">
                <a:solidFill>
                  <a:schemeClr val="tx1"/>
                </a:solidFill>
              </a:rPr>
              <a:t>M</a:t>
            </a:r>
            <a:r>
              <a:rPr lang="en-GB" sz="2800" dirty="0" err="1">
                <a:solidFill>
                  <a:schemeClr val="tx1"/>
                </a:solidFill>
              </a:rPr>
              <a:t>echanisms</a:t>
            </a:r>
            <a:r>
              <a:rPr lang="en-GB" sz="2800" dirty="0">
                <a:solidFill>
                  <a:schemeClr val="tx1"/>
                </a:solidFill>
              </a:rPr>
              <a:t> of public participation in proposal preparation should definitely be considered, but in </a:t>
            </a:r>
            <a:r>
              <a:rPr lang="hr-HR" sz="2800" dirty="0">
                <a:solidFill>
                  <a:schemeClr val="tx1"/>
                </a:solidFill>
              </a:rPr>
              <a:t>more</a:t>
            </a:r>
            <a:r>
              <a:rPr lang="en-GB" sz="2800" dirty="0">
                <a:solidFill>
                  <a:schemeClr val="tx1"/>
                </a:solidFill>
              </a:rPr>
              <a:t> advanced stages. </a:t>
            </a:r>
          </a:p>
        </p:txBody>
      </p:sp>
      <p:pic>
        <p:nvPicPr>
          <p:cNvPr id="4" name="Picture 3"/>
          <p:cNvPicPr/>
          <p:nvPr/>
        </p:nvPicPr>
        <p:blipFill>
          <a:blip r:embed="rId3" cstate="print"/>
          <a:srcRect/>
          <a:stretch>
            <a:fillRect/>
          </a:stretch>
        </p:blipFill>
        <p:spPr bwMode="auto">
          <a:xfrm rot="16200000">
            <a:off x="-2971800" y="2971799"/>
            <a:ext cx="6858002" cy="914398"/>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7B9792E3-0ED1-4636-9AD2-0933D53E70C7}" type="slidenum">
              <a:rPr lang="en-US" smtClean="0"/>
              <a:pPr/>
              <a:t>4</a:t>
            </a:fld>
            <a:endParaRPr lang="en-US" dirty="0"/>
          </a:p>
        </p:txBody>
      </p:sp>
    </p:spTree>
    <p:extLst>
      <p:ext uri="{BB962C8B-B14F-4D97-AF65-F5344CB8AC3E}">
        <p14:creationId xmlns:p14="http://schemas.microsoft.com/office/powerpoint/2010/main" val="27529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228600"/>
            <a:ext cx="7848600" cy="6553200"/>
          </a:xfrm>
        </p:spPr>
        <p:txBody>
          <a:bodyPr>
            <a:normAutofit fontScale="92500"/>
          </a:bodyPr>
          <a:lstStyle/>
          <a:p>
            <a:pPr marL="457200" indent="-457200" algn="l">
              <a:buFont typeface="Wingdings" pitchFamily="2" charset="2"/>
              <a:buChar char="Ø"/>
            </a:pPr>
            <a:r>
              <a:rPr lang="en-GB" sz="2800" b="1" dirty="0">
                <a:solidFill>
                  <a:schemeClr val="tx1"/>
                </a:solidFill>
              </a:rPr>
              <a:t>TEAM</a:t>
            </a:r>
            <a:r>
              <a:rPr lang="en-GB" sz="2800" dirty="0">
                <a:solidFill>
                  <a:schemeClr val="tx1"/>
                </a:solidFill>
              </a:rPr>
              <a:t>: A combination of MINFIN and LMs is imperative in the top-down and bottom-up combination approach. LMs should be actively involved, particularly concerning data submission. MINFIN should be able to provide its own alternative proposals. The Government should take the final decision on the recommendations to be implemented. External experts are recommended, but in a limited number, and provided they have public sector capacity and knowledge.</a:t>
            </a:r>
          </a:p>
          <a:p>
            <a:pPr marL="457200" indent="-457200" algn="l">
              <a:buFont typeface="Wingdings" pitchFamily="2" charset="2"/>
              <a:buChar char="Ø"/>
            </a:pPr>
            <a:r>
              <a:rPr lang="en-GB" sz="2800" b="1" dirty="0">
                <a:solidFill>
                  <a:schemeClr val="tx1"/>
                </a:solidFill>
              </a:rPr>
              <a:t>PROCESS</a:t>
            </a:r>
            <a:r>
              <a:rPr lang="en-GB" sz="2800" dirty="0">
                <a:solidFill>
                  <a:schemeClr val="tx1"/>
                </a:solidFill>
              </a:rPr>
              <a:t>: The analysis should preferably take </a:t>
            </a:r>
            <a:r>
              <a:rPr lang="hr-HR" sz="2800" dirty="0">
                <a:solidFill>
                  <a:schemeClr val="tx1"/>
                </a:solidFill>
              </a:rPr>
              <a:t>at least</a:t>
            </a:r>
            <a:r>
              <a:rPr lang="en-GB" sz="2800" dirty="0">
                <a:solidFill>
                  <a:schemeClr val="tx1"/>
                </a:solidFill>
              </a:rPr>
              <a:t> 9 months to one year to allow officials to implement it while doing their regular job and to facilitate detailed analysis. The working frequency and process depend on the scope, duration and cooperation between MINFIN and LM; </a:t>
            </a:r>
            <a:r>
              <a:rPr lang="hr-HR" sz="2800" dirty="0">
                <a:solidFill>
                  <a:schemeClr val="tx1"/>
                </a:solidFill>
              </a:rPr>
              <a:t>building </a:t>
            </a:r>
            <a:r>
              <a:rPr lang="en-GB" sz="2800" dirty="0">
                <a:solidFill>
                  <a:schemeClr val="tx1"/>
                </a:solidFill>
              </a:rPr>
              <a:t>trust is crucial.</a:t>
            </a:r>
          </a:p>
        </p:txBody>
      </p:sp>
      <p:pic>
        <p:nvPicPr>
          <p:cNvPr id="4" name="Picture 3"/>
          <p:cNvPicPr/>
          <p:nvPr/>
        </p:nvPicPr>
        <p:blipFill>
          <a:blip r:embed="rId3" cstate="print"/>
          <a:srcRect/>
          <a:stretch>
            <a:fillRect/>
          </a:stretch>
        </p:blipFill>
        <p:spPr bwMode="auto">
          <a:xfrm rot="16200000">
            <a:off x="-2971800" y="2971799"/>
            <a:ext cx="6858002" cy="914398"/>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7B9792E3-0ED1-4636-9AD2-0933D53E70C7}" type="slidenum">
              <a:rPr lang="en-US" smtClean="0"/>
              <a:pPr/>
              <a:t>5</a:t>
            </a:fld>
            <a:endParaRPr lang="en-US" dirty="0"/>
          </a:p>
        </p:txBody>
      </p:sp>
    </p:spTree>
    <p:extLst>
      <p:ext uri="{BB962C8B-B14F-4D97-AF65-F5344CB8AC3E}">
        <p14:creationId xmlns:p14="http://schemas.microsoft.com/office/powerpoint/2010/main" val="2918029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228600"/>
            <a:ext cx="7848600" cy="6553200"/>
          </a:xfrm>
        </p:spPr>
        <p:txBody>
          <a:bodyPr>
            <a:normAutofit fontScale="92500"/>
          </a:bodyPr>
          <a:lstStyle/>
          <a:p>
            <a:pPr marL="457200" indent="-457200" algn="l">
              <a:buFont typeface="Wingdings" pitchFamily="2" charset="2"/>
              <a:buChar char="Ø"/>
            </a:pPr>
            <a:r>
              <a:rPr lang="en-GB" sz="2800" b="1" dirty="0">
                <a:solidFill>
                  <a:schemeClr val="tx1"/>
                </a:solidFill>
              </a:rPr>
              <a:t>METHODOLOGY</a:t>
            </a:r>
            <a:r>
              <a:rPr lang="en-GB" sz="2800" dirty="0">
                <a:solidFill>
                  <a:schemeClr val="tx1"/>
                </a:solidFill>
              </a:rPr>
              <a:t>: General standard principles for all analyses are required, but detailed individual methodology should be developed depending on the area and data. It is important to use performance indicators.</a:t>
            </a:r>
          </a:p>
          <a:p>
            <a:pPr marL="457200" indent="-457200" algn="l">
              <a:buFont typeface="Wingdings" pitchFamily="2" charset="2"/>
              <a:buChar char="Ø"/>
            </a:pPr>
            <a:r>
              <a:rPr lang="en-GB" sz="2800" b="1" dirty="0">
                <a:solidFill>
                  <a:schemeClr val="tx1"/>
                </a:solidFill>
              </a:rPr>
              <a:t>INTEGRATION IN THE BUDGETARY CYCLE</a:t>
            </a:r>
            <a:r>
              <a:rPr lang="en-GB" sz="2800" dirty="0">
                <a:solidFill>
                  <a:schemeClr val="tx1"/>
                </a:solidFill>
              </a:rPr>
              <a:t>: Imperative. The pre-requirement is to time analysis completion in line with the budgetary cycle. It is advisable to adopt long-term analysis implementation plan.</a:t>
            </a:r>
            <a:r>
              <a:rPr lang="hr-HR" sz="2800" dirty="0">
                <a:solidFill>
                  <a:schemeClr val="tx1"/>
                </a:solidFill>
              </a:rPr>
              <a:t> P</a:t>
            </a:r>
            <a:r>
              <a:rPr lang="en-GB" sz="2800" dirty="0" err="1">
                <a:solidFill>
                  <a:schemeClr val="tx1"/>
                </a:solidFill>
              </a:rPr>
              <a:t>olitical</a:t>
            </a:r>
            <a:r>
              <a:rPr lang="en-GB" sz="2800" dirty="0">
                <a:solidFill>
                  <a:schemeClr val="tx1"/>
                </a:solidFill>
              </a:rPr>
              <a:t> will at the governmental level and active participation of LMs and budgetary analysts</a:t>
            </a:r>
            <a:r>
              <a:rPr lang="hr-HR" sz="2800" dirty="0">
                <a:solidFill>
                  <a:schemeClr val="tx1"/>
                </a:solidFill>
              </a:rPr>
              <a:t> are i</a:t>
            </a:r>
            <a:r>
              <a:rPr lang="en-GB" sz="2800" dirty="0" err="1">
                <a:solidFill>
                  <a:schemeClr val="tx1"/>
                </a:solidFill>
              </a:rPr>
              <a:t>ndispensable</a:t>
            </a:r>
            <a:r>
              <a:rPr lang="en-GB" sz="2800" dirty="0">
                <a:solidFill>
                  <a:schemeClr val="tx1"/>
                </a:solidFill>
              </a:rPr>
              <a:t> </a:t>
            </a:r>
            <a:r>
              <a:rPr lang="hr-HR" sz="2800" dirty="0">
                <a:solidFill>
                  <a:schemeClr val="tx1"/>
                </a:solidFill>
              </a:rPr>
              <a:t>      </a:t>
            </a:r>
            <a:r>
              <a:rPr lang="en-GB" sz="2800" dirty="0">
                <a:solidFill>
                  <a:schemeClr val="tx1"/>
                </a:solidFill>
              </a:rPr>
              <a:t>pre-conditions. It is important to adopt legislation at least at the level of principles. It is also required to take</a:t>
            </a:r>
            <a:r>
              <a:rPr lang="hr-HR" sz="2800" dirty="0">
                <a:solidFill>
                  <a:schemeClr val="tx1"/>
                </a:solidFill>
              </a:rPr>
              <a:t> on</a:t>
            </a:r>
            <a:r>
              <a:rPr lang="en-GB" sz="2800" dirty="0">
                <a:solidFill>
                  <a:schemeClr val="tx1"/>
                </a:solidFill>
              </a:rPr>
              <a:t> processes slowly, to avoid the burden of having several reforms running at the same time.</a:t>
            </a:r>
          </a:p>
        </p:txBody>
      </p:sp>
      <p:pic>
        <p:nvPicPr>
          <p:cNvPr id="4" name="Picture 3"/>
          <p:cNvPicPr/>
          <p:nvPr/>
        </p:nvPicPr>
        <p:blipFill>
          <a:blip r:embed="rId3" cstate="print"/>
          <a:srcRect/>
          <a:stretch>
            <a:fillRect/>
          </a:stretch>
        </p:blipFill>
        <p:spPr bwMode="auto">
          <a:xfrm rot="16200000">
            <a:off x="-2971800" y="2971799"/>
            <a:ext cx="6858002" cy="914398"/>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7B9792E3-0ED1-4636-9AD2-0933D53E70C7}" type="slidenum">
              <a:rPr lang="en-US" smtClean="0"/>
              <a:pPr/>
              <a:t>6</a:t>
            </a:fld>
            <a:endParaRPr lang="en-US" dirty="0"/>
          </a:p>
        </p:txBody>
      </p:sp>
    </p:spTree>
    <p:extLst>
      <p:ext uri="{BB962C8B-B14F-4D97-AF65-F5344CB8AC3E}">
        <p14:creationId xmlns:p14="http://schemas.microsoft.com/office/powerpoint/2010/main" val="1657587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228600"/>
            <a:ext cx="7848600" cy="6553200"/>
          </a:xfrm>
        </p:spPr>
        <p:txBody>
          <a:bodyPr>
            <a:normAutofit/>
          </a:bodyPr>
          <a:lstStyle/>
          <a:p>
            <a:pPr algn="just"/>
            <a:endParaRPr lang="en-US" sz="3600" b="1" dirty="0">
              <a:solidFill>
                <a:schemeClr val="tx2">
                  <a:lumMod val="50000"/>
                </a:schemeClr>
              </a:solidFill>
            </a:endParaRPr>
          </a:p>
          <a:p>
            <a:endParaRPr lang="en-US" sz="3600" b="1" dirty="0">
              <a:solidFill>
                <a:schemeClr val="tx2">
                  <a:lumMod val="50000"/>
                </a:schemeClr>
              </a:solidFill>
            </a:endParaRPr>
          </a:p>
          <a:p>
            <a:endParaRPr lang="en-US" sz="3600" b="1" dirty="0">
              <a:solidFill>
                <a:schemeClr val="tx2">
                  <a:lumMod val="50000"/>
                </a:schemeClr>
              </a:solidFill>
            </a:endParaRPr>
          </a:p>
          <a:p>
            <a:endParaRPr lang="en-US" sz="3600" b="1" dirty="0">
              <a:solidFill>
                <a:schemeClr val="tx2">
                  <a:lumMod val="50000"/>
                </a:schemeClr>
              </a:solidFill>
            </a:endParaRPr>
          </a:p>
          <a:p>
            <a:r>
              <a:rPr lang="en-GB" sz="3600" b="1" dirty="0">
                <a:solidFill>
                  <a:schemeClr val="tx2">
                    <a:lumMod val="50000"/>
                  </a:schemeClr>
                </a:solidFill>
              </a:rPr>
              <a:t>Thank you</a:t>
            </a:r>
            <a:endParaRPr lang="en-GB" sz="3600" dirty="0">
              <a:solidFill>
                <a:schemeClr val="tx2">
                  <a:lumMod val="50000"/>
                </a:schemeClr>
              </a:solidFill>
            </a:endParaRPr>
          </a:p>
          <a:p>
            <a:pPr algn="just"/>
            <a:endParaRPr lang="en-US" sz="1700" dirty="0"/>
          </a:p>
          <a:p>
            <a:pPr algn="just"/>
            <a:endParaRPr lang="en-US" sz="2400" dirty="0"/>
          </a:p>
          <a:p>
            <a:pPr algn="l"/>
            <a:endParaRPr lang="en-US" sz="2400" dirty="0"/>
          </a:p>
          <a:p>
            <a:pPr algn="l"/>
            <a:endParaRPr lang="en-US" sz="2800" dirty="0"/>
          </a:p>
          <a:p>
            <a:pPr algn="l"/>
            <a:endParaRPr lang="en-ZA" sz="2800" dirty="0"/>
          </a:p>
          <a:p>
            <a:pPr algn="l"/>
            <a:endParaRPr lang="en-ZA" sz="2800" dirty="0"/>
          </a:p>
          <a:p>
            <a:pPr algn="l"/>
            <a:endParaRPr lang="en-ZA" sz="2800" dirty="0"/>
          </a:p>
          <a:p>
            <a:pPr algn="l"/>
            <a:endParaRPr lang="en-US" sz="2800" dirty="0"/>
          </a:p>
        </p:txBody>
      </p:sp>
      <p:pic>
        <p:nvPicPr>
          <p:cNvPr id="4" name="Picture 3"/>
          <p:cNvPicPr/>
          <p:nvPr/>
        </p:nvPicPr>
        <p:blipFill>
          <a:blip r:embed="rId3" cstate="print"/>
          <a:srcRect/>
          <a:stretch>
            <a:fillRect/>
          </a:stretch>
        </p:blipFill>
        <p:spPr bwMode="auto">
          <a:xfrm rot="16200000">
            <a:off x="-2971800" y="2971799"/>
            <a:ext cx="6858002" cy="914398"/>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7B9792E3-0ED1-4636-9AD2-0933D53E70C7}" type="slidenum">
              <a:rPr lang="en-US" smtClean="0"/>
              <a:pPr/>
              <a:t>7</a:t>
            </a:fld>
            <a:endParaRPr lang="en-US" dirty="0"/>
          </a:p>
        </p:txBody>
      </p:sp>
    </p:spTree>
    <p:extLst>
      <p:ext uri="{BB962C8B-B14F-4D97-AF65-F5344CB8AC3E}">
        <p14:creationId xmlns:p14="http://schemas.microsoft.com/office/powerpoint/2010/main" val="31396765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3898</TotalTime>
  <Words>454</Words>
  <Application>Microsoft Office PowerPoint</Application>
  <PresentationFormat>On-screen Show (4:3)</PresentationFormat>
  <Paragraphs>48</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CEF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Deanna Aubrey</dc:creator>
  <cp:lastModifiedBy>matea.kosutic@stentor.hr</cp:lastModifiedBy>
  <cp:revision>586</cp:revision>
  <cp:lastPrinted>2019-03-26T09:06:16Z</cp:lastPrinted>
  <dcterms:created xsi:type="dcterms:W3CDTF">2012-02-13T09:14:10Z</dcterms:created>
  <dcterms:modified xsi:type="dcterms:W3CDTF">2019-03-28T08:56:59Z</dcterms:modified>
</cp:coreProperties>
</file>