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63" r:id="rId2"/>
    <p:sldId id="375" r:id="rId3"/>
    <p:sldId id="378" r:id="rId4"/>
    <p:sldId id="386" r:id="rId5"/>
    <p:sldId id="385" r:id="rId6"/>
    <p:sldId id="387" r:id="rId7"/>
    <p:sldId id="367" r:id="rId8"/>
  </p:sldIdLst>
  <p:sldSz cx="9144000" cy="6858000" type="screen4x3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1E51F35-E1AC-4F9E-9684-E253585D0BB0}" v="4245" dt="2019-03-29T10:19:14.76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3066" autoAdjust="0"/>
    <p:restoredTop sz="91128" autoAdjust="0"/>
  </p:normalViewPr>
  <p:slideViewPr>
    <p:cSldViewPr>
      <p:cViewPr>
        <p:scale>
          <a:sx n="60" d="100"/>
          <a:sy n="60" d="100"/>
        </p:scale>
        <p:origin x="1282" y="-269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139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Inna Anatolievna Davidova" userId="615709de-f45c-42cb-8bad-60412f98c39f" providerId="ADAL" clId="{E1E51F35-E1AC-4F9E-9684-E253585D0BB0}"/>
    <pc:docChg chg="undo redo custSel modSld">
      <pc:chgData name="Inna Anatolievna Davidova" userId="615709de-f45c-42cb-8bad-60412f98c39f" providerId="ADAL" clId="{E1E51F35-E1AC-4F9E-9684-E253585D0BB0}" dt="2019-03-29T10:19:14.765" v="4241" actId="20577"/>
      <pc:docMkLst>
        <pc:docMk/>
      </pc:docMkLst>
      <pc:sldChg chg="modSp">
        <pc:chgData name="Inna Anatolievna Davidova" userId="615709de-f45c-42cb-8bad-60412f98c39f" providerId="ADAL" clId="{E1E51F35-E1AC-4F9E-9684-E253585D0BB0}" dt="2019-03-29T09:57:06.892" v="3321" actId="313"/>
        <pc:sldMkLst>
          <pc:docMk/>
          <pc:sldMk cId="2355865019" sldId="263"/>
        </pc:sldMkLst>
        <pc:spChg chg="mod">
          <ac:chgData name="Inna Anatolievna Davidova" userId="615709de-f45c-42cb-8bad-60412f98c39f" providerId="ADAL" clId="{E1E51F35-E1AC-4F9E-9684-E253585D0BB0}" dt="2019-03-29T09:57:06.892" v="3321" actId="313"/>
          <ac:spMkLst>
            <pc:docMk/>
            <pc:sldMk cId="2355865019" sldId="263"/>
            <ac:spMk id="10" creationId="{00000000-0000-0000-0000-000000000000}"/>
          </ac:spMkLst>
        </pc:spChg>
      </pc:sldChg>
      <pc:sldChg chg="modSp">
        <pc:chgData name="Inna Anatolievna Davidova" userId="615709de-f45c-42cb-8bad-60412f98c39f" providerId="ADAL" clId="{E1E51F35-E1AC-4F9E-9684-E253585D0BB0}" dt="2019-03-29T09:56:56.394" v="3312" actId="6549"/>
        <pc:sldMkLst>
          <pc:docMk/>
          <pc:sldMk cId="3139676542" sldId="367"/>
        </pc:sldMkLst>
        <pc:spChg chg="mod">
          <ac:chgData name="Inna Anatolievna Davidova" userId="615709de-f45c-42cb-8bad-60412f98c39f" providerId="ADAL" clId="{E1E51F35-E1AC-4F9E-9684-E253585D0BB0}" dt="2019-03-29T09:56:56.394" v="3312" actId="6549"/>
          <ac:spMkLst>
            <pc:docMk/>
            <pc:sldMk cId="3139676542" sldId="367"/>
            <ac:spMk id="3" creationId="{00000000-0000-0000-0000-000000000000}"/>
          </ac:spMkLst>
        </pc:spChg>
      </pc:sldChg>
      <pc:sldChg chg="modSp">
        <pc:chgData name="Inna Anatolievna Davidova" userId="615709de-f45c-42cb-8bad-60412f98c39f" providerId="ADAL" clId="{E1E51F35-E1AC-4F9E-9684-E253585D0BB0}" dt="2019-03-29T09:38:53.336" v="2" actId="20577"/>
        <pc:sldMkLst>
          <pc:docMk/>
          <pc:sldMk cId="301038661" sldId="375"/>
        </pc:sldMkLst>
        <pc:graphicFrameChg chg="modGraphic">
          <ac:chgData name="Inna Anatolievna Davidova" userId="615709de-f45c-42cb-8bad-60412f98c39f" providerId="ADAL" clId="{E1E51F35-E1AC-4F9E-9684-E253585D0BB0}" dt="2019-03-29T09:38:53.336" v="2" actId="20577"/>
          <ac:graphicFrameMkLst>
            <pc:docMk/>
            <pc:sldMk cId="301038661" sldId="375"/>
            <ac:graphicFrameMk id="6" creationId="{00000000-0000-0000-0000-000000000000}"/>
          </ac:graphicFrameMkLst>
        </pc:graphicFrameChg>
      </pc:sldChg>
      <pc:sldChg chg="modSp">
        <pc:chgData name="Inna Anatolievna Davidova" userId="615709de-f45c-42cb-8bad-60412f98c39f" providerId="ADAL" clId="{E1E51F35-E1AC-4F9E-9684-E253585D0BB0}" dt="2019-03-29T09:38:45.836" v="0"/>
        <pc:sldMkLst>
          <pc:docMk/>
          <pc:sldMk cId="4060916660" sldId="378"/>
        </pc:sldMkLst>
        <pc:spChg chg="mod">
          <ac:chgData name="Inna Anatolievna Davidova" userId="615709de-f45c-42cb-8bad-60412f98c39f" providerId="ADAL" clId="{E1E51F35-E1AC-4F9E-9684-E253585D0BB0}" dt="2019-03-29T09:38:45.836" v="0"/>
          <ac:spMkLst>
            <pc:docMk/>
            <pc:sldMk cId="4060916660" sldId="378"/>
            <ac:spMk id="3" creationId="{00000000-0000-0000-0000-000000000000}"/>
          </ac:spMkLst>
        </pc:spChg>
      </pc:sldChg>
      <pc:sldChg chg="modSp">
        <pc:chgData name="Inna Anatolievna Davidova" userId="615709de-f45c-42cb-8bad-60412f98c39f" providerId="ADAL" clId="{E1E51F35-E1AC-4F9E-9684-E253585D0BB0}" dt="2019-03-29T10:18:27.219" v="4204" actId="20577"/>
        <pc:sldMkLst>
          <pc:docMk/>
          <pc:sldMk cId="2918029037" sldId="385"/>
        </pc:sldMkLst>
        <pc:spChg chg="mod">
          <ac:chgData name="Inna Anatolievna Davidova" userId="615709de-f45c-42cb-8bad-60412f98c39f" providerId="ADAL" clId="{E1E51F35-E1AC-4F9E-9684-E253585D0BB0}" dt="2019-03-29T10:18:27.219" v="4204" actId="20577"/>
          <ac:spMkLst>
            <pc:docMk/>
            <pc:sldMk cId="2918029037" sldId="385"/>
            <ac:spMk id="3" creationId="{00000000-0000-0000-0000-000000000000}"/>
          </ac:spMkLst>
        </pc:spChg>
      </pc:sldChg>
      <pc:sldChg chg="modSp">
        <pc:chgData name="Inna Anatolievna Davidova" userId="615709de-f45c-42cb-8bad-60412f98c39f" providerId="ADAL" clId="{E1E51F35-E1AC-4F9E-9684-E253585D0BB0}" dt="2019-03-29T10:10:07.894" v="3833" actId="20577"/>
        <pc:sldMkLst>
          <pc:docMk/>
          <pc:sldMk cId="27529675" sldId="386"/>
        </pc:sldMkLst>
        <pc:spChg chg="mod">
          <ac:chgData name="Inna Anatolievna Davidova" userId="615709de-f45c-42cb-8bad-60412f98c39f" providerId="ADAL" clId="{E1E51F35-E1AC-4F9E-9684-E253585D0BB0}" dt="2019-03-29T10:10:07.894" v="3833" actId="20577"/>
          <ac:spMkLst>
            <pc:docMk/>
            <pc:sldMk cId="27529675" sldId="386"/>
            <ac:spMk id="3" creationId="{00000000-0000-0000-0000-000000000000}"/>
          </ac:spMkLst>
        </pc:spChg>
      </pc:sldChg>
      <pc:sldChg chg="modSp">
        <pc:chgData name="Inna Anatolievna Davidova" userId="615709de-f45c-42cb-8bad-60412f98c39f" providerId="ADAL" clId="{E1E51F35-E1AC-4F9E-9684-E253585D0BB0}" dt="2019-03-29T10:19:14.765" v="4241" actId="20577"/>
        <pc:sldMkLst>
          <pc:docMk/>
          <pc:sldMk cId="165758788" sldId="387"/>
        </pc:sldMkLst>
        <pc:spChg chg="mod">
          <ac:chgData name="Inna Anatolievna Davidova" userId="615709de-f45c-42cb-8bad-60412f98c39f" providerId="ADAL" clId="{E1E51F35-E1AC-4F9E-9684-E253585D0BB0}" dt="2019-03-29T10:19:14.765" v="4241" actId="20577"/>
          <ac:spMkLst>
            <pc:docMk/>
            <pc:sldMk cId="165758788" sldId="387"/>
            <ac:spMk id="3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6275" cy="49675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862" y="0"/>
            <a:ext cx="2946275" cy="49675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69F348-2C7F-401C-92D7-DC4CE7899B6F}" type="datetimeFigureOut">
              <a:rPr lang="en-US" smtClean="0"/>
              <a:pPr/>
              <a:t>3/29/2019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429779"/>
            <a:ext cx="2946275" cy="4967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862" y="9429779"/>
            <a:ext cx="2946275" cy="4967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DAE607-FF26-4835-9EAD-DBB3FB491D1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2294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3907AD67-7C60-4008-9560-6C146AAB157C}" type="datetimeFigureOut">
              <a:rPr lang="en-US" smtClean="0"/>
              <a:pPr/>
              <a:t>3/29/2019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E66FA965-B4FE-420C-8A3C-83B71E304D1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61750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6FA965-B4FE-420C-8A3C-83B71E304D16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0890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6FA965-B4FE-420C-8A3C-83B71E304D16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0890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6FA965-B4FE-420C-8A3C-83B71E304D16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67178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6FA965-B4FE-420C-8A3C-83B71E304D16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65465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6FA965-B4FE-420C-8A3C-83B71E304D16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586382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6FA965-B4FE-420C-8A3C-83B71E304D16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847570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6FA965-B4FE-420C-8A3C-83B71E304D16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56092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F2E64-0A67-474B-A639-17E615330E46}" type="datetime1">
              <a:rPr lang="en-US" smtClean="0"/>
              <a:pPr/>
              <a:t>3/29/2019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72771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2589C-FC03-4259-8BBC-0BD281CB6FD4}" type="datetime1">
              <a:rPr lang="en-US" smtClean="0"/>
              <a:pPr/>
              <a:t>3/29/2019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46088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EECDC-4F87-4C25-B3AD-A2774A9FCBD3}" type="datetime1">
              <a:rPr lang="en-US" smtClean="0"/>
              <a:pPr/>
              <a:t>3/29/2019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22171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F2C02-1F7B-454E-8A54-3041221DBA6F}" type="datetime1">
              <a:rPr lang="en-US" smtClean="0"/>
              <a:pPr/>
              <a:t>3/29/2019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76936-CDE1-44C9-8756-609327187BEC}" type="datetime1">
              <a:rPr lang="en-US" smtClean="0"/>
              <a:pPr/>
              <a:t>3/29/2019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35931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C727-D177-4367-A10D-85F66D20A87B}" type="datetime1">
              <a:rPr lang="en-US" smtClean="0"/>
              <a:pPr/>
              <a:t>3/29/2019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0295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27EE1-2D06-409D-94E9-C88BA720C917}" type="datetime1">
              <a:rPr lang="en-US" smtClean="0"/>
              <a:pPr/>
              <a:t>3/29/2019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89278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72D95-2A0A-4837-AE48-53DD1A2E57A4}" type="datetime1">
              <a:rPr lang="en-US" smtClean="0"/>
              <a:pPr/>
              <a:t>3/29/2019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92014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8A60B-CE01-4442-B45E-2835CD8C19AA}" type="datetime1">
              <a:rPr lang="en-US" smtClean="0"/>
              <a:pPr/>
              <a:t>3/29/2019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85100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01E71-AD02-4FB2-A70E-7F4274975F0E}" type="datetime1">
              <a:rPr lang="en-US" smtClean="0"/>
              <a:pPr/>
              <a:t>3/29/2019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27126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8F447-F262-404B-9C87-E9F53C2B0C74}" type="datetime1">
              <a:rPr lang="en-US" smtClean="0"/>
              <a:pPr/>
              <a:t>3/29/2019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5982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495E1-C638-4617-8F56-1143B3659993}" type="datetime1">
              <a:rPr lang="en-US" smtClean="0"/>
              <a:pPr/>
              <a:t>3/29/2019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48380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EF2C02-1F7B-454E-8A54-3041221DBA6F}" type="datetime1">
              <a:rPr lang="en-US" smtClean="0"/>
              <a:pPr/>
              <a:t>3/29/2019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11114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gif"/><Relationship Id="rId5" Type="http://schemas.openxmlformats.org/officeDocument/2006/relationships/image" Target="../media/image3.png"/><Relationship Id="rId4" Type="http://schemas.openxmlformats.org/officeDocument/2006/relationships/image" Target="../media/image2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:\Users\Home\Desktop\pempal-flags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3561" y="913184"/>
            <a:ext cx="7315199" cy="5468566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Picture 3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16200000">
            <a:off x="-2933700" y="2933699"/>
            <a:ext cx="6858002" cy="990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1</a:t>
            </a:fld>
            <a:endParaRPr lang="en-US" dirty="0"/>
          </a:p>
        </p:txBody>
      </p:sp>
      <p:pic>
        <p:nvPicPr>
          <p:cNvPr id="8" name="Picture 2" descr="http://www.google.fr/url?source=imglanding&amp;ct=img&amp;q=http://famouswonders.com/wp-content/uploads/2011/02/czech-republic-flag.png&amp;sa=X&amp;ved=0CAkQ8wdqFQoTCKPm0qibhcYCFUGbFAodj2IA0A&amp;usg=AFQjCNE0Ih3iMbS_e_YTSLx-5zdFGDAyT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4550419"/>
            <a:ext cx="838200" cy="6472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http://www.google.fr/url?source=imglanding&amp;ct=img&amp;q=http://www.mapsofworld.com/images/world-countries-flags/hungary-flag.gif&amp;sa=X&amp;ved=0CAkQ8wdqFQoTCJjF4-GdhcYCFQe_cgodeu4AHQ&amp;usg=AFQjCNG9OqXryozCVRadra5KDL5cX3oPpw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4537344"/>
            <a:ext cx="838200" cy="6887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9"/>
          <p:cNvSpPr/>
          <p:nvPr/>
        </p:nvSpPr>
        <p:spPr>
          <a:xfrm>
            <a:off x="3352800" y="2619428"/>
            <a:ext cx="4038600" cy="6471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1" indent="-285750" algn="just">
              <a:lnSpc>
                <a:spcPct val="115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1600" dirty="0"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Группа </a:t>
            </a:r>
            <a:r>
              <a:rPr lang="en-GB" sz="1600" dirty="0"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1</a:t>
            </a:r>
          </a:p>
          <a:p>
            <a:pPr marR="0" lvl="1" algn="just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</a:pPr>
            <a:endParaRPr lang="en-US" sz="1100" dirty="0">
              <a:effectLst/>
              <a:latin typeface="Calibri" panose="020F0502020204030204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58650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228600"/>
            <a:ext cx="7848600" cy="6553200"/>
          </a:xfrm>
        </p:spPr>
        <p:txBody>
          <a:bodyPr>
            <a:normAutofit/>
          </a:bodyPr>
          <a:lstStyle/>
          <a:p>
            <a:pPr algn="l"/>
            <a:endParaRPr lang="en-US" sz="2400" dirty="0"/>
          </a:p>
          <a:p>
            <a:pPr algn="l"/>
            <a:endParaRPr lang="en-US" sz="2800" dirty="0"/>
          </a:p>
          <a:p>
            <a:pPr algn="l"/>
            <a:endParaRPr lang="en-ZA" sz="2800" dirty="0"/>
          </a:p>
          <a:p>
            <a:pPr algn="l"/>
            <a:endParaRPr lang="en-ZA" sz="2800" dirty="0"/>
          </a:p>
          <a:p>
            <a:pPr algn="l"/>
            <a:endParaRPr lang="en-ZA" sz="2800" dirty="0"/>
          </a:p>
          <a:p>
            <a:pPr algn="l"/>
            <a:endParaRPr lang="en-US" sz="2800" dirty="0"/>
          </a:p>
        </p:txBody>
      </p:sp>
      <p:pic>
        <p:nvPicPr>
          <p:cNvPr id="4" name="Picture 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6200000">
            <a:off x="-2971800" y="2971799"/>
            <a:ext cx="6858002" cy="9143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2</a:t>
            </a:fld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3745186"/>
              </p:ext>
            </p:extLst>
          </p:nvPr>
        </p:nvGraphicFramePr>
        <p:xfrm>
          <a:off x="1524000" y="533405"/>
          <a:ext cx="6934200" cy="3291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34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40327">
                <a:tc>
                  <a:txBody>
                    <a:bodyPr/>
                    <a:lstStyle/>
                    <a:p>
                      <a:r>
                        <a:rPr lang="ru-RU" sz="3000" noProof="0" dirty="0"/>
                        <a:t>Группа </a:t>
                      </a:r>
                      <a:r>
                        <a:rPr lang="hr-HR" sz="3000" baseline="0" noProof="0" dirty="0"/>
                        <a:t>1 – </a:t>
                      </a:r>
                      <a:r>
                        <a:rPr lang="ru-RU" sz="3000" baseline="0" noProof="0" dirty="0"/>
                        <a:t>страны</a:t>
                      </a:r>
                      <a:endParaRPr lang="hr-HR" sz="3000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0327">
                <a:tc>
                  <a:txBody>
                    <a:bodyPr/>
                    <a:lstStyle/>
                    <a:p>
                      <a:r>
                        <a:rPr lang="ru-RU" sz="3000" noProof="0" dirty="0"/>
                        <a:t>Босния и Герцеговина</a:t>
                      </a:r>
                      <a:endParaRPr lang="en-GB" sz="3000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0327">
                <a:tc>
                  <a:txBody>
                    <a:bodyPr/>
                    <a:lstStyle/>
                    <a:p>
                      <a:r>
                        <a:rPr lang="ru-RU" sz="3000" noProof="0" dirty="0"/>
                        <a:t>Черногория</a:t>
                      </a:r>
                      <a:endParaRPr lang="en-GB" sz="3000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9362">
                <a:tc>
                  <a:txBody>
                    <a:bodyPr/>
                    <a:lstStyle/>
                    <a:p>
                      <a:r>
                        <a:rPr lang="ru-RU" sz="3000" noProof="0" dirty="0"/>
                        <a:t>Хорватия</a:t>
                      </a:r>
                      <a:endParaRPr lang="en-GB" sz="3000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0327">
                <a:tc>
                  <a:txBody>
                    <a:bodyPr/>
                    <a:lstStyle/>
                    <a:p>
                      <a:r>
                        <a:rPr lang="ru-RU" sz="3000" noProof="0" dirty="0"/>
                        <a:t>Македония</a:t>
                      </a:r>
                      <a:endParaRPr lang="en-GB" sz="3000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40327">
                <a:tc>
                  <a:txBody>
                    <a:bodyPr/>
                    <a:lstStyle/>
                    <a:p>
                      <a:r>
                        <a:rPr lang="ru-RU" sz="3000" noProof="0" dirty="0"/>
                        <a:t>Сербия</a:t>
                      </a:r>
                      <a:endParaRPr lang="en-GB" sz="3000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10386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228600"/>
            <a:ext cx="7848600" cy="6553200"/>
          </a:xfrm>
        </p:spPr>
        <p:txBody>
          <a:bodyPr>
            <a:normAutofit/>
          </a:bodyPr>
          <a:lstStyle/>
          <a:p>
            <a:pPr algn="l"/>
            <a:r>
              <a:rPr lang="ru-RU" sz="2800" b="1" dirty="0">
                <a:solidFill>
                  <a:schemeClr val="tx1"/>
                </a:solidFill>
              </a:rPr>
              <a:t>Вопрос</a:t>
            </a:r>
            <a:r>
              <a:rPr lang="ru-RU" sz="2800" dirty="0"/>
              <a:t> </a:t>
            </a:r>
            <a:r>
              <a:rPr lang="en-ZA" sz="2800" b="1" dirty="0">
                <a:solidFill>
                  <a:schemeClr val="tx1"/>
                </a:solidFill>
              </a:rPr>
              <a:t>1: </a:t>
            </a:r>
            <a:r>
              <a:rPr lang="ru-RU" sz="2800" b="1" dirty="0">
                <a:solidFill>
                  <a:schemeClr val="tx1"/>
                </a:solidFill>
              </a:rPr>
              <a:t>Какова должна быть идеально разработанная методическая и организационная система проведения анализа расходов</a:t>
            </a:r>
            <a:r>
              <a:rPr lang="en-ZA" sz="2800" b="1" dirty="0">
                <a:solidFill>
                  <a:schemeClr val="tx1"/>
                </a:solidFill>
              </a:rPr>
              <a:t>?</a:t>
            </a:r>
          </a:p>
          <a:p>
            <a:pPr algn="l"/>
            <a:endParaRPr lang="en-ZA" sz="2800" b="1" dirty="0">
              <a:solidFill>
                <a:schemeClr val="tx1"/>
              </a:solidFill>
            </a:endParaRPr>
          </a:p>
          <a:p>
            <a:pPr algn="l"/>
            <a:endParaRPr lang="en-ZA" sz="2800" b="1" dirty="0">
              <a:solidFill>
                <a:schemeClr val="tx1"/>
              </a:solidFill>
            </a:endParaRPr>
          </a:p>
          <a:p>
            <a:pPr algn="l"/>
            <a:endParaRPr lang="en-ZA" sz="2800" b="1" dirty="0">
              <a:solidFill>
                <a:schemeClr val="tx1"/>
              </a:solidFill>
            </a:endParaRPr>
          </a:p>
          <a:p>
            <a:pPr algn="l"/>
            <a:r>
              <a:rPr lang="ru-RU" sz="2800" b="1" dirty="0">
                <a:solidFill>
                  <a:schemeClr val="tx1"/>
                </a:solidFill>
              </a:rPr>
              <a:t>Вопрос</a:t>
            </a:r>
            <a:r>
              <a:rPr lang="ru-RU" sz="2800" dirty="0"/>
              <a:t> </a:t>
            </a:r>
            <a:r>
              <a:rPr lang="en-ZA" sz="2800" b="1" dirty="0">
                <a:solidFill>
                  <a:schemeClr val="tx1"/>
                </a:solidFill>
              </a:rPr>
              <a:t>2: </a:t>
            </a:r>
            <a:r>
              <a:rPr lang="ru-RU" sz="2800" b="1" dirty="0">
                <a:solidFill>
                  <a:schemeClr val="tx1"/>
                </a:solidFill>
              </a:rPr>
              <a:t>Как обеспечить порядок, при котором анализ расходов станет частью бюджетного процесса и будет проводиться в его рамках</a:t>
            </a:r>
            <a:r>
              <a:rPr lang="en-ZA" sz="2800" b="1" dirty="0">
                <a:solidFill>
                  <a:schemeClr val="tx1"/>
                </a:solidFill>
              </a:rPr>
              <a:t>?</a:t>
            </a:r>
          </a:p>
          <a:p>
            <a:pPr algn="l"/>
            <a:endParaRPr lang="en-ZA" sz="2800" dirty="0"/>
          </a:p>
          <a:p>
            <a:pPr algn="l"/>
            <a:endParaRPr lang="en-ZA" sz="2800" dirty="0"/>
          </a:p>
          <a:p>
            <a:pPr algn="l"/>
            <a:endParaRPr lang="en-US" sz="2800" dirty="0"/>
          </a:p>
        </p:txBody>
      </p:sp>
      <p:pic>
        <p:nvPicPr>
          <p:cNvPr id="4" name="Picture 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6200000">
            <a:off x="-2971800" y="2971799"/>
            <a:ext cx="6858002" cy="9143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09166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228600"/>
            <a:ext cx="7848600" cy="6553200"/>
          </a:xfrm>
        </p:spPr>
        <p:txBody>
          <a:bodyPr>
            <a:normAutofit fontScale="85000" lnSpcReduction="10000"/>
          </a:bodyPr>
          <a:lstStyle/>
          <a:p>
            <a:pPr marL="457200" indent="-457200" algn="l">
              <a:buFont typeface="Wingdings" pitchFamily="2" charset="2"/>
              <a:buChar char="Ø"/>
            </a:pPr>
            <a:r>
              <a:rPr lang="ru-RU" sz="2800" b="1" dirty="0">
                <a:solidFill>
                  <a:schemeClr val="tx1"/>
                </a:solidFill>
              </a:rPr>
              <a:t>ОХВАТ.</a:t>
            </a:r>
            <a:r>
              <a:rPr lang="en-GB" sz="2800" dirty="0">
                <a:solidFill>
                  <a:schemeClr val="tx1"/>
                </a:solidFill>
              </a:rPr>
              <a:t> </a:t>
            </a:r>
            <a:r>
              <a:rPr lang="ru-RU" sz="2800" dirty="0">
                <a:solidFill>
                  <a:schemeClr val="tx1"/>
                </a:solidFill>
              </a:rPr>
              <a:t>Рекомендуется сочетать принципы эффективности и стратегического анализа. Проведение стратегического анализа важно, поскольку расходы в наших странах в целом уже заложены в бюджет и должны быть предметом подобного анализа в долгосрочной перспективе</a:t>
            </a:r>
            <a:r>
              <a:rPr lang="en-GB" sz="2800" dirty="0">
                <a:solidFill>
                  <a:schemeClr val="tx1"/>
                </a:solidFill>
              </a:rPr>
              <a:t>.</a:t>
            </a:r>
          </a:p>
          <a:p>
            <a:pPr marL="457200" indent="-457200" algn="l">
              <a:buFont typeface="Wingdings" pitchFamily="2" charset="2"/>
              <a:buChar char="Ø"/>
            </a:pPr>
            <a:r>
              <a:rPr lang="ru-RU" sz="2800" b="1" dirty="0">
                <a:solidFill>
                  <a:schemeClr val="tx1"/>
                </a:solidFill>
              </a:rPr>
              <a:t>ПЕРИОДИЧНОСТЬ.</a:t>
            </a:r>
            <a:r>
              <a:rPr lang="en-GB" sz="2800" dirty="0">
                <a:solidFill>
                  <a:schemeClr val="tx1"/>
                </a:solidFill>
              </a:rPr>
              <a:t> </a:t>
            </a:r>
            <a:r>
              <a:rPr lang="ru-RU" sz="2800" dirty="0">
                <a:solidFill>
                  <a:schemeClr val="tx1"/>
                </a:solidFill>
              </a:rPr>
              <a:t>Всеобъемлющий анализ не следует поводить слишком часто (не чаще одного раза в 5 лет), тогда как тематический анализ следует проводить ежегодно, но в разных областях</a:t>
            </a:r>
            <a:r>
              <a:rPr lang="en-GB" sz="2800" dirty="0">
                <a:solidFill>
                  <a:schemeClr val="tx1"/>
                </a:solidFill>
              </a:rPr>
              <a:t>.</a:t>
            </a:r>
          </a:p>
          <a:p>
            <a:pPr marL="457200" indent="-457200" algn="l">
              <a:buFont typeface="Wingdings" pitchFamily="2" charset="2"/>
              <a:buChar char="Ø"/>
            </a:pPr>
            <a:r>
              <a:rPr lang="ru-RU" sz="2800" b="1" dirty="0">
                <a:solidFill>
                  <a:schemeClr val="tx1"/>
                </a:solidFill>
              </a:rPr>
              <a:t>НАПРАВЛЕНИЯ ДЛЯ АНАЛИЗА РАСХОДОВ.</a:t>
            </a:r>
            <a:r>
              <a:rPr lang="en-GB" sz="2800" dirty="0">
                <a:solidFill>
                  <a:schemeClr val="tx1"/>
                </a:solidFill>
              </a:rPr>
              <a:t> </a:t>
            </a:r>
            <a:r>
              <a:rPr lang="ru-RU" sz="2800" dirty="0">
                <a:solidFill>
                  <a:schemeClr val="tx1"/>
                </a:solidFill>
              </a:rPr>
              <a:t>При выборе типа расходов для анализа следует учитывать участие в бюджетном процессе</a:t>
            </a:r>
            <a:r>
              <a:rPr lang="en-GB" sz="2800" dirty="0">
                <a:solidFill>
                  <a:schemeClr val="tx1"/>
                </a:solidFill>
              </a:rPr>
              <a:t>. </a:t>
            </a:r>
            <a:r>
              <a:rPr lang="ru-RU" sz="2800" dirty="0">
                <a:solidFill>
                  <a:schemeClr val="tx1"/>
                </a:solidFill>
              </a:rPr>
              <a:t>В ходе подготовки  предложений должен участвовать как Минфин, так и отраслевые министерства</a:t>
            </a:r>
            <a:r>
              <a:rPr lang="en-GB" sz="2800" dirty="0">
                <a:solidFill>
                  <a:schemeClr val="tx1"/>
                </a:solidFill>
              </a:rPr>
              <a:t>, </a:t>
            </a:r>
            <a:r>
              <a:rPr lang="ru-RU" sz="2800" dirty="0">
                <a:solidFill>
                  <a:schemeClr val="tx1"/>
                </a:solidFill>
              </a:rPr>
              <a:t>при этом решение должно приниматься на уровне правительства</a:t>
            </a:r>
            <a:r>
              <a:rPr lang="en-GB" sz="2800" dirty="0">
                <a:solidFill>
                  <a:schemeClr val="tx1"/>
                </a:solidFill>
              </a:rPr>
              <a:t>. </a:t>
            </a:r>
            <a:r>
              <a:rPr lang="ru-RU" sz="2800" dirty="0">
                <a:solidFill>
                  <a:schemeClr val="tx1"/>
                </a:solidFill>
              </a:rPr>
              <a:t>При подготовке предложений следует учитывать механизмы участия общественности, но на более поздних этапах развития</a:t>
            </a:r>
            <a:r>
              <a:rPr lang="en-GB" sz="2800" dirty="0">
                <a:solidFill>
                  <a:schemeClr val="tx1"/>
                </a:solidFill>
              </a:rPr>
              <a:t>. </a:t>
            </a:r>
          </a:p>
        </p:txBody>
      </p:sp>
      <p:pic>
        <p:nvPicPr>
          <p:cNvPr id="4" name="Picture 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6200000">
            <a:off x="-2971800" y="2971799"/>
            <a:ext cx="6858002" cy="9143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296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193675"/>
            <a:ext cx="7848600" cy="6553200"/>
          </a:xfrm>
        </p:spPr>
        <p:txBody>
          <a:bodyPr>
            <a:normAutofit fontScale="85000" lnSpcReduction="20000"/>
          </a:bodyPr>
          <a:lstStyle/>
          <a:p>
            <a:pPr marL="457200" indent="-457200" algn="l">
              <a:buFont typeface="Wingdings" pitchFamily="2" charset="2"/>
              <a:buChar char="Ø"/>
            </a:pPr>
            <a:r>
              <a:rPr lang="ru-RU" sz="2800" b="1" dirty="0">
                <a:solidFill>
                  <a:schemeClr val="tx1"/>
                </a:solidFill>
              </a:rPr>
              <a:t>КОМАНДА.</a:t>
            </a:r>
            <a:r>
              <a:rPr lang="en-GB" sz="2800" dirty="0">
                <a:solidFill>
                  <a:schemeClr val="tx1"/>
                </a:solidFill>
              </a:rPr>
              <a:t> </a:t>
            </a:r>
            <a:r>
              <a:rPr lang="ru-RU" sz="2800" dirty="0">
                <a:solidFill>
                  <a:schemeClr val="tx1"/>
                </a:solidFill>
              </a:rPr>
              <a:t>В рамках подхода «сверху вниз» и «снизу вверх» обязательно участие Минфина и отраслевых министерств</a:t>
            </a:r>
            <a:r>
              <a:rPr lang="en-GB" sz="2800" dirty="0">
                <a:solidFill>
                  <a:schemeClr val="tx1"/>
                </a:solidFill>
              </a:rPr>
              <a:t>. </a:t>
            </a:r>
            <a:r>
              <a:rPr lang="ru-RU" sz="2800" dirty="0">
                <a:solidFill>
                  <a:schemeClr val="tx1"/>
                </a:solidFill>
              </a:rPr>
              <a:t>Отраслевые министерства должны активно участвовать, особенно в части предоставления данных. Минфин должен предоставлять собственные альтернативные предложения. Правительство должно принимать окончательное решение о внедрении рекомендаций</a:t>
            </a:r>
            <a:r>
              <a:rPr lang="en-GB" sz="2800" dirty="0">
                <a:solidFill>
                  <a:schemeClr val="tx1"/>
                </a:solidFill>
              </a:rPr>
              <a:t>. </a:t>
            </a:r>
            <a:r>
              <a:rPr lang="ru-RU" sz="2800" dirty="0">
                <a:solidFill>
                  <a:schemeClr val="tx1"/>
                </a:solidFill>
              </a:rPr>
              <a:t>Рекомендуется привлечение внешних экспертов, но в ограниченном количестве, при условии, что они обладают опытом и знаниями в области государственного сектора</a:t>
            </a:r>
            <a:r>
              <a:rPr lang="en-GB" sz="2800" dirty="0">
                <a:solidFill>
                  <a:schemeClr val="tx1"/>
                </a:solidFill>
              </a:rPr>
              <a:t>.</a:t>
            </a:r>
          </a:p>
          <a:p>
            <a:pPr marL="457200" indent="-457200" algn="l">
              <a:buFont typeface="Wingdings" pitchFamily="2" charset="2"/>
              <a:buChar char="Ø"/>
            </a:pPr>
            <a:r>
              <a:rPr lang="ru-RU" sz="2800" b="1" dirty="0">
                <a:solidFill>
                  <a:schemeClr val="tx1"/>
                </a:solidFill>
              </a:rPr>
              <a:t>ПРОЦЕДУРА.</a:t>
            </a:r>
            <a:r>
              <a:rPr lang="en-GB" sz="2800" dirty="0">
                <a:solidFill>
                  <a:schemeClr val="tx1"/>
                </a:solidFill>
              </a:rPr>
              <a:t> </a:t>
            </a:r>
            <a:r>
              <a:rPr lang="ru-RU" sz="2800" dirty="0">
                <a:solidFill>
                  <a:schemeClr val="tx1"/>
                </a:solidFill>
              </a:rPr>
              <a:t>Предпочтительно, чтобы анализ поводился, как минимум, в течение </a:t>
            </a:r>
            <a:r>
              <a:rPr lang="en-GB" sz="2800" dirty="0">
                <a:solidFill>
                  <a:schemeClr val="tx1"/>
                </a:solidFill>
              </a:rPr>
              <a:t>9 </a:t>
            </a:r>
            <a:r>
              <a:rPr lang="ru-RU" sz="2800" dirty="0">
                <a:solidFill>
                  <a:schemeClr val="tx1"/>
                </a:solidFill>
              </a:rPr>
              <a:t>месяцев, чтобы дать возможность государственным служащим участвовать в детальном анализе без отрыва от повседневной работы</a:t>
            </a:r>
            <a:r>
              <a:rPr lang="en-GB" sz="2800" dirty="0">
                <a:solidFill>
                  <a:schemeClr val="tx1"/>
                </a:solidFill>
              </a:rPr>
              <a:t>. </a:t>
            </a:r>
            <a:r>
              <a:rPr lang="ru-RU" sz="2800" dirty="0">
                <a:solidFill>
                  <a:schemeClr val="tx1"/>
                </a:solidFill>
              </a:rPr>
              <a:t>Регулярность и процедура работы зависят от охвата, продолжительности и взаимодействия между Минфином и отраслевыми министерствами; важнейшее значение имеет укрепление доверия</a:t>
            </a:r>
            <a:r>
              <a:rPr lang="en-GB" sz="2800" dirty="0">
                <a:solidFill>
                  <a:schemeClr val="tx1"/>
                </a:solidFill>
              </a:rPr>
              <a:t>.</a:t>
            </a:r>
          </a:p>
        </p:txBody>
      </p:sp>
      <p:pic>
        <p:nvPicPr>
          <p:cNvPr id="4" name="Picture 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6200000">
            <a:off x="-2971800" y="2971799"/>
            <a:ext cx="6858002" cy="9143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80290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228600"/>
            <a:ext cx="7848600" cy="6553200"/>
          </a:xfrm>
        </p:spPr>
        <p:txBody>
          <a:bodyPr>
            <a:normAutofit fontScale="85000" lnSpcReduction="20000"/>
          </a:bodyPr>
          <a:lstStyle/>
          <a:p>
            <a:pPr marL="457200" indent="-457200" algn="l">
              <a:buFont typeface="Wingdings" pitchFamily="2" charset="2"/>
              <a:buChar char="Ø"/>
            </a:pPr>
            <a:r>
              <a:rPr lang="ru-RU" sz="2800" b="1" dirty="0">
                <a:solidFill>
                  <a:schemeClr val="tx1"/>
                </a:solidFill>
              </a:rPr>
              <a:t>МЕТОДОЛОГИЯ. </a:t>
            </a:r>
            <a:r>
              <a:rPr lang="ru-RU" sz="2800" dirty="0">
                <a:solidFill>
                  <a:schemeClr val="tx1"/>
                </a:solidFill>
              </a:rPr>
              <a:t>Необходимо разработать единые принципы проведения всех видов анализа расходов, при этом необходимо разработать отдельную методологию применительно к конкретным направлениям анализа с учетом данных</a:t>
            </a:r>
            <a:r>
              <a:rPr lang="en-GB" sz="2800" dirty="0">
                <a:solidFill>
                  <a:schemeClr val="tx1"/>
                </a:solidFill>
              </a:rPr>
              <a:t>. </a:t>
            </a:r>
            <a:r>
              <a:rPr lang="ru-RU" sz="2800" dirty="0">
                <a:solidFill>
                  <a:schemeClr val="tx1"/>
                </a:solidFill>
              </a:rPr>
              <a:t>Важно использовать показатели эффективности</a:t>
            </a:r>
            <a:r>
              <a:rPr lang="en-GB" sz="2800" dirty="0">
                <a:solidFill>
                  <a:schemeClr val="tx1"/>
                </a:solidFill>
              </a:rPr>
              <a:t>.</a:t>
            </a:r>
          </a:p>
          <a:p>
            <a:pPr marL="457200" indent="-457200" algn="l">
              <a:buFont typeface="Wingdings" pitchFamily="2" charset="2"/>
              <a:buChar char="Ø"/>
            </a:pPr>
            <a:r>
              <a:rPr lang="ru-RU" sz="2800" b="1" dirty="0">
                <a:solidFill>
                  <a:schemeClr val="tx1"/>
                </a:solidFill>
              </a:rPr>
              <a:t>ВКЛЮЧЕНИЕ В БЮДЖЕТНЫЙ ЦИКЛ.</a:t>
            </a:r>
            <a:r>
              <a:rPr lang="en-GB" sz="2800" dirty="0">
                <a:solidFill>
                  <a:schemeClr val="tx1"/>
                </a:solidFill>
              </a:rPr>
              <a:t> </a:t>
            </a:r>
            <a:r>
              <a:rPr lang="ru-RU" sz="2800" dirty="0">
                <a:solidFill>
                  <a:schemeClr val="tx1"/>
                </a:solidFill>
              </a:rPr>
              <a:t>Важнейшее условие. Учет сроков проведения анализа расходов в соответствии с бюджетным циклом является важной предпосылкой</a:t>
            </a:r>
            <a:r>
              <a:rPr lang="en-GB" sz="2800" dirty="0">
                <a:solidFill>
                  <a:schemeClr val="tx1"/>
                </a:solidFill>
              </a:rPr>
              <a:t>. </a:t>
            </a:r>
            <a:r>
              <a:rPr lang="ru-RU" sz="2800" dirty="0">
                <a:solidFill>
                  <a:schemeClr val="tx1"/>
                </a:solidFill>
              </a:rPr>
              <a:t>Рекомендуется утверждать долгосрочный план проведения анализа расходов</a:t>
            </a:r>
            <a:r>
              <a:rPr lang="en-GB" sz="2800" dirty="0">
                <a:solidFill>
                  <a:schemeClr val="tx1"/>
                </a:solidFill>
              </a:rPr>
              <a:t>.</a:t>
            </a:r>
            <a:r>
              <a:rPr lang="hr-HR" sz="2800" dirty="0">
                <a:solidFill>
                  <a:schemeClr val="tx1"/>
                </a:solidFill>
              </a:rPr>
              <a:t> </a:t>
            </a:r>
            <a:r>
              <a:rPr lang="ru-RU" sz="2800" dirty="0">
                <a:solidFill>
                  <a:schemeClr val="tx1"/>
                </a:solidFill>
              </a:rPr>
              <a:t>Наличие политической воли на уровне правительства и активное участие отраслевых министерств и аналитиков бюджета являются обязательным условием</a:t>
            </a:r>
            <a:r>
              <a:rPr lang="en-GB" sz="2800" dirty="0">
                <a:solidFill>
                  <a:schemeClr val="tx1"/>
                </a:solidFill>
              </a:rPr>
              <a:t>. </a:t>
            </a:r>
            <a:r>
              <a:rPr lang="ru-RU" sz="2800" dirty="0">
                <a:solidFill>
                  <a:schemeClr val="tx1"/>
                </a:solidFill>
              </a:rPr>
              <a:t>Важно принять законодательство, как минимум, утверждающее принципы проведения анализа расходов. Помимо этого, необходимо проводить эту процедуру медленно во избежание усиления нагрузки, связанной с одновременной реализацией нескольких реформ</a:t>
            </a:r>
            <a:r>
              <a:rPr lang="en-GB" sz="2800" dirty="0">
                <a:solidFill>
                  <a:schemeClr val="tx1"/>
                </a:solidFill>
              </a:rPr>
              <a:t>.</a:t>
            </a:r>
          </a:p>
        </p:txBody>
      </p:sp>
      <p:pic>
        <p:nvPicPr>
          <p:cNvPr id="4" name="Picture 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6200000">
            <a:off x="-2971800" y="2971799"/>
            <a:ext cx="6858002" cy="9143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7587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228600"/>
            <a:ext cx="7848600" cy="6553200"/>
          </a:xfrm>
        </p:spPr>
        <p:txBody>
          <a:bodyPr>
            <a:normAutofit/>
          </a:bodyPr>
          <a:lstStyle/>
          <a:p>
            <a:pPr algn="just"/>
            <a:endParaRPr lang="en-US" sz="3600" b="1" dirty="0">
              <a:solidFill>
                <a:schemeClr val="tx2">
                  <a:lumMod val="50000"/>
                </a:schemeClr>
              </a:solidFill>
            </a:endParaRPr>
          </a:p>
          <a:p>
            <a:endParaRPr lang="en-US" sz="3600" b="1" dirty="0">
              <a:solidFill>
                <a:schemeClr val="tx2">
                  <a:lumMod val="50000"/>
                </a:schemeClr>
              </a:solidFill>
            </a:endParaRPr>
          </a:p>
          <a:p>
            <a:endParaRPr lang="en-US" sz="3600" b="1" dirty="0">
              <a:solidFill>
                <a:schemeClr val="tx2">
                  <a:lumMod val="50000"/>
                </a:schemeClr>
              </a:solidFill>
            </a:endParaRPr>
          </a:p>
          <a:p>
            <a:endParaRPr lang="en-US" sz="3600" b="1" dirty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ru-RU" sz="3600" b="1" dirty="0">
                <a:solidFill>
                  <a:schemeClr val="tx2">
                    <a:lumMod val="50000"/>
                  </a:schemeClr>
                </a:solidFill>
              </a:rPr>
              <a:t>Спасибо</a:t>
            </a:r>
            <a:endParaRPr lang="en-GB" sz="3600" dirty="0">
              <a:solidFill>
                <a:schemeClr val="tx2">
                  <a:lumMod val="50000"/>
                </a:schemeClr>
              </a:solidFill>
            </a:endParaRPr>
          </a:p>
          <a:p>
            <a:pPr algn="just"/>
            <a:endParaRPr lang="en-US" sz="1700" dirty="0"/>
          </a:p>
          <a:p>
            <a:pPr algn="just"/>
            <a:endParaRPr lang="en-US" sz="2400" dirty="0"/>
          </a:p>
          <a:p>
            <a:pPr algn="l"/>
            <a:endParaRPr lang="en-US" sz="2400" dirty="0"/>
          </a:p>
          <a:p>
            <a:pPr algn="l"/>
            <a:endParaRPr lang="en-US" sz="2800" dirty="0"/>
          </a:p>
          <a:p>
            <a:pPr algn="l"/>
            <a:endParaRPr lang="en-ZA" sz="2800" dirty="0"/>
          </a:p>
          <a:p>
            <a:pPr algn="l"/>
            <a:endParaRPr lang="en-ZA" sz="2800" dirty="0"/>
          </a:p>
          <a:p>
            <a:pPr algn="l"/>
            <a:endParaRPr lang="en-ZA" sz="2800" dirty="0"/>
          </a:p>
          <a:p>
            <a:pPr algn="l"/>
            <a:endParaRPr lang="en-US" sz="2800" dirty="0"/>
          </a:p>
        </p:txBody>
      </p:sp>
      <p:pic>
        <p:nvPicPr>
          <p:cNvPr id="4" name="Picture 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6200000">
            <a:off x="-2971800" y="2971799"/>
            <a:ext cx="6858002" cy="9143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96765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4037</TotalTime>
  <Words>430</Words>
  <Application>Microsoft Office PowerPoint</Application>
  <PresentationFormat>On-screen Show (4:3)</PresentationFormat>
  <Paragraphs>49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MS Mincho</vt:lpstr>
      <vt:lpstr>Arial</vt:lpstr>
      <vt:lpstr>Calibri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CEF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Deanna Aubrey</dc:creator>
  <cp:lastModifiedBy>Inna Anatolievna Davidova</cp:lastModifiedBy>
  <cp:revision>587</cp:revision>
  <cp:lastPrinted>2019-03-29T08:00:21Z</cp:lastPrinted>
  <dcterms:created xsi:type="dcterms:W3CDTF">2012-02-13T09:14:10Z</dcterms:created>
  <dcterms:modified xsi:type="dcterms:W3CDTF">2019-03-29T10:19:21Z</dcterms:modified>
</cp:coreProperties>
</file>