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375" r:id="rId3"/>
    <p:sldId id="378" r:id="rId4"/>
    <p:sldId id="386" r:id="rId5"/>
    <p:sldId id="385" r:id="rId6"/>
    <p:sldId id="387" r:id="rId7"/>
    <p:sldId id="367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E51F35-E1AC-4F9E-9684-E253585D0BB0}" v="4245" dt="2019-03-29T10:19:14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066" autoAdjust="0"/>
    <p:restoredTop sz="91128" autoAdjust="0"/>
  </p:normalViewPr>
  <p:slideViewPr>
    <p:cSldViewPr>
      <p:cViewPr>
        <p:scale>
          <a:sx n="60" d="100"/>
          <a:sy n="60" d="100"/>
        </p:scale>
        <p:origin x="1282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E1E51F35-E1AC-4F9E-9684-E253585D0BB0}"/>
    <pc:docChg chg="undo redo custSel modSld">
      <pc:chgData name="Inna Anatolievna Davidova" userId="615709de-f45c-42cb-8bad-60412f98c39f" providerId="ADAL" clId="{E1E51F35-E1AC-4F9E-9684-E253585D0BB0}" dt="2019-03-29T10:19:14.765" v="4241" actId="20577"/>
      <pc:docMkLst>
        <pc:docMk/>
      </pc:docMkLst>
      <pc:sldChg chg="modSp">
        <pc:chgData name="Inna Anatolievna Davidova" userId="615709de-f45c-42cb-8bad-60412f98c39f" providerId="ADAL" clId="{E1E51F35-E1AC-4F9E-9684-E253585D0BB0}" dt="2019-03-29T09:57:06.892" v="3321" actId="313"/>
        <pc:sldMkLst>
          <pc:docMk/>
          <pc:sldMk cId="2355865019" sldId="263"/>
        </pc:sldMkLst>
        <pc:spChg chg="mod">
          <ac:chgData name="Inna Anatolievna Davidova" userId="615709de-f45c-42cb-8bad-60412f98c39f" providerId="ADAL" clId="{E1E51F35-E1AC-4F9E-9684-E253585D0BB0}" dt="2019-03-29T09:57:06.892" v="3321" actId="313"/>
          <ac:spMkLst>
            <pc:docMk/>
            <pc:sldMk cId="2355865019" sldId="263"/>
            <ac:spMk id="10" creationId="{00000000-0000-0000-0000-000000000000}"/>
          </ac:spMkLst>
        </pc:spChg>
      </pc:sldChg>
      <pc:sldChg chg="modSp">
        <pc:chgData name="Inna Anatolievna Davidova" userId="615709de-f45c-42cb-8bad-60412f98c39f" providerId="ADAL" clId="{E1E51F35-E1AC-4F9E-9684-E253585D0BB0}" dt="2019-03-29T09:56:56.394" v="3312" actId="6549"/>
        <pc:sldMkLst>
          <pc:docMk/>
          <pc:sldMk cId="3139676542" sldId="367"/>
        </pc:sldMkLst>
        <pc:spChg chg="mod">
          <ac:chgData name="Inna Anatolievna Davidova" userId="615709de-f45c-42cb-8bad-60412f98c39f" providerId="ADAL" clId="{E1E51F35-E1AC-4F9E-9684-E253585D0BB0}" dt="2019-03-29T09:56:56.394" v="3312" actId="6549"/>
          <ac:spMkLst>
            <pc:docMk/>
            <pc:sldMk cId="3139676542" sldId="367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1E51F35-E1AC-4F9E-9684-E253585D0BB0}" dt="2019-03-29T09:38:53.336" v="2" actId="20577"/>
        <pc:sldMkLst>
          <pc:docMk/>
          <pc:sldMk cId="301038661" sldId="375"/>
        </pc:sldMkLst>
        <pc:graphicFrameChg chg="modGraphic">
          <ac:chgData name="Inna Anatolievna Davidova" userId="615709de-f45c-42cb-8bad-60412f98c39f" providerId="ADAL" clId="{E1E51F35-E1AC-4F9E-9684-E253585D0BB0}" dt="2019-03-29T09:38:53.336" v="2" actId="20577"/>
          <ac:graphicFrameMkLst>
            <pc:docMk/>
            <pc:sldMk cId="301038661" sldId="375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E1E51F35-E1AC-4F9E-9684-E253585D0BB0}" dt="2019-03-29T09:38:45.836" v="0"/>
        <pc:sldMkLst>
          <pc:docMk/>
          <pc:sldMk cId="4060916660" sldId="378"/>
        </pc:sldMkLst>
        <pc:spChg chg="mod">
          <ac:chgData name="Inna Anatolievna Davidova" userId="615709de-f45c-42cb-8bad-60412f98c39f" providerId="ADAL" clId="{E1E51F35-E1AC-4F9E-9684-E253585D0BB0}" dt="2019-03-29T09:38:45.836" v="0"/>
          <ac:spMkLst>
            <pc:docMk/>
            <pc:sldMk cId="4060916660" sldId="378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1E51F35-E1AC-4F9E-9684-E253585D0BB0}" dt="2019-03-29T10:18:27.219" v="4204" actId="20577"/>
        <pc:sldMkLst>
          <pc:docMk/>
          <pc:sldMk cId="2918029037" sldId="385"/>
        </pc:sldMkLst>
        <pc:spChg chg="mod">
          <ac:chgData name="Inna Anatolievna Davidova" userId="615709de-f45c-42cb-8bad-60412f98c39f" providerId="ADAL" clId="{E1E51F35-E1AC-4F9E-9684-E253585D0BB0}" dt="2019-03-29T10:18:27.219" v="4204" actId="20577"/>
          <ac:spMkLst>
            <pc:docMk/>
            <pc:sldMk cId="2918029037" sldId="38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1E51F35-E1AC-4F9E-9684-E253585D0BB0}" dt="2019-03-29T10:10:07.894" v="3833" actId="20577"/>
        <pc:sldMkLst>
          <pc:docMk/>
          <pc:sldMk cId="27529675" sldId="386"/>
        </pc:sldMkLst>
        <pc:spChg chg="mod">
          <ac:chgData name="Inna Anatolievna Davidova" userId="615709de-f45c-42cb-8bad-60412f98c39f" providerId="ADAL" clId="{E1E51F35-E1AC-4F9E-9684-E253585D0BB0}" dt="2019-03-29T10:10:07.894" v="3833" actId="20577"/>
          <ac:spMkLst>
            <pc:docMk/>
            <pc:sldMk cId="27529675" sldId="386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1E51F35-E1AC-4F9E-9684-E253585D0BB0}" dt="2019-03-29T10:19:14.765" v="4241" actId="20577"/>
        <pc:sldMkLst>
          <pc:docMk/>
          <pc:sldMk cId="165758788" sldId="387"/>
        </pc:sldMkLst>
        <pc:spChg chg="mod">
          <ac:chgData name="Inna Anatolievna Davidova" userId="615709de-f45c-42cb-8bad-60412f98c39f" providerId="ADAL" clId="{E1E51F35-E1AC-4F9E-9684-E253585D0BB0}" dt="2019-03-29T10:19:14.765" v="4241" actId="20577"/>
          <ac:spMkLst>
            <pc:docMk/>
            <pc:sldMk cId="165758788" sldId="38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1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46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863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75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61" y="913184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2619428"/>
            <a:ext cx="4038600" cy="647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GB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</a:p>
          <a:p>
            <a:pPr marR="0" lvl="1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745186"/>
              </p:ext>
            </p:extLst>
          </p:nvPr>
        </p:nvGraphicFramePr>
        <p:xfrm>
          <a:off x="1524000" y="533405"/>
          <a:ext cx="6934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ru-RU" sz="3000" noProof="0" dirty="0"/>
                        <a:t>Группа </a:t>
                      </a:r>
                      <a:r>
                        <a:rPr lang="hr-HR" sz="3000" baseline="0" noProof="0" dirty="0"/>
                        <a:t>1 – </a:t>
                      </a:r>
                      <a:r>
                        <a:rPr lang="ru-RU" sz="3000" baseline="0" noProof="0" dirty="0"/>
                        <a:t>страны</a:t>
                      </a:r>
                      <a:endParaRPr lang="hr-HR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sz="3000" noProof="0" dirty="0"/>
                        <a:t>Босния и Герцеговина</a:t>
                      </a:r>
                      <a:endParaRPr lang="en-GB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sz="3000" noProof="0" dirty="0"/>
                        <a:t>Черногория</a:t>
                      </a:r>
                      <a:endParaRPr lang="en-GB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362">
                <a:tc>
                  <a:txBody>
                    <a:bodyPr/>
                    <a:lstStyle/>
                    <a:p>
                      <a:r>
                        <a:rPr lang="ru-RU" sz="3000" noProof="0" dirty="0"/>
                        <a:t>Хорватия</a:t>
                      </a:r>
                      <a:endParaRPr lang="en-GB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sz="3000" noProof="0" dirty="0"/>
                        <a:t>Македония</a:t>
                      </a:r>
                      <a:endParaRPr lang="en-GB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sz="3000" noProof="0" dirty="0"/>
                        <a:t>Сербия</a:t>
                      </a:r>
                      <a:endParaRPr lang="en-GB" sz="3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Вопрос</a:t>
            </a:r>
            <a:r>
              <a:rPr lang="ru-RU" sz="2800" dirty="0"/>
              <a:t> </a:t>
            </a:r>
            <a:r>
              <a:rPr lang="en-ZA" sz="2800" b="1" dirty="0">
                <a:solidFill>
                  <a:schemeClr val="tx1"/>
                </a:solidFill>
              </a:rPr>
              <a:t>1: </a:t>
            </a:r>
            <a:r>
              <a:rPr lang="ru-RU" sz="2800" b="1" dirty="0">
                <a:solidFill>
                  <a:schemeClr val="tx1"/>
                </a:solidFill>
              </a:rPr>
              <a:t>Какова должна быть идеально разработанная методическая и организационная система проведения анализа расходов</a:t>
            </a:r>
            <a:r>
              <a:rPr lang="en-ZA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ru-RU" sz="2800" b="1" dirty="0">
                <a:solidFill>
                  <a:schemeClr val="tx1"/>
                </a:solidFill>
              </a:rPr>
              <a:t>Вопрос</a:t>
            </a:r>
            <a:r>
              <a:rPr lang="ru-RU" sz="2800" dirty="0"/>
              <a:t> </a:t>
            </a:r>
            <a:r>
              <a:rPr lang="en-ZA" sz="2800" b="1" dirty="0">
                <a:solidFill>
                  <a:schemeClr val="tx1"/>
                </a:solidFill>
              </a:rPr>
              <a:t>2: </a:t>
            </a:r>
            <a:r>
              <a:rPr lang="ru-RU" sz="2800" b="1" dirty="0">
                <a:solidFill>
                  <a:schemeClr val="tx1"/>
                </a:solidFill>
              </a:rPr>
              <a:t>Как обеспечить порядок, при котором анализ расходов станет частью бюджетного процесса и будет проводиться в его рамках</a:t>
            </a:r>
            <a:r>
              <a:rPr lang="en-ZA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1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ОХВАТ.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Рекомендуется сочетать принципы эффективности и стратегического анализа. Проведение стратегического анализа важно, поскольку расходы в наших странах в целом уже заложены в бюджет и должны быть предметом подобного анализа в долгосрочной перспективе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ПЕРИОДИЧНОСТЬ.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Всеобъемлющий анализ не следует поводить слишком часто (не чаще одного раза в 5 лет), тогда как тематический анализ следует проводить ежегодно, но в разных областях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НАПРАВЛЕНИЯ ДЛЯ АНАЛИЗА РАСХОДОВ.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При выборе типа расходов для анализа следует учитывать участие в бюджетном процессе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В ходе подготовки  предложений должен участвовать как Минфин, так и отраслевые министерства</a:t>
            </a:r>
            <a:r>
              <a:rPr lang="en-GB" sz="2800" dirty="0">
                <a:solidFill>
                  <a:schemeClr val="tx1"/>
                </a:solidFill>
              </a:rPr>
              <a:t>, </a:t>
            </a:r>
            <a:r>
              <a:rPr lang="ru-RU" sz="2800" dirty="0">
                <a:solidFill>
                  <a:schemeClr val="tx1"/>
                </a:solidFill>
              </a:rPr>
              <a:t>при этом решение должно приниматься на уровне правительства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При подготовке предложений следует учитывать механизмы участия общественности, но на более поздних этапах развития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93675"/>
            <a:ext cx="7848600" cy="65532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КОМАНДА.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В рамках подхода «сверху вниз» и «снизу вверх» обязательно участие Минфина и отраслевых министерств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Отраслевые министерства должны активно участвовать, особенно в части предоставления данных. Минфин должен предоставлять собственные альтернативные предложения. Правительство должно принимать окончательное решение о внедрении рекомендаций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Рекомендуется привлечение внешних экспертов, но в ограниченном количестве, при условии, что они обладают опытом и знаниями в области государственного сектора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ПРОЦЕДУРА.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Предпочтительно, чтобы анализ поводился, как минимум, в течение </a:t>
            </a:r>
            <a:r>
              <a:rPr lang="en-GB" sz="2800" dirty="0">
                <a:solidFill>
                  <a:schemeClr val="tx1"/>
                </a:solidFill>
              </a:rPr>
              <a:t>9 </a:t>
            </a:r>
            <a:r>
              <a:rPr lang="ru-RU" sz="2800" dirty="0">
                <a:solidFill>
                  <a:schemeClr val="tx1"/>
                </a:solidFill>
              </a:rPr>
              <a:t>месяцев, чтобы дать возможность государственным служащим участвовать в детальном анализе без отрыва от повседневной работы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Регулярность и процедура работы зависят от охвата, продолжительности и взаимодействия между Минфином и отраслевыми министерствами; важнейшее значение имеет укрепление доверия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2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МЕТОДОЛОГИЯ. </a:t>
            </a:r>
            <a:r>
              <a:rPr lang="ru-RU" sz="2800" dirty="0">
                <a:solidFill>
                  <a:schemeClr val="tx1"/>
                </a:solidFill>
              </a:rPr>
              <a:t>Необходимо разработать единые принципы проведения всех видов анализа расходов, при этом необходимо разработать отдельную методологию применительно к конкретным направлениям анализа с учетом данных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Важно использовать показатели эффективности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tx1"/>
                </a:solidFill>
              </a:rPr>
              <a:t>ВКЛЮЧЕНИЕ В БЮДЖЕТНЫЙ ЦИКЛ.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Важнейшее условие. Учет сроков проведения анализа расходов в соответствии с бюджетным циклом является важной предпосылкой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Рекомендуется утверждать долгосрочный план проведения анализа расходов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  <a:r>
              <a:rPr lang="hr-HR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Наличие политической воли на уровне правительства и активное участие отраслевых министерств и аналитиков бюджета являются обязательным условием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Важно принять законодательство, как минимум, утверждающее принципы проведения анализа расходов. Помимо этого, необходимо проводить эту процедуру медленно во избежание усиления нагрузки, связанной с одновременной реализацией нескольких реформ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dirty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4037</TotalTime>
  <Words>430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587</cp:revision>
  <cp:lastPrinted>2019-03-29T08:00:21Z</cp:lastPrinted>
  <dcterms:created xsi:type="dcterms:W3CDTF">2012-02-13T09:14:10Z</dcterms:created>
  <dcterms:modified xsi:type="dcterms:W3CDTF">2019-03-29T10:19:21Z</dcterms:modified>
</cp:coreProperties>
</file>