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5" r:id="rId5"/>
    <p:sldId id="381" r:id="rId6"/>
    <p:sldId id="384" r:id="rId7"/>
    <p:sldId id="387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47" autoAdjust="0"/>
    <p:restoredTop sz="90946" autoAdjust="0"/>
  </p:normalViewPr>
  <p:slideViewPr>
    <p:cSldViewPr>
      <p:cViewPr varScale="1">
        <p:scale>
          <a:sx n="88" d="100"/>
          <a:sy n="88" d="100"/>
        </p:scale>
        <p:origin x="7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3/28/2019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3/28/2019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27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12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2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4571999" cy="2133600"/>
          </a:xfrm>
        </p:spPr>
        <p:txBody>
          <a:bodyPr>
            <a:normAutofit/>
          </a:bodyPr>
          <a:lstStyle/>
          <a:p>
            <a:pPr lvl="1"/>
            <a:r>
              <a:rPr lang="hr-HR" sz="18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GRUPA 2</a:t>
            </a:r>
          </a:p>
          <a:p>
            <a:pPr lvl="1" algn="l">
              <a:lnSpc>
                <a:spcPct val="115000"/>
              </a:lnSpc>
              <a:spcBef>
                <a:spcPts val="600"/>
              </a:spcBef>
            </a:pPr>
            <a:endParaRPr lang="hr-HR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2000" b="1" dirty="0" err="1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Bjelarus</a:t>
            </a:r>
            <a:r>
              <a:rPr lang="hr-HR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Kirgistan, Kazahstan,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2000" b="1" dirty="0" err="1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Moldova</a:t>
            </a:r>
            <a:r>
              <a:rPr lang="hr-HR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Rusija, Uzbekistan 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91950"/>
              </p:ext>
            </p:extLst>
          </p:nvPr>
        </p:nvGraphicFramePr>
        <p:xfrm>
          <a:off x="1485900" y="550755"/>
          <a:ext cx="6934200" cy="600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456">
                <a:tc>
                  <a:txBody>
                    <a:bodyPr/>
                    <a:lstStyle/>
                    <a:p>
                      <a:r>
                        <a:rPr lang="hr-HR" noProof="0" dirty="0"/>
                        <a:t>Grupa 2 </a:t>
                      </a:r>
                      <a:r>
                        <a:rPr lang="hr-HR" baseline="0" noProof="0" dirty="0"/>
                        <a:t>– zemlje 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743">
                <a:tc>
                  <a:txBody>
                    <a:bodyPr/>
                    <a:lstStyle/>
                    <a:p>
                      <a:r>
                        <a:rPr lang="hr-HR" noProof="0" dirty="0" err="1"/>
                        <a:t>Bjelarus</a:t>
                      </a:r>
                      <a:r>
                        <a:rPr lang="hr-HR" noProof="0" dirty="0"/>
                        <a:t> – zajedničke</a:t>
                      </a:r>
                      <a:r>
                        <a:rPr lang="hr-HR" baseline="0" noProof="0" dirty="0"/>
                        <a:t> dubinske analize sa Svjetskom bankom 2011. i 2013. U tijeku su zajedničke dubinske analize fiskalnih rashoda, dubinske analize rashoda u pogledu otplaćivanja duga i dubinske analize socijalnih rashoda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56">
                <a:tc>
                  <a:txBody>
                    <a:bodyPr/>
                    <a:lstStyle/>
                    <a:p>
                      <a:r>
                        <a:rPr lang="hr-HR" noProof="0" dirty="0"/>
                        <a:t>Kazahstan – dubinske analize učinka vladinih</a:t>
                      </a:r>
                      <a:r>
                        <a:rPr lang="hr-HR" baseline="0" noProof="0" dirty="0"/>
                        <a:t> programa, zajedničke dubinske analize sa Svjetskom bankom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hr-HR" noProof="0" dirty="0"/>
                        <a:t>Kirgistan – nema uspostavljene metodologije dubinskih analiza rashoda, postoji metodologija, kao i iskustvo, vezano za evaluaciju učinka programa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hr-HR" noProof="0" dirty="0" err="1"/>
                        <a:t>Moldova</a:t>
                      </a:r>
                      <a:r>
                        <a:rPr lang="hr-HR" noProof="0" dirty="0"/>
                        <a:t> – 2018. provela dubinsku analizu uz podršku MMF-a za visoko i strukovno</a:t>
                      </a:r>
                      <a:r>
                        <a:rPr lang="hr-HR" baseline="0" noProof="0" dirty="0"/>
                        <a:t> obrazovanje, u tijeku je dovršavanje tog izvještaja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hr-HR" noProof="0" dirty="0"/>
                        <a:t>Rusija – dubinske analize provode se i ponavljaju u skladu</a:t>
                      </a:r>
                      <a:r>
                        <a:rPr lang="hr-HR" baseline="0" noProof="0" dirty="0"/>
                        <a:t> s planom za 2024.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hr-HR" noProof="0" dirty="0"/>
                        <a:t>Uzbekistan – nema iskustva s provođenjem dubinskih analiza, ali trenutačno radi na zajedničkoj inicijativi sa Svjetskom bankom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5943600"/>
          </a:xfrm>
        </p:spPr>
        <p:txBody>
          <a:bodyPr>
            <a:normAutofit/>
          </a:bodyPr>
          <a:lstStyle/>
          <a:p>
            <a:pPr algn="just"/>
            <a:r>
              <a:rPr lang="hr-HR" sz="2400" b="1" dirty="0">
                <a:solidFill>
                  <a:srgbClr val="0070C0"/>
                </a:solidFill>
              </a:rPr>
              <a:t>PITANJE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hr-HR" sz="2400" b="1" dirty="0">
                <a:solidFill>
                  <a:srgbClr val="0070C0"/>
                </a:solidFill>
              </a:rPr>
              <a:t>.</a:t>
            </a:r>
            <a:r>
              <a:rPr lang="en-ZA" sz="2400" b="1" dirty="0">
                <a:solidFill>
                  <a:srgbClr val="0070C0"/>
                </a:solidFill>
              </a:rPr>
              <a:t>: </a:t>
            </a:r>
            <a:r>
              <a:rPr lang="hr-HR" sz="2400" b="1" dirty="0">
                <a:solidFill>
                  <a:srgbClr val="0070C0"/>
                </a:solidFill>
              </a:rPr>
              <a:t>Kako bi izgledao idealan metodološki i organizacijski sustav dubinskih analiza rashoda?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hr-HR" sz="2400" b="1" dirty="0">
                <a:solidFill>
                  <a:srgbClr val="C00000"/>
                </a:solidFill>
              </a:rPr>
              <a:t>Sažetak rasprave</a:t>
            </a:r>
            <a:r>
              <a:rPr lang="az-Cyrl-AZ" sz="2400" b="1" dirty="0">
                <a:solidFill>
                  <a:srgbClr val="C00000"/>
                </a:solidFill>
              </a:rPr>
              <a:t>: </a:t>
            </a:r>
            <a:r>
              <a:rPr lang="en-US" sz="2400" b="1" dirty="0">
                <a:solidFill>
                  <a:srgbClr val="C00000"/>
                </a:solidFill>
              </a:rPr>
              <a:t>RUS</a:t>
            </a:r>
            <a:r>
              <a:rPr lang="hr-HR" sz="2400" b="1" dirty="0">
                <a:solidFill>
                  <a:srgbClr val="C00000"/>
                </a:solidFill>
              </a:rPr>
              <a:t>IJA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tx2">
                    <a:lumMod val="50000"/>
                  </a:schemeClr>
                </a:solidFill>
              </a:rPr>
              <a:t>Obuhvat – sveobuhvatan pristup, svi rashodi (100 % obuhvat), postoji 6-godišnji plan podijeljen po godinama, u kojem razdoblju će se ostvariti potpuni obuhvat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tx2">
                    <a:lumMod val="50000"/>
                  </a:schemeClr>
                </a:solidFill>
              </a:rPr>
              <a:t>Odabir sektora/tema za dubinsku analizu – 6 dubinskih analiza godišnje (2+2+</a:t>
            </a:r>
            <a:r>
              <a:rPr lang="hr-HR" sz="2200" dirty="0" err="1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hr-HR" sz="2200" dirty="0">
                <a:solidFill>
                  <a:schemeClr val="tx2">
                    <a:lumMod val="50000"/>
                  </a:schemeClr>
                </a:solidFill>
              </a:rPr>
              <a:t>), definirani kriteriji</a:t>
            </a:r>
            <a:endParaRPr lang="en-US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chemeClr val="tx2">
                    <a:lumMod val="50000"/>
                  </a:schemeClr>
                </a:solidFill>
              </a:rPr>
              <a:t>Mehanizmi tijeka rada – predlaže MMF, vladino povjerenstvo usvaja temu, ministarstva i agencije imenuju svoje predstavnike u radnu skupinu, a posebna se pozornost obraća na sastav skupina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PITANJE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1.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hr-HR" sz="2800" b="1" dirty="0">
                <a:solidFill>
                  <a:srgbClr val="0070C0"/>
                </a:solidFill>
              </a:rPr>
              <a:t>Sažetak rasprave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Moldova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2018. provedena je dubinska analiza rashoda uz podršku MMF-a za visoko i strukovno obrazovanje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Donesena je posebna odluka vlade uključujući prijedlog sažetka (kratak opis ciljeva, mehanizam tijeka rada, materija i metodologija, OP Radne skupine i predložak izvještaja)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Mehanizam tijeka rada – upravni odbor, nadzorni odbor, radna skupina (uključujući MF, Ministarstvo obrazovanja, i ostala resorna ministarstva s resornim obrazovnim ustanovama)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Cilj – smanjiti i preraspodijeliti rashode (10 %), ostvaren je veći cilj od planiranog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Izazov – ljudski potencijali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9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PITANJE 1. Sažetak rasprave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dirty="0" err="1">
                <a:solidFill>
                  <a:srgbClr val="C00000"/>
                </a:solidFill>
              </a:rPr>
              <a:t>Bjelarus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– zajednička aktivnost sa Svjetskom bankom u nekoliko područja i sektora 2011., 2013. i ove godine; ne preporučuju se godišnje dubinske analize jer je dubinska analiza dugotrajan proces, a provedba preporuka zahtijeva dosta vremena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C00000"/>
                </a:solidFill>
              </a:rPr>
              <a:t>Uzbekistan </a:t>
            </a:r>
            <a:r>
              <a:rPr lang="hr-HR" sz="2000" dirty="0">
                <a:solidFill>
                  <a:schemeClr val="tx2">
                    <a:lumMod val="50000"/>
                  </a:schemeClr>
                </a:solidFill>
              </a:rPr>
              <a:t>– nema iskustva u provođenju dubinskih analiza rashoda, uspostavljeni su elementi za pristup ovoj analizi, trenutačno je u tijeku zajednički projekt sa Svjetskom bankom – dubinska analiza kapitalnih rashoda, pregled rashoda za primanja zaposlenih u javnom sektoru, realni sektor; potreba za educiranjem zaposlenih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C00000"/>
                </a:solidFill>
              </a:rPr>
              <a:t>Kirgistan </a:t>
            </a:r>
            <a:r>
              <a:rPr lang="hr-HR" sz="2000" dirty="0">
                <a:solidFill>
                  <a:schemeClr val="tx1"/>
                </a:solidFill>
              </a:rPr>
              <a:t>– nema uspostavljene metodologije dubinskih analiza, postoji metodologija za planiranje proračuna prema programima i učincima, uspostavljen je postupak za mjerenje učinka proračunskih programa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C00000"/>
                </a:solidFill>
              </a:rPr>
              <a:t>Kazahstan </a:t>
            </a:r>
            <a:r>
              <a:rPr lang="hr-HR" sz="2000" dirty="0">
                <a:solidFill>
                  <a:schemeClr val="tx1"/>
                </a:solidFill>
              </a:rPr>
              <a:t>– zajednička aktivnost sa Svjetskom bankom, obrazovanje i zdravstvo kao dio prelaska na </a:t>
            </a:r>
            <a:r>
              <a:rPr lang="hr-HR" sz="2000" dirty="0" err="1">
                <a:solidFill>
                  <a:schemeClr val="tx1"/>
                </a:solidFill>
              </a:rPr>
              <a:t>kapitacijsko</a:t>
            </a:r>
            <a:r>
              <a:rPr lang="hr-HR" sz="2000" dirty="0">
                <a:solidFill>
                  <a:schemeClr val="tx1"/>
                </a:solidFill>
              </a:rPr>
              <a:t> financiranje; u pripremi dubinska analiza prometnog sektora za uvođenje naplate cestarine, opća dubinska analiza rashoda, dubinska analiza učinka proračunskih programa  </a:t>
            </a: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>
                <a:solidFill>
                  <a:srgbClr val="0070C0"/>
                </a:solidFill>
              </a:rPr>
              <a:t>Pitanje 2.: Kako možemo osigurati da su dubinske analize rashoda dobro integrirane i upotrijebljene u proračunskom procesu?</a:t>
            </a:r>
          </a:p>
          <a:p>
            <a:pPr algn="l"/>
            <a:endParaRPr lang="hr-HR" sz="2800" b="1" dirty="0">
              <a:solidFill>
                <a:schemeClr val="tx1"/>
              </a:solidFill>
            </a:endParaRPr>
          </a:p>
          <a:p>
            <a:pPr algn="l"/>
            <a:r>
              <a:rPr lang="hr-HR" sz="2800" b="1" dirty="0">
                <a:solidFill>
                  <a:srgbClr val="C00000"/>
                </a:solidFill>
              </a:rPr>
              <a:t>Rusija – </a:t>
            </a:r>
            <a:r>
              <a:rPr lang="hr-HR" sz="2400" dirty="0">
                <a:solidFill>
                  <a:schemeClr val="tx1"/>
                </a:solidFill>
              </a:rPr>
              <a:t>politika dubinskih analiza rashoda u skladu je s fiskalnim kalendarom i uvrštena je u raspored MF-a, planira se odluka vlade</a:t>
            </a:r>
          </a:p>
          <a:p>
            <a:pPr algn="l"/>
            <a:r>
              <a:rPr lang="hr-HR" sz="2800" b="1" dirty="0" err="1">
                <a:solidFill>
                  <a:srgbClr val="C00000"/>
                </a:solidFill>
              </a:rPr>
              <a:t>Moldova</a:t>
            </a:r>
            <a:r>
              <a:rPr lang="hr-HR" sz="2800" b="1" dirty="0">
                <a:solidFill>
                  <a:srgbClr val="C00000"/>
                </a:solidFill>
              </a:rPr>
              <a:t> </a:t>
            </a:r>
            <a:r>
              <a:rPr lang="hr-HR" sz="2800" b="1" dirty="0">
                <a:solidFill>
                  <a:schemeClr val="tx1"/>
                </a:solidFill>
              </a:rPr>
              <a:t>– </a:t>
            </a:r>
            <a:r>
              <a:rPr lang="hr-HR" sz="2400" dirty="0">
                <a:solidFill>
                  <a:schemeClr val="tx1"/>
                </a:solidFill>
              </a:rPr>
              <a:t>integracija u redovitom proračunskom procesu planirana je na temelju postojećeg proračunskog kalendara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>
                <a:solidFill>
                  <a:srgbClr val="0070C0"/>
                </a:solidFill>
              </a:rPr>
              <a:t>Idealan model dubinske analize rashoda</a:t>
            </a:r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52E865-770E-40C3-839F-06BECD2A4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2297"/>
              </p:ext>
            </p:extLst>
          </p:nvPr>
        </p:nvGraphicFramePr>
        <p:xfrm>
          <a:off x="1066800" y="762000"/>
          <a:ext cx="7772400" cy="5228416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83825997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81361125"/>
                    </a:ext>
                  </a:extLst>
                </a:gridCol>
              </a:tblGrid>
              <a:tr h="404189">
                <a:tc>
                  <a:txBody>
                    <a:bodyPr/>
                    <a:lstStyle/>
                    <a:p>
                      <a:r>
                        <a:rPr lang="hr-HR" noProof="0" dirty="0" err="1"/>
                        <a:t>Obuhat</a:t>
                      </a:r>
                      <a:endParaRPr lang="hr-H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/>
                        <a:t>Nasumičan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55049"/>
                  </a:ext>
                </a:extLst>
              </a:tr>
              <a:tr h="697641">
                <a:tc>
                  <a:txBody>
                    <a:bodyPr/>
                    <a:lstStyle/>
                    <a:p>
                      <a:r>
                        <a:rPr lang="hr-HR" noProof="0" dirty="0"/>
                        <a:t>Učestalost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/>
                        <a:t>Istu</a:t>
                      </a:r>
                      <a:r>
                        <a:rPr lang="hr-HR" baseline="0" noProof="0" dirty="0"/>
                        <a:t> temu treba dubinski analizirati najviše svakih 6 godina 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04412"/>
                  </a:ext>
                </a:extLst>
              </a:tr>
              <a:tr h="650770">
                <a:tc>
                  <a:txBody>
                    <a:bodyPr/>
                    <a:lstStyle/>
                    <a:p>
                      <a:r>
                        <a:rPr lang="hr-HR" noProof="0" dirty="0"/>
                        <a:t>Načela i postupci odabira tema dubinskih analiza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/>
                        <a:t>Predlažu ih javnost, Vrhovna revizijska ustanova</a:t>
                      </a:r>
                      <a:r>
                        <a:rPr lang="hr-HR" baseline="0" noProof="0" dirty="0"/>
                        <a:t> i parlament</a:t>
                      </a:r>
                    </a:p>
                    <a:p>
                      <a:r>
                        <a:rPr lang="hr-HR" baseline="0" noProof="0" dirty="0"/>
                        <a:t>Teme usvaja kolegijalno vladino tijelo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9730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r>
                        <a:rPr lang="hr-HR" noProof="0" dirty="0"/>
                        <a:t>Učestalost sastanaka RG-a i mehanizmi</a:t>
                      </a:r>
                      <a:r>
                        <a:rPr lang="hr-HR" baseline="0" noProof="0" dirty="0"/>
                        <a:t> tijeka rada</a:t>
                      </a:r>
                      <a:endParaRPr lang="hr-H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/>
                        <a:t>Po mogućnosti dvoslojna RG-a (na razini voditelja</a:t>
                      </a:r>
                      <a:r>
                        <a:rPr lang="hr-HR" baseline="0" noProof="0" dirty="0"/>
                        <a:t> agencija i na razini specijalista)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821783"/>
                  </a:ext>
                </a:extLst>
              </a:tr>
              <a:tr h="1893597">
                <a:tc>
                  <a:txBody>
                    <a:bodyPr/>
                    <a:lstStyle/>
                    <a:p>
                      <a:r>
                        <a:rPr lang="hr-HR" noProof="0" dirty="0"/>
                        <a:t>Metodološki</a:t>
                      </a:r>
                      <a:r>
                        <a:rPr lang="hr-HR" baseline="0" noProof="0" dirty="0"/>
                        <a:t> zahtjevi</a:t>
                      </a:r>
                      <a:endParaRPr lang="hr-H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noProof="0" dirty="0"/>
                        <a:t>Usvajanje općeg formata rada, RG definira metodološke pristupe dubinskim</a:t>
                      </a:r>
                      <a:r>
                        <a:rPr lang="hr-HR" baseline="0" noProof="0" dirty="0"/>
                        <a:t> analizama rashoda </a:t>
                      </a:r>
                      <a:r>
                        <a:rPr lang="hr-HR" noProof="0" dirty="0"/>
                        <a:t>Privremeni</a:t>
                      </a:r>
                      <a:r>
                        <a:rPr lang="hr-HR" baseline="0" noProof="0" dirty="0"/>
                        <a:t> i</a:t>
                      </a:r>
                      <a:r>
                        <a:rPr lang="hr-HR" noProof="0" dirty="0"/>
                        <a:t>zvještaji</a:t>
                      </a:r>
                    </a:p>
                    <a:p>
                      <a:r>
                        <a:rPr lang="hr-HR" noProof="0" dirty="0"/>
                        <a:t>Izvještaji</a:t>
                      </a:r>
                      <a:r>
                        <a:rPr lang="hr-HR" baseline="0" noProof="0" dirty="0"/>
                        <a:t> dostupni javnosti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19045"/>
                  </a:ext>
                </a:extLst>
              </a:tr>
              <a:tr h="404189">
                <a:tc gridSpan="2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Sinkronizirano s proračunskim</a:t>
                      </a:r>
                      <a:r>
                        <a:rPr lang="hr-HR" b="1" baseline="0" dirty="0"/>
                        <a:t> procesom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73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noProof="0" dirty="0">
                <a:solidFill>
                  <a:schemeClr val="tx2">
                    <a:lumMod val="50000"/>
                  </a:schemeClr>
                </a:solidFill>
              </a:rPr>
              <a:t>Hvala vam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</TotalTime>
  <Words>646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matea.kosutic@stentor.hr</cp:lastModifiedBy>
  <cp:revision>594</cp:revision>
  <cp:lastPrinted>2019-03-26T09:54:54Z</cp:lastPrinted>
  <dcterms:created xsi:type="dcterms:W3CDTF">2012-02-13T09:14:10Z</dcterms:created>
  <dcterms:modified xsi:type="dcterms:W3CDTF">2019-03-28T15:23:37Z</dcterms:modified>
</cp:coreProperties>
</file>