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3" r:id="rId2"/>
    <p:sldId id="297" r:id="rId3"/>
    <p:sldId id="323" r:id="rId4"/>
    <p:sldId id="385" r:id="rId5"/>
    <p:sldId id="381" r:id="rId6"/>
    <p:sldId id="384" r:id="rId7"/>
    <p:sldId id="387" r:id="rId8"/>
    <p:sldId id="367" r:id="rId9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2647" autoAdjust="0"/>
    <p:restoredTop sz="90946" autoAdjust="0"/>
  </p:normalViewPr>
  <p:slideViewPr>
    <p:cSldViewPr>
      <p:cViewPr varScale="1">
        <p:scale>
          <a:sx n="88" d="100"/>
          <a:sy n="88" d="100"/>
        </p:scale>
        <p:origin x="78" y="6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88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027" y="0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69F348-2C7F-401C-92D7-DC4CE7899B6F}" type="datetimeFigureOut">
              <a:rPr lang="en-US" smtClean="0"/>
              <a:pPr/>
              <a:t>3/28/2019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5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027" y="8829675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DAE607-FF26-4835-9EAD-DBB3FB491D1B}" type="slidenum">
              <a:rPr lang="en-US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02294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907AD67-7C60-4008-9560-6C146AAB157C}" type="datetimeFigureOut">
              <a:rPr lang="en-US" smtClean="0"/>
              <a:pPr/>
              <a:t>3/28/2019</a:t>
            </a:fld>
            <a:endParaRPr lang="ru-RU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5790"/>
            <a:ext cx="548640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E66FA965-B4FE-420C-8A3C-83B71E304D16}" type="slidenum">
              <a:rPr lang="en-US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161750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40890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40890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40890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692793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431129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582625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300622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556092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F2E64-0A67-474B-A639-17E615330E46}" type="datetime1">
              <a:rPr lang="en-US" smtClean="0"/>
              <a:pPr/>
              <a:t>3/28/2019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72771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2589C-FC03-4259-8BBC-0BD281CB6FD4}" type="datetime1">
              <a:rPr lang="en-US" smtClean="0"/>
              <a:pPr/>
              <a:t>3/28/2019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46088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EECDC-4F87-4C25-B3AD-A2774A9FCBD3}" type="datetime1">
              <a:rPr lang="en-US" smtClean="0"/>
              <a:pPr/>
              <a:t>3/28/2019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22171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F2C02-1F7B-454E-8A54-3041221DBA6F}" type="datetime1">
              <a:rPr lang="en-US" smtClean="0"/>
              <a:pPr/>
              <a:t>3/28/2019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76936-CDE1-44C9-8756-609327187BEC}" type="datetime1">
              <a:rPr lang="en-US" smtClean="0"/>
              <a:pPr/>
              <a:t>3/28/2019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35931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C727-D177-4367-A10D-85F66D20A87B}" type="datetime1">
              <a:rPr lang="en-US" smtClean="0"/>
              <a:pPr/>
              <a:t>3/28/2019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0295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27EE1-2D06-409D-94E9-C88BA720C917}" type="datetime1">
              <a:rPr lang="en-US" smtClean="0"/>
              <a:pPr/>
              <a:t>3/28/2019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89278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72D95-2A0A-4837-AE48-53DD1A2E57A4}" type="datetime1">
              <a:rPr lang="en-US" smtClean="0"/>
              <a:pPr/>
              <a:t>3/28/2019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92014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8A60B-CE01-4442-B45E-2835CD8C19AA}" type="datetime1">
              <a:rPr lang="en-US" smtClean="0"/>
              <a:pPr/>
              <a:t>3/28/2019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85100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01E71-AD02-4FB2-A70E-7F4274975F0E}" type="datetime1">
              <a:rPr lang="en-US" smtClean="0"/>
              <a:pPr/>
              <a:t>3/28/2019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27126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8F447-F262-404B-9C87-E9F53C2B0C74}" type="datetime1">
              <a:rPr lang="en-US" smtClean="0"/>
              <a:pPr/>
              <a:t>3/28/2019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5982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495E1-C638-4617-8F56-1143B3659993}" type="datetime1">
              <a:rPr lang="en-US" smtClean="0"/>
              <a:pPr/>
              <a:t>3/28/2019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48380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EF2C02-1F7B-454E-8A54-3041221DBA6F}" type="datetime1">
              <a:rPr lang="en-US" smtClean="0"/>
              <a:pPr/>
              <a:t>3/28/2019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1111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:\Users\Home\Desktop\pempal-flags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533400"/>
            <a:ext cx="7315199" cy="5468566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90800" y="2133600"/>
            <a:ext cx="4571999" cy="2133600"/>
          </a:xfrm>
        </p:spPr>
        <p:txBody>
          <a:bodyPr>
            <a:normAutofit/>
          </a:bodyPr>
          <a:lstStyle/>
          <a:p>
            <a:pPr lvl="1"/>
            <a:r>
              <a:rPr lang="hr-HR" sz="1800" b="1" dirty="0">
                <a:solidFill>
                  <a:schemeClr val="tx1"/>
                </a:solidFill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GRUPA 2</a:t>
            </a:r>
          </a:p>
          <a:p>
            <a:pPr lvl="1" algn="l">
              <a:lnSpc>
                <a:spcPct val="115000"/>
              </a:lnSpc>
              <a:spcBef>
                <a:spcPts val="600"/>
              </a:spcBef>
            </a:pPr>
            <a:endParaRPr lang="hr-HR" sz="1600" b="1" dirty="0">
              <a:solidFill>
                <a:schemeClr val="tx1"/>
              </a:solidFill>
              <a:latin typeface="Calibri" panose="020F050202020403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lvl="1">
              <a:lnSpc>
                <a:spcPct val="115000"/>
              </a:lnSpc>
              <a:spcBef>
                <a:spcPts val="600"/>
              </a:spcBef>
            </a:pPr>
            <a:r>
              <a:rPr lang="hr-HR" sz="2000" b="1" dirty="0" err="1">
                <a:solidFill>
                  <a:schemeClr val="tx1"/>
                </a:solidFill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Bjelarus</a:t>
            </a:r>
            <a:r>
              <a:rPr lang="hr-HR" sz="2000" b="1" dirty="0">
                <a:solidFill>
                  <a:schemeClr val="tx1"/>
                </a:solidFill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, Kirgistan, Kazahstan,</a:t>
            </a:r>
          </a:p>
          <a:p>
            <a:pPr lvl="1">
              <a:lnSpc>
                <a:spcPct val="115000"/>
              </a:lnSpc>
              <a:spcBef>
                <a:spcPts val="600"/>
              </a:spcBef>
            </a:pPr>
            <a:r>
              <a:rPr lang="hr-HR" sz="2000" b="1" dirty="0" err="1">
                <a:solidFill>
                  <a:schemeClr val="tx1"/>
                </a:solidFill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Moldova</a:t>
            </a:r>
            <a:r>
              <a:rPr lang="hr-HR" sz="2000" b="1" dirty="0">
                <a:solidFill>
                  <a:schemeClr val="tx1"/>
                </a:solidFill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, Rusija, Uzbekistan </a:t>
            </a:r>
          </a:p>
          <a:p>
            <a:pPr lvl="1" algn="just">
              <a:lnSpc>
                <a:spcPct val="115000"/>
              </a:lnSpc>
              <a:spcBef>
                <a:spcPts val="600"/>
              </a:spcBef>
            </a:pPr>
            <a:endParaRPr lang="ru-RU" sz="1600" dirty="0">
              <a:solidFill>
                <a:schemeClr val="tx1"/>
              </a:solidFill>
              <a:latin typeface="Calibri" panose="020F050202020403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6200000">
            <a:off x="-2933700" y="2933699"/>
            <a:ext cx="6858002" cy="990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558650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152400"/>
            <a:ext cx="7772400" cy="6629400"/>
          </a:xfrm>
        </p:spPr>
        <p:txBody>
          <a:bodyPr>
            <a:normAutofit/>
          </a:bodyPr>
          <a:lstStyle/>
          <a:p>
            <a:pPr algn="just"/>
            <a:endParaRPr lang="ru-RU" sz="1700" noProof="0" dirty="0"/>
          </a:p>
          <a:p>
            <a:pPr algn="l"/>
            <a:endParaRPr lang="ru-RU" sz="2800" noProof="0" dirty="0"/>
          </a:p>
          <a:p>
            <a:pPr algn="l"/>
            <a:endParaRPr lang="ru-RU" sz="2800" noProof="0" dirty="0"/>
          </a:p>
          <a:p>
            <a:pPr algn="l"/>
            <a:endParaRPr lang="ru-RU" sz="2800" noProof="0" dirty="0"/>
          </a:p>
          <a:p>
            <a:pPr algn="l"/>
            <a:endParaRPr lang="ru-RU" sz="2800" noProof="0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971800" y="2971799"/>
            <a:ext cx="6858002" cy="914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2</a:t>
            </a:fld>
            <a:endParaRPr lang="ru-RU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8891950"/>
              </p:ext>
            </p:extLst>
          </p:nvPr>
        </p:nvGraphicFramePr>
        <p:xfrm>
          <a:off x="1485900" y="550755"/>
          <a:ext cx="6934200" cy="60024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34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95456">
                <a:tc>
                  <a:txBody>
                    <a:bodyPr/>
                    <a:lstStyle/>
                    <a:p>
                      <a:r>
                        <a:rPr lang="hr-HR" noProof="0" dirty="0"/>
                        <a:t>Grupa 2 </a:t>
                      </a:r>
                      <a:r>
                        <a:rPr lang="hr-HR" baseline="0" noProof="0" dirty="0"/>
                        <a:t>– zemlje </a:t>
                      </a:r>
                      <a:endParaRPr lang="hr-HR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85743">
                <a:tc>
                  <a:txBody>
                    <a:bodyPr/>
                    <a:lstStyle/>
                    <a:p>
                      <a:r>
                        <a:rPr lang="hr-HR" noProof="0" dirty="0" err="1"/>
                        <a:t>Bjelarus</a:t>
                      </a:r>
                      <a:r>
                        <a:rPr lang="hr-HR" noProof="0" dirty="0"/>
                        <a:t> – zajedničke</a:t>
                      </a:r>
                      <a:r>
                        <a:rPr lang="hr-HR" baseline="0" noProof="0" dirty="0"/>
                        <a:t> dubinske analize sa Svjetskom bankom 2011. i 2013. U tijeku su zajedničke dubinske analize fiskalnih rashoda, dubinske analize rashoda u pogledu otplaćivanja duga i dubinske analize socijalnih rashoda</a:t>
                      </a:r>
                      <a:endParaRPr lang="hr-HR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95456">
                <a:tc>
                  <a:txBody>
                    <a:bodyPr/>
                    <a:lstStyle/>
                    <a:p>
                      <a:r>
                        <a:rPr lang="hr-HR" noProof="0" dirty="0"/>
                        <a:t>Kazahstan – dubinske analize učinka vladinih</a:t>
                      </a:r>
                      <a:r>
                        <a:rPr lang="hr-HR" baseline="0" noProof="0" dirty="0"/>
                        <a:t> programa, zajedničke dubinske analize sa Svjetskom bankom</a:t>
                      </a:r>
                      <a:endParaRPr lang="hr-HR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63694">
                <a:tc>
                  <a:txBody>
                    <a:bodyPr/>
                    <a:lstStyle/>
                    <a:p>
                      <a:r>
                        <a:rPr lang="hr-HR" noProof="0" dirty="0"/>
                        <a:t>Kirgistan – nema uspostavljene metodologije dubinskih analiza rashoda, postoji metodologija, kao i iskustvo, vezano za evaluaciju učinka programa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63694">
                <a:tc>
                  <a:txBody>
                    <a:bodyPr/>
                    <a:lstStyle/>
                    <a:p>
                      <a:r>
                        <a:rPr lang="hr-HR" noProof="0" dirty="0" err="1"/>
                        <a:t>Moldova</a:t>
                      </a:r>
                      <a:r>
                        <a:rPr lang="hr-HR" noProof="0" dirty="0"/>
                        <a:t> – 2018. provela dubinsku analizu uz podršku MMF-a za visoko i strukovno</a:t>
                      </a:r>
                      <a:r>
                        <a:rPr lang="hr-HR" baseline="0" noProof="0" dirty="0"/>
                        <a:t> obrazovanje, u tijeku je dovršavanje tog izvještaja</a:t>
                      </a:r>
                      <a:endParaRPr lang="hr-HR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23848">
                <a:tc>
                  <a:txBody>
                    <a:bodyPr/>
                    <a:lstStyle/>
                    <a:p>
                      <a:r>
                        <a:rPr lang="hr-HR" noProof="0" dirty="0"/>
                        <a:t>Rusija – dubinske analize provode se i ponavljaju u skladu</a:t>
                      </a:r>
                      <a:r>
                        <a:rPr lang="hr-HR" baseline="0" noProof="0" dirty="0"/>
                        <a:t> s planom za 2024.</a:t>
                      </a:r>
                      <a:endParaRPr lang="hr-HR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23848">
                <a:tc>
                  <a:txBody>
                    <a:bodyPr/>
                    <a:lstStyle/>
                    <a:p>
                      <a:r>
                        <a:rPr lang="hr-HR" noProof="0" dirty="0"/>
                        <a:t>Uzbekistan – nema iskustva s provođenjem dubinskih analiza, ali trenutačno radi na zajedničkoj inicijativi sa Svjetskom bankom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843284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228600"/>
            <a:ext cx="7848600" cy="5943600"/>
          </a:xfrm>
        </p:spPr>
        <p:txBody>
          <a:bodyPr>
            <a:normAutofit/>
          </a:bodyPr>
          <a:lstStyle/>
          <a:p>
            <a:pPr algn="just"/>
            <a:r>
              <a:rPr lang="hr-HR" sz="2400" b="1" dirty="0">
                <a:solidFill>
                  <a:srgbClr val="0070C0"/>
                </a:solidFill>
              </a:rPr>
              <a:t>PITANJE</a:t>
            </a:r>
            <a:r>
              <a:rPr lang="en-US" sz="2400" b="1" dirty="0">
                <a:solidFill>
                  <a:srgbClr val="0070C0"/>
                </a:solidFill>
              </a:rPr>
              <a:t> </a:t>
            </a:r>
            <a:r>
              <a:rPr lang="ru-RU" sz="2400" b="1" dirty="0">
                <a:solidFill>
                  <a:srgbClr val="0070C0"/>
                </a:solidFill>
              </a:rPr>
              <a:t>1</a:t>
            </a:r>
            <a:r>
              <a:rPr lang="hr-HR" sz="2400" b="1" dirty="0">
                <a:solidFill>
                  <a:srgbClr val="0070C0"/>
                </a:solidFill>
              </a:rPr>
              <a:t>.</a:t>
            </a:r>
            <a:r>
              <a:rPr lang="en-ZA" sz="2400" b="1" dirty="0">
                <a:solidFill>
                  <a:srgbClr val="0070C0"/>
                </a:solidFill>
              </a:rPr>
              <a:t>: </a:t>
            </a:r>
            <a:r>
              <a:rPr lang="hr-HR" sz="2400" b="1" dirty="0">
                <a:solidFill>
                  <a:srgbClr val="0070C0"/>
                </a:solidFill>
              </a:rPr>
              <a:t>Kako bi izgledao idealan metodološki i organizacijski sustav dubinskih analiza rashoda?</a:t>
            </a:r>
          </a:p>
          <a:p>
            <a:endParaRPr lang="ru-RU" sz="2400" b="1" dirty="0">
              <a:solidFill>
                <a:srgbClr val="C00000"/>
              </a:solidFill>
            </a:endParaRPr>
          </a:p>
          <a:p>
            <a:r>
              <a:rPr lang="hr-HR" sz="2400" b="1" dirty="0">
                <a:solidFill>
                  <a:srgbClr val="C00000"/>
                </a:solidFill>
              </a:rPr>
              <a:t>Sažetak rasprave</a:t>
            </a:r>
            <a:r>
              <a:rPr lang="az-Cyrl-AZ" sz="2400" b="1" dirty="0">
                <a:solidFill>
                  <a:srgbClr val="C00000"/>
                </a:solidFill>
              </a:rPr>
              <a:t>: </a:t>
            </a:r>
            <a:r>
              <a:rPr lang="en-US" sz="2400" b="1" dirty="0">
                <a:solidFill>
                  <a:srgbClr val="C00000"/>
                </a:solidFill>
              </a:rPr>
              <a:t>RUS</a:t>
            </a:r>
            <a:r>
              <a:rPr lang="hr-HR" sz="2400" b="1" dirty="0">
                <a:solidFill>
                  <a:srgbClr val="C00000"/>
                </a:solidFill>
              </a:rPr>
              <a:t>IJA</a:t>
            </a:r>
            <a:endParaRPr lang="en-US" sz="2400" b="1" dirty="0">
              <a:solidFill>
                <a:srgbClr val="C00000"/>
              </a:solidFill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hr-HR" sz="2200" dirty="0">
                <a:solidFill>
                  <a:schemeClr val="tx2">
                    <a:lumMod val="50000"/>
                  </a:schemeClr>
                </a:solidFill>
              </a:rPr>
              <a:t>Obuhvat – sveobuhvatan pristup, svi rashodi (100 % obuhvat), postoji 6-godišnji plan podijeljen po godinama, u kojem razdoblju će se ostvariti potpuni obuhvat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hr-HR" sz="2200" dirty="0">
                <a:solidFill>
                  <a:schemeClr val="tx2">
                    <a:lumMod val="50000"/>
                  </a:schemeClr>
                </a:solidFill>
              </a:rPr>
              <a:t>Odabir sektora/tema za dubinsku analizu – 6 dubinskih analiza godišnje (2+2+</a:t>
            </a:r>
            <a:r>
              <a:rPr lang="hr-HR" sz="2200" dirty="0" err="1">
                <a:solidFill>
                  <a:schemeClr val="tx2">
                    <a:lumMod val="50000"/>
                  </a:schemeClr>
                </a:solidFill>
              </a:rPr>
              <a:t>2</a:t>
            </a:r>
            <a:r>
              <a:rPr lang="hr-HR" sz="2200" dirty="0">
                <a:solidFill>
                  <a:schemeClr val="tx2">
                    <a:lumMod val="50000"/>
                  </a:schemeClr>
                </a:solidFill>
              </a:rPr>
              <a:t>), definirani kriteriji</a:t>
            </a:r>
            <a:endParaRPr lang="en-US" sz="2200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hr-HR" sz="2200" dirty="0">
                <a:solidFill>
                  <a:schemeClr val="tx2">
                    <a:lumMod val="50000"/>
                  </a:schemeClr>
                </a:solidFill>
              </a:rPr>
              <a:t>Mehanizmi tijeka rada – predlaže MMF, vladino povjerenstvo usvaja temu, ministarstva i agencije imenuju svoje predstavnike u radnu skupinu, a posebna se pozornost obraća na sastav skupina</a:t>
            </a:r>
            <a:endParaRPr lang="ru-RU" sz="2200" dirty="0">
              <a:solidFill>
                <a:schemeClr val="tx2">
                  <a:lumMod val="50000"/>
                </a:schemeClr>
              </a:solidFill>
            </a:endParaRPr>
          </a:p>
          <a:p>
            <a:pPr algn="l"/>
            <a:endParaRPr lang="ru-RU" sz="2400" noProof="0" dirty="0"/>
          </a:p>
          <a:p>
            <a:pPr algn="l"/>
            <a:endParaRPr lang="ru-RU" sz="2800" noProof="0" dirty="0"/>
          </a:p>
          <a:p>
            <a:pPr algn="l"/>
            <a:endParaRPr lang="ru-RU" sz="2800" noProof="0" dirty="0"/>
          </a:p>
          <a:p>
            <a:pPr algn="l"/>
            <a:endParaRPr lang="ru-RU" sz="2800" noProof="0" dirty="0"/>
          </a:p>
          <a:p>
            <a:pPr algn="l"/>
            <a:endParaRPr lang="ru-RU" sz="2800" noProof="0" dirty="0"/>
          </a:p>
          <a:p>
            <a:pPr algn="l"/>
            <a:endParaRPr lang="ru-RU" sz="2800" noProof="0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971800" y="2971799"/>
            <a:ext cx="6858002" cy="914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843284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228600"/>
            <a:ext cx="7848600" cy="6553200"/>
          </a:xfrm>
        </p:spPr>
        <p:txBody>
          <a:bodyPr>
            <a:normAutofit/>
          </a:bodyPr>
          <a:lstStyle/>
          <a:p>
            <a:r>
              <a:rPr lang="hr-HR" sz="2800" b="1" dirty="0">
                <a:solidFill>
                  <a:srgbClr val="0070C0"/>
                </a:solidFill>
              </a:rPr>
              <a:t>PITANJE</a:t>
            </a:r>
            <a:r>
              <a:rPr lang="en-US" sz="2800" b="1" dirty="0">
                <a:solidFill>
                  <a:srgbClr val="0070C0"/>
                </a:solidFill>
              </a:rPr>
              <a:t> </a:t>
            </a:r>
            <a:r>
              <a:rPr lang="ru-RU" sz="2800" b="1" dirty="0">
                <a:solidFill>
                  <a:srgbClr val="0070C0"/>
                </a:solidFill>
              </a:rPr>
              <a:t>1.</a:t>
            </a:r>
            <a:r>
              <a:rPr lang="en-US" sz="2800" b="1" dirty="0">
                <a:solidFill>
                  <a:srgbClr val="0070C0"/>
                </a:solidFill>
              </a:rPr>
              <a:t> </a:t>
            </a:r>
            <a:r>
              <a:rPr lang="hr-HR" sz="2800" b="1" dirty="0">
                <a:solidFill>
                  <a:srgbClr val="0070C0"/>
                </a:solidFill>
              </a:rPr>
              <a:t>Sažetak rasprave</a:t>
            </a:r>
            <a:endParaRPr lang="en-US" sz="2800" b="1" dirty="0">
              <a:solidFill>
                <a:srgbClr val="0070C0"/>
              </a:solidFill>
            </a:endParaRPr>
          </a:p>
          <a:p>
            <a:r>
              <a:rPr lang="en-US" sz="2400" b="1" dirty="0">
                <a:solidFill>
                  <a:srgbClr val="C00000"/>
                </a:solidFill>
              </a:rPr>
              <a:t>Moldova</a:t>
            </a:r>
            <a:endParaRPr lang="ru-RU" sz="2400" b="1" dirty="0">
              <a:solidFill>
                <a:srgbClr val="C00000"/>
              </a:solidFill>
            </a:endParaRPr>
          </a:p>
          <a:p>
            <a:endParaRPr lang="en-US" sz="2400" dirty="0">
              <a:solidFill>
                <a:srgbClr val="C00000"/>
              </a:solidFill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hr-HR" sz="2000" dirty="0">
                <a:solidFill>
                  <a:schemeClr val="tx2">
                    <a:lumMod val="50000"/>
                  </a:schemeClr>
                </a:solidFill>
              </a:rPr>
              <a:t>2018. provedena je dubinska analiza rashoda uz podršku MMF-a za visoko i strukovno obrazovanje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hr-HR" sz="2000" dirty="0">
                <a:solidFill>
                  <a:schemeClr val="tx2">
                    <a:lumMod val="50000"/>
                  </a:schemeClr>
                </a:solidFill>
              </a:rPr>
              <a:t>Donesena je posebna odluka vlade uključujući prijedlog sažetka (kratak opis ciljeva, mehanizam tijeka rada, materija i metodologija, OP Radne skupine i predložak izvještaja)</a:t>
            </a:r>
            <a:endParaRPr lang="en-US" sz="20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hr-HR" sz="2000" dirty="0">
                <a:solidFill>
                  <a:schemeClr val="tx2">
                    <a:lumMod val="50000"/>
                  </a:schemeClr>
                </a:solidFill>
              </a:rPr>
              <a:t>Mehanizam tijeka rada – upravni odbor, nadzorni odbor, radna skupina (uključujući MF, Ministarstvo obrazovanja, i ostala resorna ministarstva s resornim obrazovnim ustanovama)</a:t>
            </a:r>
            <a:endParaRPr lang="en-US" sz="20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hr-HR" sz="2000" dirty="0">
                <a:solidFill>
                  <a:schemeClr val="tx2">
                    <a:lumMod val="50000"/>
                  </a:schemeClr>
                </a:solidFill>
              </a:rPr>
              <a:t>Cilj – smanjiti i preraspodijeliti rashode (10 %), ostvaren je veći cilj od planiranog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hr-HR" sz="2000" dirty="0">
                <a:solidFill>
                  <a:schemeClr val="tx2">
                    <a:lumMod val="50000"/>
                  </a:schemeClr>
                </a:solidFill>
              </a:rPr>
              <a:t>Izazov – ljudski potencijali</a:t>
            </a:r>
            <a:endParaRPr lang="ru-RU" sz="2000" dirty="0">
              <a:solidFill>
                <a:schemeClr val="tx2">
                  <a:lumMod val="50000"/>
                </a:schemeClr>
              </a:solidFill>
            </a:endParaRPr>
          </a:p>
          <a:p>
            <a:pPr algn="l"/>
            <a:endParaRPr lang="ru-RU" sz="2400" noProof="0" dirty="0"/>
          </a:p>
          <a:p>
            <a:pPr algn="l"/>
            <a:endParaRPr lang="ru-RU" sz="2800" noProof="0" dirty="0"/>
          </a:p>
          <a:p>
            <a:pPr algn="l"/>
            <a:endParaRPr lang="ru-RU" sz="2800" noProof="0" dirty="0"/>
          </a:p>
          <a:p>
            <a:pPr algn="l"/>
            <a:endParaRPr lang="ru-RU" sz="2800" noProof="0" dirty="0"/>
          </a:p>
          <a:p>
            <a:pPr algn="l"/>
            <a:endParaRPr lang="ru-RU" sz="2800" noProof="0" dirty="0"/>
          </a:p>
          <a:p>
            <a:pPr algn="l"/>
            <a:endParaRPr lang="ru-RU" sz="2800" noProof="0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971800" y="2971799"/>
            <a:ext cx="6858002" cy="914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305984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228600"/>
            <a:ext cx="7848600" cy="6553200"/>
          </a:xfrm>
        </p:spPr>
        <p:txBody>
          <a:bodyPr>
            <a:normAutofit/>
          </a:bodyPr>
          <a:lstStyle/>
          <a:p>
            <a:r>
              <a:rPr lang="hr-HR" sz="2800" b="1" dirty="0">
                <a:solidFill>
                  <a:srgbClr val="0070C0"/>
                </a:solidFill>
              </a:rPr>
              <a:t>PITANJE 1. Sažetak rasprave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hr-HR" sz="2000" b="1" dirty="0" err="1">
                <a:solidFill>
                  <a:srgbClr val="C00000"/>
                </a:solidFill>
              </a:rPr>
              <a:t>Bjelarus</a:t>
            </a:r>
            <a:r>
              <a:rPr lang="hr-HR" sz="2000" b="1" dirty="0">
                <a:solidFill>
                  <a:srgbClr val="C00000"/>
                </a:solidFill>
              </a:rPr>
              <a:t> </a:t>
            </a:r>
            <a:r>
              <a:rPr lang="hr-HR" sz="2000" dirty="0">
                <a:solidFill>
                  <a:schemeClr val="tx2">
                    <a:lumMod val="50000"/>
                  </a:schemeClr>
                </a:solidFill>
              </a:rPr>
              <a:t>– zajednička aktivnost sa Svjetskom bankom u nekoliko područja i sektora 2011., 2013. i ove godine; ne preporučuju se godišnje dubinske analize jer je dubinska analiza dugotrajan proces, a provedba preporuka zahtijeva dosta vremena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hr-HR" sz="2000" b="1" dirty="0">
                <a:solidFill>
                  <a:srgbClr val="C00000"/>
                </a:solidFill>
              </a:rPr>
              <a:t>Uzbekistan </a:t>
            </a:r>
            <a:r>
              <a:rPr lang="hr-HR" sz="2000" dirty="0">
                <a:solidFill>
                  <a:schemeClr val="tx2">
                    <a:lumMod val="50000"/>
                  </a:schemeClr>
                </a:solidFill>
              </a:rPr>
              <a:t>– nema iskustva u provođenju dubinskih analiza rashoda, uspostavljeni su elementi za pristup ovoj analizi, trenutačno je u tijeku zajednički projekt sa Svjetskom bankom – dubinska analiza kapitalnih rashoda, pregled rashoda za primanja zaposlenih u javnom sektoru, realni sektor; potreba za educiranjem zaposlenih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hr-HR" sz="2000" b="1" dirty="0">
                <a:solidFill>
                  <a:srgbClr val="C00000"/>
                </a:solidFill>
              </a:rPr>
              <a:t>Kirgistan </a:t>
            </a:r>
            <a:r>
              <a:rPr lang="hr-HR" sz="2000" dirty="0">
                <a:solidFill>
                  <a:schemeClr val="tx1"/>
                </a:solidFill>
              </a:rPr>
              <a:t>– nema uspostavljene metodologije dubinskih analiza, postoji metodologija za planiranje proračuna prema programima i učincima, uspostavljen je postupak za mjerenje učinka proračunskih programa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hr-HR" sz="2000" b="1" dirty="0">
                <a:solidFill>
                  <a:srgbClr val="C00000"/>
                </a:solidFill>
              </a:rPr>
              <a:t>Kazahstan </a:t>
            </a:r>
            <a:r>
              <a:rPr lang="hr-HR" sz="2000" dirty="0">
                <a:solidFill>
                  <a:schemeClr val="tx1"/>
                </a:solidFill>
              </a:rPr>
              <a:t>– zajednička aktivnost sa Svjetskom bankom, obrazovanje i zdravstvo kao dio prelaska na </a:t>
            </a:r>
            <a:r>
              <a:rPr lang="hr-HR" sz="2000" dirty="0" err="1">
                <a:solidFill>
                  <a:schemeClr val="tx1"/>
                </a:solidFill>
              </a:rPr>
              <a:t>kapitacijsko</a:t>
            </a:r>
            <a:r>
              <a:rPr lang="hr-HR" sz="2000" dirty="0">
                <a:solidFill>
                  <a:schemeClr val="tx1"/>
                </a:solidFill>
              </a:rPr>
              <a:t> financiranje; u pripremi dubinska analiza prometnog sektora za uvođenje naplate cestarine, opća dubinska analiza rashoda, dubinska analiza učinka proračunskih programa  </a:t>
            </a:r>
          </a:p>
          <a:p>
            <a:pPr algn="l"/>
            <a:endParaRPr lang="ru-RU" sz="2800" noProof="0" dirty="0"/>
          </a:p>
          <a:p>
            <a:pPr algn="l"/>
            <a:endParaRPr lang="ru-RU" sz="2800" noProof="0" dirty="0"/>
          </a:p>
          <a:p>
            <a:pPr algn="l"/>
            <a:endParaRPr lang="ru-RU" sz="2800" noProof="0" dirty="0"/>
          </a:p>
          <a:p>
            <a:pPr algn="l"/>
            <a:endParaRPr lang="ru-RU" sz="2800" noProof="0" dirty="0"/>
          </a:p>
          <a:p>
            <a:pPr algn="l"/>
            <a:endParaRPr lang="ru-RU" sz="2800" noProof="0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971800" y="2971799"/>
            <a:ext cx="6858002" cy="914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462963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228600"/>
            <a:ext cx="7848600" cy="6553200"/>
          </a:xfrm>
        </p:spPr>
        <p:txBody>
          <a:bodyPr>
            <a:normAutofit/>
          </a:bodyPr>
          <a:lstStyle/>
          <a:p>
            <a:pPr algn="l"/>
            <a:r>
              <a:rPr lang="hr-HR" sz="2800" b="1" dirty="0">
                <a:solidFill>
                  <a:srgbClr val="0070C0"/>
                </a:solidFill>
              </a:rPr>
              <a:t>Pitanje 2.: Kako možemo osigurati da su dubinske analize rashoda dobro integrirane i upotrijebljene u proračunskom procesu?</a:t>
            </a:r>
          </a:p>
          <a:p>
            <a:pPr algn="l"/>
            <a:endParaRPr lang="hr-HR" sz="2800" b="1" dirty="0">
              <a:solidFill>
                <a:schemeClr val="tx1"/>
              </a:solidFill>
            </a:endParaRPr>
          </a:p>
          <a:p>
            <a:pPr algn="l"/>
            <a:r>
              <a:rPr lang="hr-HR" sz="2800" b="1" dirty="0">
                <a:solidFill>
                  <a:srgbClr val="C00000"/>
                </a:solidFill>
              </a:rPr>
              <a:t>Rusija – </a:t>
            </a:r>
            <a:r>
              <a:rPr lang="hr-HR" sz="2400" dirty="0">
                <a:solidFill>
                  <a:schemeClr val="tx1"/>
                </a:solidFill>
              </a:rPr>
              <a:t>politika dubinskih analiza rashoda u skladu je s fiskalnim kalendarom i uvrštena je u raspored MF-a, planira se odluka vlade</a:t>
            </a:r>
          </a:p>
          <a:p>
            <a:pPr algn="l"/>
            <a:r>
              <a:rPr lang="hr-HR" sz="2800" b="1" dirty="0" err="1">
                <a:solidFill>
                  <a:srgbClr val="C00000"/>
                </a:solidFill>
              </a:rPr>
              <a:t>Moldova</a:t>
            </a:r>
            <a:r>
              <a:rPr lang="hr-HR" sz="2800" b="1" dirty="0">
                <a:solidFill>
                  <a:srgbClr val="C00000"/>
                </a:solidFill>
              </a:rPr>
              <a:t> </a:t>
            </a:r>
            <a:r>
              <a:rPr lang="hr-HR" sz="2800" b="1" dirty="0">
                <a:solidFill>
                  <a:schemeClr val="tx1"/>
                </a:solidFill>
              </a:rPr>
              <a:t>– </a:t>
            </a:r>
            <a:r>
              <a:rPr lang="hr-HR" sz="2400" dirty="0">
                <a:solidFill>
                  <a:schemeClr val="tx1"/>
                </a:solidFill>
              </a:rPr>
              <a:t>integracija u redovitom proračunskom procesu planirana je na temelju postojećeg proračunskog kalendara </a:t>
            </a:r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971800" y="2971799"/>
            <a:ext cx="6858002" cy="914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48692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228600"/>
            <a:ext cx="7848600" cy="6553200"/>
          </a:xfrm>
        </p:spPr>
        <p:txBody>
          <a:bodyPr>
            <a:normAutofit/>
          </a:bodyPr>
          <a:lstStyle/>
          <a:p>
            <a:pPr algn="l"/>
            <a:r>
              <a:rPr lang="hr-HR" sz="2800" b="1" dirty="0">
                <a:solidFill>
                  <a:srgbClr val="0070C0"/>
                </a:solidFill>
              </a:rPr>
              <a:t>Idealan model dubinske analize rashoda</a:t>
            </a:r>
            <a:endParaRPr lang="en-ZA" sz="2800" dirty="0"/>
          </a:p>
          <a:p>
            <a:pPr algn="l"/>
            <a:endParaRPr lang="en-US" sz="2800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971800" y="2971799"/>
            <a:ext cx="6858002" cy="914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7</a:t>
            </a:fld>
            <a:endParaRPr lang="en-US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0B52E865-770E-40C3-839F-06BECD2A43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072297"/>
              </p:ext>
            </p:extLst>
          </p:nvPr>
        </p:nvGraphicFramePr>
        <p:xfrm>
          <a:off x="1066800" y="762000"/>
          <a:ext cx="7772400" cy="5228416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3886200">
                  <a:extLst>
                    <a:ext uri="{9D8B030D-6E8A-4147-A177-3AD203B41FA5}">
                      <a16:colId xmlns:a16="http://schemas.microsoft.com/office/drawing/2014/main" val="3838259971"/>
                    </a:ext>
                  </a:extLst>
                </a:gridCol>
                <a:gridCol w="3886200">
                  <a:extLst>
                    <a:ext uri="{9D8B030D-6E8A-4147-A177-3AD203B41FA5}">
                      <a16:colId xmlns:a16="http://schemas.microsoft.com/office/drawing/2014/main" val="181361125"/>
                    </a:ext>
                  </a:extLst>
                </a:gridCol>
              </a:tblGrid>
              <a:tr h="404189">
                <a:tc>
                  <a:txBody>
                    <a:bodyPr/>
                    <a:lstStyle/>
                    <a:p>
                      <a:r>
                        <a:rPr lang="hr-HR" noProof="0" dirty="0" err="1"/>
                        <a:t>Obuhat</a:t>
                      </a:r>
                      <a:endParaRPr lang="hr-HR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noProof="0" dirty="0"/>
                        <a:t>Nasumičan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3555049"/>
                  </a:ext>
                </a:extLst>
              </a:tr>
              <a:tr h="697641">
                <a:tc>
                  <a:txBody>
                    <a:bodyPr/>
                    <a:lstStyle/>
                    <a:p>
                      <a:r>
                        <a:rPr lang="hr-HR" noProof="0" dirty="0"/>
                        <a:t>Učestalost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noProof="0" dirty="0"/>
                        <a:t>Istu</a:t>
                      </a:r>
                      <a:r>
                        <a:rPr lang="hr-HR" baseline="0" noProof="0" dirty="0"/>
                        <a:t> temu treba dubinski analizirati najviše svakih 6 godina </a:t>
                      </a:r>
                      <a:endParaRPr lang="hr-HR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804412"/>
                  </a:ext>
                </a:extLst>
              </a:tr>
              <a:tr h="650770">
                <a:tc>
                  <a:txBody>
                    <a:bodyPr/>
                    <a:lstStyle/>
                    <a:p>
                      <a:r>
                        <a:rPr lang="hr-HR" noProof="0" dirty="0"/>
                        <a:t>Načela i postupci odabira tema dubinskih analiza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noProof="0" dirty="0"/>
                        <a:t>Predlažu ih javnost, Vrhovna revizijska ustanova</a:t>
                      </a:r>
                      <a:r>
                        <a:rPr lang="hr-HR" baseline="0" noProof="0" dirty="0"/>
                        <a:t> i parlament</a:t>
                      </a:r>
                    </a:p>
                    <a:p>
                      <a:r>
                        <a:rPr lang="hr-HR" baseline="0" noProof="0" dirty="0"/>
                        <a:t>Teme usvaja kolegijalno vladino tijelo</a:t>
                      </a:r>
                      <a:endParaRPr lang="hr-HR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8359730"/>
                  </a:ext>
                </a:extLst>
              </a:tr>
              <a:tr h="528850">
                <a:tc>
                  <a:txBody>
                    <a:bodyPr/>
                    <a:lstStyle/>
                    <a:p>
                      <a:r>
                        <a:rPr lang="hr-HR" noProof="0" dirty="0"/>
                        <a:t>Učestalost sastanaka RG-a i mehanizmi</a:t>
                      </a:r>
                      <a:r>
                        <a:rPr lang="hr-HR" baseline="0" noProof="0" dirty="0"/>
                        <a:t> tijeka rada</a:t>
                      </a:r>
                      <a:endParaRPr lang="hr-HR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noProof="0" dirty="0"/>
                        <a:t>Po mogućnosti dvoslojna RG-a (na razini voditelja</a:t>
                      </a:r>
                      <a:r>
                        <a:rPr lang="hr-HR" baseline="0" noProof="0" dirty="0"/>
                        <a:t> agencija i na razini specijalista)</a:t>
                      </a:r>
                      <a:endParaRPr lang="hr-HR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4821783"/>
                  </a:ext>
                </a:extLst>
              </a:tr>
              <a:tr h="1893597">
                <a:tc>
                  <a:txBody>
                    <a:bodyPr/>
                    <a:lstStyle/>
                    <a:p>
                      <a:r>
                        <a:rPr lang="hr-HR" noProof="0" dirty="0"/>
                        <a:t>Metodološki</a:t>
                      </a:r>
                      <a:r>
                        <a:rPr lang="hr-HR" baseline="0" noProof="0" dirty="0"/>
                        <a:t> zahtjevi</a:t>
                      </a:r>
                      <a:endParaRPr lang="hr-HR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noProof="0" dirty="0"/>
                        <a:t>Usvajanje općeg formata rada, RG definira metodološke pristupe dubinskim</a:t>
                      </a:r>
                      <a:r>
                        <a:rPr lang="hr-HR" baseline="0" noProof="0" dirty="0"/>
                        <a:t> analizama rashoda </a:t>
                      </a:r>
                      <a:r>
                        <a:rPr lang="hr-HR" noProof="0" dirty="0"/>
                        <a:t>Privremeni</a:t>
                      </a:r>
                      <a:r>
                        <a:rPr lang="hr-HR" baseline="0" noProof="0" dirty="0"/>
                        <a:t> i</a:t>
                      </a:r>
                      <a:r>
                        <a:rPr lang="hr-HR" noProof="0" dirty="0"/>
                        <a:t>zvještaji</a:t>
                      </a:r>
                    </a:p>
                    <a:p>
                      <a:r>
                        <a:rPr lang="hr-HR" noProof="0" dirty="0"/>
                        <a:t>Izvještaji</a:t>
                      </a:r>
                      <a:r>
                        <a:rPr lang="hr-HR" baseline="0" noProof="0" dirty="0"/>
                        <a:t> dostupni javnosti</a:t>
                      </a:r>
                      <a:endParaRPr lang="hr-HR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1019045"/>
                  </a:ext>
                </a:extLst>
              </a:tr>
              <a:tr h="404189">
                <a:tc gridSpan="2">
                  <a:txBody>
                    <a:bodyPr/>
                    <a:lstStyle/>
                    <a:p>
                      <a:pPr algn="ctr"/>
                      <a:r>
                        <a:rPr lang="hr-HR" b="1" dirty="0"/>
                        <a:t>Sinkronizirano s proračunskim</a:t>
                      </a:r>
                      <a:r>
                        <a:rPr lang="hr-HR" b="1" baseline="0" dirty="0"/>
                        <a:t> procesom</a:t>
                      </a:r>
                      <a:endParaRPr lang="en-U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37303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08193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228600"/>
            <a:ext cx="7848600" cy="6553200"/>
          </a:xfrm>
        </p:spPr>
        <p:txBody>
          <a:bodyPr>
            <a:normAutofit/>
          </a:bodyPr>
          <a:lstStyle/>
          <a:p>
            <a:pPr algn="just"/>
            <a:endParaRPr lang="ru-RU" sz="3600" b="1" noProof="0" dirty="0">
              <a:solidFill>
                <a:schemeClr val="tx2">
                  <a:lumMod val="50000"/>
                </a:schemeClr>
              </a:solidFill>
            </a:endParaRPr>
          </a:p>
          <a:p>
            <a:endParaRPr lang="ru-RU" sz="3600" b="1" noProof="0" dirty="0">
              <a:solidFill>
                <a:schemeClr val="tx2">
                  <a:lumMod val="50000"/>
                </a:schemeClr>
              </a:solidFill>
            </a:endParaRPr>
          </a:p>
          <a:p>
            <a:endParaRPr lang="ru-RU" sz="3600" b="1" noProof="0" dirty="0">
              <a:solidFill>
                <a:schemeClr val="tx2">
                  <a:lumMod val="50000"/>
                </a:schemeClr>
              </a:solidFill>
            </a:endParaRPr>
          </a:p>
          <a:p>
            <a:endParaRPr lang="ru-RU" sz="3600" b="1" noProof="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hr-HR" sz="3600" b="1" noProof="0" dirty="0">
                <a:solidFill>
                  <a:schemeClr val="tx2">
                    <a:lumMod val="50000"/>
                  </a:schemeClr>
                </a:solidFill>
              </a:rPr>
              <a:t>Hvala vam</a:t>
            </a:r>
            <a:endParaRPr lang="ru-RU" sz="3600" noProof="0" dirty="0">
              <a:solidFill>
                <a:schemeClr val="tx2">
                  <a:lumMod val="50000"/>
                </a:schemeClr>
              </a:solidFill>
            </a:endParaRPr>
          </a:p>
          <a:p>
            <a:pPr algn="just"/>
            <a:endParaRPr lang="ru-RU" sz="1700" noProof="0" dirty="0"/>
          </a:p>
          <a:p>
            <a:pPr algn="just"/>
            <a:endParaRPr lang="ru-RU" sz="2400" noProof="0" dirty="0"/>
          </a:p>
          <a:p>
            <a:pPr algn="l"/>
            <a:endParaRPr lang="ru-RU" sz="2400" noProof="0" dirty="0"/>
          </a:p>
          <a:p>
            <a:pPr algn="l"/>
            <a:endParaRPr lang="ru-RU" sz="2800" noProof="0" dirty="0"/>
          </a:p>
          <a:p>
            <a:pPr algn="l"/>
            <a:endParaRPr lang="ru-RU" sz="2800" noProof="0" dirty="0"/>
          </a:p>
          <a:p>
            <a:pPr algn="l"/>
            <a:endParaRPr lang="ru-RU" sz="2800" noProof="0" dirty="0"/>
          </a:p>
          <a:p>
            <a:pPr algn="l"/>
            <a:endParaRPr lang="ru-RU" sz="2800" noProof="0" dirty="0"/>
          </a:p>
          <a:p>
            <a:pPr algn="l"/>
            <a:endParaRPr lang="ru-RU" sz="2800" noProof="0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971800" y="2971799"/>
            <a:ext cx="6858002" cy="914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396765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4266</TotalTime>
  <Words>646</Words>
  <Application>Microsoft Office PowerPoint</Application>
  <PresentationFormat>On-screen Show (4:3)</PresentationFormat>
  <Paragraphs>89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CEF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Deanna Aubrey</dc:creator>
  <cp:lastModifiedBy>matea.kosutic@stentor.hr</cp:lastModifiedBy>
  <cp:revision>594</cp:revision>
  <cp:lastPrinted>2019-03-26T09:54:54Z</cp:lastPrinted>
  <dcterms:created xsi:type="dcterms:W3CDTF">2012-02-13T09:14:10Z</dcterms:created>
  <dcterms:modified xsi:type="dcterms:W3CDTF">2019-03-28T15:23:37Z</dcterms:modified>
</cp:coreProperties>
</file>