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97" r:id="rId3"/>
    <p:sldId id="323" r:id="rId4"/>
    <p:sldId id="385" r:id="rId5"/>
    <p:sldId id="381" r:id="rId6"/>
    <p:sldId id="384" r:id="rId7"/>
    <p:sldId id="387" r:id="rId8"/>
    <p:sldId id="367" r:id="rId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954374-A11A-44E2-8FB6-9884CD5BB3BE}" v="5749" dt="2019-03-27T07:57:56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0946" autoAdjust="0"/>
  </p:normalViewPr>
  <p:slideViewPr>
    <p:cSldViewPr>
      <p:cViewPr>
        <p:scale>
          <a:sx n="70" d="100"/>
          <a:sy n="70" d="100"/>
        </p:scale>
        <p:origin x="787" y="-91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28954374-A11A-44E2-8FB6-9884CD5BB3BE}"/>
    <pc:docChg chg="undo custSel modSld">
      <pc:chgData name="Inna Anatolievna Davidova" userId="615709de-f45c-42cb-8bad-60412f98c39f" providerId="ADAL" clId="{28954374-A11A-44E2-8FB6-9884CD5BB3BE}" dt="2019-03-27T07:57:56.867" v="5747" actId="20577"/>
      <pc:docMkLst>
        <pc:docMk/>
      </pc:docMkLst>
      <pc:sldChg chg="modSp">
        <pc:chgData name="Inna Anatolievna Davidova" userId="615709de-f45c-42cb-8bad-60412f98c39f" providerId="ADAL" clId="{28954374-A11A-44E2-8FB6-9884CD5BB3BE}" dt="2019-03-27T07:47:52.812" v="5560" actId="6549"/>
        <pc:sldMkLst>
          <pc:docMk/>
          <pc:sldMk cId="2684328407" sldId="297"/>
        </pc:sldMkLst>
        <pc:graphicFrameChg chg="mod modGraphic">
          <ac:chgData name="Inna Anatolievna Davidova" userId="615709de-f45c-42cb-8bad-60412f98c39f" providerId="ADAL" clId="{28954374-A11A-44E2-8FB6-9884CD5BB3BE}" dt="2019-03-27T07:47:52.812" v="5560" actId="6549"/>
          <ac:graphicFrameMkLst>
            <pc:docMk/>
            <pc:sldMk cId="2684328407" sldId="297"/>
            <ac:graphicFrameMk id="6" creationId="{00000000-0000-0000-0000-000000000000}"/>
          </ac:graphicFrameMkLst>
        </pc:graphicFrameChg>
      </pc:sldChg>
      <pc:sldChg chg="modSp">
        <pc:chgData name="Inna Anatolievna Davidova" userId="615709de-f45c-42cb-8bad-60412f98c39f" providerId="ADAL" clId="{28954374-A11A-44E2-8FB6-9884CD5BB3BE}" dt="2019-03-27T07:49:58.056" v="5579" actId="6549"/>
        <pc:sldMkLst>
          <pc:docMk/>
          <pc:sldMk cId="2684328407" sldId="323"/>
        </pc:sldMkLst>
        <pc:spChg chg="mod">
          <ac:chgData name="Inna Anatolievna Davidova" userId="615709de-f45c-42cb-8bad-60412f98c39f" providerId="ADAL" clId="{28954374-A11A-44E2-8FB6-9884CD5BB3BE}" dt="2019-03-27T07:49:58.056" v="5579" actId="6549"/>
          <ac:spMkLst>
            <pc:docMk/>
            <pc:sldMk cId="2684328407" sldId="323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8954374-A11A-44E2-8FB6-9884CD5BB3BE}" dt="2019-03-26T14:27:38.371" v="4746" actId="6549"/>
        <pc:sldMkLst>
          <pc:docMk/>
          <pc:sldMk cId="3139676542" sldId="367"/>
        </pc:sldMkLst>
        <pc:spChg chg="mod">
          <ac:chgData name="Inna Anatolievna Davidova" userId="615709de-f45c-42cb-8bad-60412f98c39f" providerId="ADAL" clId="{28954374-A11A-44E2-8FB6-9884CD5BB3BE}" dt="2019-03-26T14:27:38.371" v="4746" actId="6549"/>
          <ac:spMkLst>
            <pc:docMk/>
            <pc:sldMk cId="3139676542" sldId="367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8954374-A11A-44E2-8FB6-9884CD5BB3BE}" dt="2019-03-27T07:55:25.364" v="5719" actId="20577"/>
        <pc:sldMkLst>
          <pc:docMk/>
          <pc:sldMk cId="3546296316" sldId="381"/>
        </pc:sldMkLst>
        <pc:spChg chg="mod">
          <ac:chgData name="Inna Anatolievna Davidova" userId="615709de-f45c-42cb-8bad-60412f98c39f" providerId="ADAL" clId="{28954374-A11A-44E2-8FB6-9884CD5BB3BE}" dt="2019-03-27T07:55:25.364" v="5719" actId="20577"/>
          <ac:spMkLst>
            <pc:docMk/>
            <pc:sldMk cId="3546296316" sldId="381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8954374-A11A-44E2-8FB6-9884CD5BB3BE}" dt="2019-03-27T07:55:53.580" v="5722" actId="20577"/>
        <pc:sldMkLst>
          <pc:docMk/>
          <pc:sldMk cId="634869236" sldId="384"/>
        </pc:sldMkLst>
        <pc:spChg chg="mod">
          <ac:chgData name="Inna Anatolievna Davidova" userId="615709de-f45c-42cb-8bad-60412f98c39f" providerId="ADAL" clId="{28954374-A11A-44E2-8FB6-9884CD5BB3BE}" dt="2019-03-27T07:55:53.580" v="5722" actId="20577"/>
          <ac:spMkLst>
            <pc:docMk/>
            <pc:sldMk cId="634869236" sldId="384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8954374-A11A-44E2-8FB6-9884CD5BB3BE}" dt="2019-03-27T07:51:55.516" v="5616" actId="20577"/>
        <pc:sldMkLst>
          <pc:docMk/>
          <pc:sldMk cId="1530598438" sldId="385"/>
        </pc:sldMkLst>
        <pc:spChg chg="mod">
          <ac:chgData name="Inna Anatolievna Davidova" userId="615709de-f45c-42cb-8bad-60412f98c39f" providerId="ADAL" clId="{28954374-A11A-44E2-8FB6-9884CD5BB3BE}" dt="2019-03-27T07:51:55.516" v="5616" actId="20577"/>
          <ac:spMkLst>
            <pc:docMk/>
            <pc:sldMk cId="1530598438" sldId="385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28954374-A11A-44E2-8FB6-9884CD5BB3BE}" dt="2019-03-27T07:57:56.867" v="5747" actId="20577"/>
        <pc:sldMkLst>
          <pc:docMk/>
          <pc:sldMk cId="240819377" sldId="387"/>
        </pc:sldMkLst>
        <pc:spChg chg="mod">
          <ac:chgData name="Inna Anatolievna Davidova" userId="615709de-f45c-42cb-8bad-60412f98c39f" providerId="ADAL" clId="{28954374-A11A-44E2-8FB6-9884CD5BB3BE}" dt="2019-03-26T14:29:06.830" v="4826" actId="313"/>
          <ac:spMkLst>
            <pc:docMk/>
            <pc:sldMk cId="240819377" sldId="387"/>
            <ac:spMk id="3" creationId="{00000000-0000-0000-0000-000000000000}"/>
          </ac:spMkLst>
        </pc:spChg>
        <pc:graphicFrameChg chg="mod modGraphic">
          <ac:chgData name="Inna Anatolievna Davidova" userId="615709de-f45c-42cb-8bad-60412f98c39f" providerId="ADAL" clId="{28954374-A11A-44E2-8FB6-9884CD5BB3BE}" dt="2019-03-27T07:57:56.867" v="5747" actId="20577"/>
          <ac:graphicFrameMkLst>
            <pc:docMk/>
            <pc:sldMk cId="240819377" sldId="387"/>
            <ac:graphicFrameMk id="2" creationId="{0B52E865-770E-40C3-839F-06BECD2A433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3/27/2019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3/27/2019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279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112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26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06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133600"/>
            <a:ext cx="4571999" cy="2133600"/>
          </a:xfrm>
        </p:spPr>
        <p:txBody>
          <a:bodyPr>
            <a:normAutofit/>
          </a:bodyPr>
          <a:lstStyle/>
          <a:p>
            <a:pPr lvl="1"/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2</a:t>
            </a:r>
            <a:endParaRPr lang="ru-RU" sz="18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l">
              <a:lnSpc>
                <a:spcPct val="115000"/>
              </a:lnSpc>
              <a:spcBef>
                <a:spcPts val="600"/>
              </a:spcBef>
            </a:pPr>
            <a:endParaRPr lang="ru-RU" sz="16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Belarus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Kyrgyzstan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Kazakhstan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</a:t>
            </a:r>
          </a:p>
          <a:p>
            <a:pPr lvl="1">
              <a:lnSpc>
                <a:spcPct val="115000"/>
              </a:lnSpc>
              <a:spcBef>
                <a:spcPts val="60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Moldova, Russia, Uzbekistan</a:t>
            </a:r>
            <a:r>
              <a:rPr lang="ru-RU" sz="2000" b="1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endParaRPr lang="en-US" sz="2000" b="1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227783"/>
              </p:ext>
            </p:extLst>
          </p:nvPr>
        </p:nvGraphicFramePr>
        <p:xfrm>
          <a:off x="1485900" y="550755"/>
          <a:ext cx="6934200" cy="5851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5456">
                <a:tc>
                  <a:txBody>
                    <a:bodyPr/>
                    <a:lstStyle/>
                    <a:p>
                      <a:r>
                        <a:rPr lang="en-US" noProof="0" dirty="0"/>
                        <a:t>Group 2 </a:t>
                      </a:r>
                      <a:r>
                        <a:rPr lang="en-US" baseline="0" noProof="0" dirty="0"/>
                        <a:t> - Countries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743">
                <a:tc>
                  <a:txBody>
                    <a:bodyPr/>
                    <a:lstStyle/>
                    <a:p>
                      <a:r>
                        <a:rPr lang="en-US" dirty="0"/>
                        <a:t>Belarus </a:t>
                      </a:r>
                      <a:r>
                        <a:rPr lang="ru-RU" dirty="0"/>
                        <a:t>– </a:t>
                      </a:r>
                      <a:r>
                        <a:rPr lang="en-US" dirty="0"/>
                        <a:t>joint reviews with the World Bank in </a:t>
                      </a:r>
                      <a:r>
                        <a:rPr lang="ru-RU" dirty="0"/>
                        <a:t>2011 </a:t>
                      </a:r>
                      <a:r>
                        <a:rPr lang="en-US" dirty="0"/>
                        <a:t>and </a:t>
                      </a:r>
                      <a:r>
                        <a:rPr lang="ru-RU" dirty="0"/>
                        <a:t>2013</a:t>
                      </a:r>
                      <a:r>
                        <a:rPr lang="en-US" dirty="0"/>
                        <a:t>. Ongoing joint fiscal expenditures review, debt service spending review, and social spending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456">
                <a:tc>
                  <a:txBody>
                    <a:bodyPr/>
                    <a:lstStyle/>
                    <a:p>
                      <a:r>
                        <a:rPr lang="en-US" dirty="0"/>
                        <a:t>Kazakhstan </a:t>
                      </a:r>
                      <a:r>
                        <a:rPr lang="ru-RU" dirty="0"/>
                        <a:t>– </a:t>
                      </a:r>
                      <a:r>
                        <a:rPr lang="en-US" dirty="0"/>
                        <a:t>government programs performance reviews, joint reviews with the World Bank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694">
                <a:tc>
                  <a:txBody>
                    <a:bodyPr/>
                    <a:lstStyle/>
                    <a:p>
                      <a:r>
                        <a:rPr lang="en-US" dirty="0"/>
                        <a:t>Kyrgyzstan </a:t>
                      </a:r>
                      <a:r>
                        <a:rPr lang="ru-RU" dirty="0"/>
                        <a:t>–</a:t>
                      </a:r>
                      <a:r>
                        <a:rPr lang="en-US" dirty="0"/>
                        <a:t> no spending review methodology in place, there is a methodology for and experience in evaluating program 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694">
                <a:tc>
                  <a:txBody>
                    <a:bodyPr/>
                    <a:lstStyle/>
                    <a:p>
                      <a:r>
                        <a:rPr lang="en-US" dirty="0"/>
                        <a:t>Moldova </a:t>
                      </a:r>
                      <a:r>
                        <a:rPr lang="ru-RU" dirty="0"/>
                        <a:t>–</a:t>
                      </a:r>
                      <a:r>
                        <a:rPr lang="en-US" dirty="0"/>
                        <a:t> in </a:t>
                      </a:r>
                      <a:r>
                        <a:rPr lang="ru-RU" dirty="0"/>
                        <a:t>2018</a:t>
                      </a:r>
                      <a:r>
                        <a:rPr lang="en-US" dirty="0"/>
                        <a:t> carried out an IMF-supported review of higher and vocational education, report is currently being finalized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848">
                <a:tc>
                  <a:txBody>
                    <a:bodyPr/>
                    <a:lstStyle/>
                    <a:p>
                      <a:r>
                        <a:rPr lang="en-US" dirty="0"/>
                        <a:t>Russia </a:t>
                      </a:r>
                      <a:r>
                        <a:rPr lang="ru-RU" dirty="0"/>
                        <a:t>– </a:t>
                      </a:r>
                      <a:r>
                        <a:rPr lang="en-US" dirty="0"/>
                        <a:t>recurrent reviews as part of the </a:t>
                      </a:r>
                      <a:r>
                        <a:rPr lang="ru-RU" dirty="0"/>
                        <a:t>2024 </a:t>
                      </a:r>
                      <a:r>
                        <a:rPr lang="en-US" dirty="0"/>
                        <a:t>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3848">
                <a:tc>
                  <a:txBody>
                    <a:bodyPr/>
                    <a:lstStyle/>
                    <a:p>
                      <a:r>
                        <a:rPr lang="en-US" dirty="0"/>
                        <a:t>Uzbekistan </a:t>
                      </a:r>
                      <a:r>
                        <a:rPr lang="ru-RU" dirty="0"/>
                        <a:t>–</a:t>
                      </a:r>
                      <a:r>
                        <a:rPr lang="en-US" dirty="0"/>
                        <a:t> no experience in conducting reviews, currently, joint initiative with the World Bank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5943600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</a:rPr>
              <a:t>QUESTION </a:t>
            </a:r>
            <a:r>
              <a:rPr lang="ru-RU" sz="2400" b="1" dirty="0">
                <a:solidFill>
                  <a:srgbClr val="0070C0"/>
                </a:solidFill>
              </a:rPr>
              <a:t>1</a:t>
            </a:r>
            <a:r>
              <a:rPr lang="en-ZA" sz="2400" b="1" dirty="0">
                <a:solidFill>
                  <a:srgbClr val="0070C0"/>
                </a:solidFill>
              </a:rPr>
              <a:t>: What would be an ideally designed methodological and organizational system for spending reviews?</a:t>
            </a:r>
          </a:p>
          <a:p>
            <a:endParaRPr lang="ru-RU" sz="2400" b="1" dirty="0">
              <a:solidFill>
                <a:srgbClr val="C00000"/>
              </a:solidFill>
            </a:endParaRPr>
          </a:p>
          <a:p>
            <a:r>
              <a:rPr lang="en-US" sz="2400" b="1" dirty="0">
                <a:solidFill>
                  <a:srgbClr val="C00000"/>
                </a:solidFill>
              </a:rPr>
              <a:t>Summary of Discussions</a:t>
            </a:r>
            <a:r>
              <a:rPr lang="az-Cyrl-AZ" sz="2400" b="1" dirty="0">
                <a:solidFill>
                  <a:srgbClr val="C00000"/>
                </a:solidFill>
              </a:rPr>
              <a:t>: </a:t>
            </a:r>
            <a:r>
              <a:rPr lang="en-US" sz="2400" b="1" dirty="0">
                <a:solidFill>
                  <a:srgbClr val="C00000"/>
                </a:solidFill>
              </a:rPr>
              <a:t>RUSSIA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Coverage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a comprehensive approach, all expenditures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(100%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 coverage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),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there is a 6-year plan broken down by years, during which time full coverage will be achieved </a:t>
            </a:r>
            <a:endParaRPr lang="en-US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Selection of sectors/topics for review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– 6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reviews per year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(2+2+2),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criteria are defined</a:t>
            </a:r>
            <a:endParaRPr lang="ru-RU" sz="22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Workflow arrangements  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proposed by the IMF, government commission adopts the topic, ministries and agencies appoint their representatives to the working group</a:t>
            </a:r>
            <a:r>
              <a:rPr lang="ru-RU" sz="22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200" dirty="0">
                <a:solidFill>
                  <a:schemeClr val="tx2">
                    <a:lumMod val="50000"/>
                  </a:schemeClr>
                </a:solidFill>
              </a:rPr>
              <a:t>composition of the groups requires special attention</a:t>
            </a: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QUESTION </a:t>
            </a:r>
            <a:r>
              <a:rPr lang="ru-RU" sz="2800" b="1" dirty="0">
                <a:solidFill>
                  <a:srgbClr val="0070C0"/>
                </a:solidFill>
              </a:rPr>
              <a:t>1.</a:t>
            </a:r>
            <a:r>
              <a:rPr lang="en-US" sz="2800" b="1" dirty="0">
                <a:solidFill>
                  <a:srgbClr val="0070C0"/>
                </a:solidFill>
              </a:rPr>
              <a:t> Summary of Discussions</a:t>
            </a:r>
          </a:p>
          <a:p>
            <a:r>
              <a:rPr lang="en-US" sz="2400" b="1" dirty="0">
                <a:solidFill>
                  <a:srgbClr val="C00000"/>
                </a:solidFill>
              </a:rPr>
              <a:t>Moldova</a:t>
            </a:r>
            <a:endParaRPr lang="ru-RU" sz="2400" b="1" dirty="0">
              <a:solidFill>
                <a:srgbClr val="C00000"/>
              </a:solidFill>
            </a:endParaRPr>
          </a:p>
          <a:p>
            <a:endParaRPr lang="en-US" sz="2400" dirty="0">
              <a:solidFill>
                <a:srgbClr val="C0000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2018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, an IMF-supported spending review in higher and vocational education was carried out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 separate government resolution was adopted including a concept note (brief description of objectives, workflow arrangement, substance and methodology,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</a:rPr>
              <a:t>ToR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for the Working Group, and a report template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Workflow arrangement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–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steering committee, supervisory board, working group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including MOF, Ministry of Education, and other line ministries with industry education establishments)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Objective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reduce and reallocate spending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(10%),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target was outperformed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Challenge – human resources</a:t>
            </a: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59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QUESTION </a:t>
            </a:r>
            <a:r>
              <a:rPr lang="ru-RU" sz="2800" b="1" dirty="0">
                <a:solidFill>
                  <a:srgbClr val="0070C0"/>
                </a:solidFill>
              </a:rPr>
              <a:t>1.</a:t>
            </a:r>
            <a:r>
              <a:rPr lang="en-US" sz="2800" b="1" dirty="0">
                <a:solidFill>
                  <a:srgbClr val="0070C0"/>
                </a:solidFill>
              </a:rPr>
              <a:t> Summary of Discussions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Belarus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joint activity with the World Bank across several areas and sectors in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2011,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20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13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 and this year; annual reviews are not advisable as the review is a lengthy process and implementation of recommendations takes time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Uzbekistan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–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no experience in conducting spending reviews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approach elements are in place, currently a joint project with the World Bank – review of capital expenditures, wagebill review, real sector; need to train staff</a:t>
            </a:r>
            <a:endParaRPr lang="en-US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Kyrgyzstan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en-US" sz="2000" dirty="0">
                <a:solidFill>
                  <a:schemeClr val="tx1"/>
                </a:solidFill>
              </a:rPr>
              <a:t>no spending review methodology in place, there is a program and performance budgeting methodology, a procedure is in place to measure performance of budget programs</a:t>
            </a:r>
            <a:endParaRPr lang="ru-RU" sz="20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C00000"/>
                </a:solidFill>
              </a:rPr>
              <a:t>Kazakhstan </a:t>
            </a:r>
            <a:r>
              <a:rPr lang="ru-RU" sz="2000" dirty="0">
                <a:solidFill>
                  <a:schemeClr val="tx1"/>
                </a:solidFill>
              </a:rPr>
              <a:t>– </a:t>
            </a:r>
            <a:r>
              <a:rPr lang="en-US" sz="2000" dirty="0">
                <a:solidFill>
                  <a:schemeClr val="tx1"/>
                </a:solidFill>
              </a:rPr>
              <a:t>joint activity with the World Bank, education and healthcare as part of moving towards capitation financing; review of the transport sector in preparation for introducing toll roads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general spending review, budget program performance review</a:t>
            </a:r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296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</a:rPr>
              <a:t>Question </a:t>
            </a:r>
            <a:r>
              <a:rPr lang="en-ZA" sz="2800" b="1" dirty="0">
                <a:solidFill>
                  <a:srgbClr val="0070C0"/>
                </a:solidFill>
              </a:rPr>
              <a:t>2: How should it be ensured that spending reviews are well integrated and used in budget process?</a:t>
            </a:r>
            <a:endParaRPr lang="ru-RU" sz="2800" b="1" dirty="0">
              <a:solidFill>
                <a:srgbClr val="0070C0"/>
              </a:solidFill>
            </a:endParaRPr>
          </a:p>
          <a:p>
            <a:pPr algn="l"/>
            <a:endParaRPr lang="ru-RU" sz="2800" b="1" dirty="0">
              <a:solidFill>
                <a:schemeClr val="tx1"/>
              </a:solidFill>
            </a:endParaRP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Russia </a:t>
            </a:r>
            <a:r>
              <a:rPr lang="ru-RU" sz="2800" b="1" dirty="0">
                <a:solidFill>
                  <a:srgbClr val="C00000"/>
                </a:solidFill>
              </a:rPr>
              <a:t>- </a:t>
            </a:r>
            <a:r>
              <a:rPr lang="en-US" sz="2400" dirty="0">
                <a:solidFill>
                  <a:schemeClr val="tx1"/>
                </a:solidFill>
              </a:rPr>
              <a:t>policy on spending reviews is consistent with the fiscal calendar and is captured in the MOF schedule, a government resolution is planned</a:t>
            </a:r>
            <a:endParaRPr lang="ru-RU" sz="2800" b="1" dirty="0">
              <a:solidFill>
                <a:srgbClr val="C00000"/>
              </a:solidFill>
            </a:endParaRPr>
          </a:p>
          <a:p>
            <a:pPr algn="l"/>
            <a:r>
              <a:rPr lang="en-US" sz="2800" b="1" dirty="0">
                <a:solidFill>
                  <a:srgbClr val="C00000"/>
                </a:solidFill>
              </a:rPr>
              <a:t>Moldova </a:t>
            </a:r>
            <a:r>
              <a:rPr lang="ru-RU" sz="2800" b="1" dirty="0">
                <a:solidFill>
                  <a:schemeClr val="tx1"/>
                </a:solidFill>
              </a:rPr>
              <a:t>- </a:t>
            </a:r>
            <a:r>
              <a:rPr lang="en-US" sz="2400" dirty="0">
                <a:solidFill>
                  <a:schemeClr val="tx1"/>
                </a:solidFill>
              </a:rPr>
              <a:t>integration in the regular budget process is planned based on the current budget calendar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69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0070C0"/>
                </a:solidFill>
              </a:rPr>
              <a:t>An Ideal Spending Review Model</a:t>
            </a:r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B52E865-770E-40C3-839F-06BECD2A4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818377"/>
              </p:ext>
            </p:extLst>
          </p:nvPr>
        </p:nvGraphicFramePr>
        <p:xfrm>
          <a:off x="1066800" y="762000"/>
          <a:ext cx="7772400" cy="5502736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383825997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181361125"/>
                    </a:ext>
                  </a:extLst>
                </a:gridCol>
              </a:tblGrid>
              <a:tr h="404189">
                <a:tc>
                  <a:txBody>
                    <a:bodyPr/>
                    <a:lstStyle/>
                    <a:p>
                      <a:r>
                        <a:rPr lang="en-US" dirty="0"/>
                        <a:t>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Random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3555049"/>
                  </a:ext>
                </a:extLst>
              </a:tr>
              <a:tr h="697641"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Same topic should be reviewed every 6 years at most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04412"/>
                  </a:ext>
                </a:extLst>
              </a:tr>
              <a:tr h="650770">
                <a:tc>
                  <a:txBody>
                    <a:bodyPr/>
                    <a:lstStyle/>
                    <a:p>
                      <a:r>
                        <a:rPr lang="en-US" dirty="0"/>
                        <a:t>Principles and procedures for selecting review topics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Suggested by the public, Supreme Audit Institution, and parliament</a:t>
                      </a:r>
                      <a:endParaRPr lang="ru-RU" dirty="0"/>
                    </a:p>
                    <a:p>
                      <a:r>
                        <a:rPr lang="en-US" dirty="0"/>
                        <a:t>Topics are adopted by a collegial government body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359730"/>
                  </a:ext>
                </a:extLst>
              </a:tr>
              <a:tr h="528850">
                <a:tc>
                  <a:txBody>
                    <a:bodyPr/>
                    <a:lstStyle/>
                    <a:p>
                      <a:r>
                        <a:rPr lang="en-US" dirty="0"/>
                        <a:t>Frequency of WG meetings and workflow arrangements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Possibly a two-tier WG </a:t>
                      </a:r>
                      <a:r>
                        <a:rPr lang="ru-RU" dirty="0"/>
                        <a:t>(</a:t>
                      </a:r>
                      <a:r>
                        <a:rPr lang="en-US" dirty="0"/>
                        <a:t>at the level of heads of agencies and at the specialist level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821783"/>
                  </a:ext>
                </a:extLst>
              </a:tr>
              <a:tr h="1893597">
                <a:tc>
                  <a:txBody>
                    <a:bodyPr/>
                    <a:lstStyle/>
                    <a:p>
                      <a:r>
                        <a:rPr lang="en-US" dirty="0"/>
                        <a:t>Methodological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Adoption of the general working format, methodological approaches to spending reviews are defined by the WG </a:t>
                      </a:r>
                    </a:p>
                    <a:p>
                      <a:r>
                        <a:rPr lang="en-US" dirty="0"/>
                        <a:t>Interim reports</a:t>
                      </a:r>
                      <a:endParaRPr lang="ru-RU" dirty="0"/>
                    </a:p>
                    <a:p>
                      <a:r>
                        <a:rPr lang="en-US" dirty="0"/>
                        <a:t>Reports are publicly 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019045"/>
                  </a:ext>
                </a:extLst>
              </a:tr>
              <a:tr h="404189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Synchronization with the budget process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730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1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4139</TotalTime>
  <Words>660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575</cp:revision>
  <cp:lastPrinted>2019-03-26T09:54:54Z</cp:lastPrinted>
  <dcterms:created xsi:type="dcterms:W3CDTF">2012-02-13T09:14:10Z</dcterms:created>
  <dcterms:modified xsi:type="dcterms:W3CDTF">2019-03-27T07:58:03Z</dcterms:modified>
</cp:coreProperties>
</file>