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297" r:id="rId3"/>
    <p:sldId id="323" r:id="rId4"/>
    <p:sldId id="385" r:id="rId5"/>
    <p:sldId id="381" r:id="rId6"/>
    <p:sldId id="384" r:id="rId7"/>
    <p:sldId id="387" r:id="rId8"/>
    <p:sldId id="367" r:id="rId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48" autoAdjust="0"/>
    <p:restoredTop sz="90946" autoAdjust="0"/>
  </p:normalViewPr>
  <p:slideViewPr>
    <p:cSldViewPr>
      <p:cViewPr>
        <p:scale>
          <a:sx n="50" d="100"/>
          <a:sy n="50" d="100"/>
        </p:scale>
        <p:origin x="1680" y="21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3/20/2019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3/20/2019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92793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3112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8262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0062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33400"/>
            <a:ext cx="7315199" cy="546856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2133600"/>
            <a:ext cx="4571999" cy="2133600"/>
          </a:xfrm>
        </p:spPr>
        <p:txBody>
          <a:bodyPr>
            <a:normAutofit/>
          </a:bodyPr>
          <a:lstStyle/>
          <a:p>
            <a:pPr lvl="1"/>
            <a:r>
              <a:rPr lang="ru-RU" sz="18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ГРУППА 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endParaRPr lang="ru-RU" sz="1800" b="1" dirty="0">
              <a:solidFill>
                <a:schemeClr val="tx1"/>
              </a:solidFill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 algn="l">
              <a:lnSpc>
                <a:spcPct val="115000"/>
              </a:lnSpc>
              <a:spcBef>
                <a:spcPts val="600"/>
              </a:spcBef>
            </a:pPr>
            <a:endParaRPr lang="ru-RU" sz="1600" b="1" dirty="0">
              <a:solidFill>
                <a:schemeClr val="tx1"/>
              </a:solidFill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600"/>
              </a:spcBef>
            </a:pPr>
            <a:r>
              <a:rPr lang="ru-RU" sz="20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Беларусь, Кыргызстан, Казахстан,</a:t>
            </a:r>
          </a:p>
          <a:p>
            <a:pPr lvl="1">
              <a:lnSpc>
                <a:spcPct val="115000"/>
              </a:lnSpc>
              <a:spcBef>
                <a:spcPts val="600"/>
              </a:spcBef>
            </a:pPr>
            <a:r>
              <a:rPr lang="ru-RU" sz="20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Молдова, Россия, Узбекистан</a:t>
            </a:r>
            <a:endParaRPr lang="en-US" sz="2000" b="1" dirty="0">
              <a:solidFill>
                <a:schemeClr val="tx1"/>
              </a:solidFill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  <a:spcBef>
                <a:spcPts val="600"/>
              </a:spcBef>
            </a:pPr>
            <a:endParaRPr lang="ru-RU" sz="1600" dirty="0">
              <a:solidFill>
                <a:schemeClr val="tx1"/>
              </a:solidFill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52400"/>
            <a:ext cx="7772400" cy="6629400"/>
          </a:xfrm>
        </p:spPr>
        <p:txBody>
          <a:bodyPr>
            <a:normAutofit/>
          </a:bodyPr>
          <a:lstStyle/>
          <a:p>
            <a:pPr algn="just"/>
            <a:endParaRPr lang="ru-RU" sz="17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ru-RU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375623"/>
              </p:ext>
            </p:extLst>
          </p:nvPr>
        </p:nvGraphicFramePr>
        <p:xfrm>
          <a:off x="1485900" y="465877"/>
          <a:ext cx="6934200" cy="6002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5456">
                <a:tc>
                  <a:txBody>
                    <a:bodyPr/>
                    <a:lstStyle/>
                    <a:p>
                      <a:r>
                        <a:rPr lang="ru-RU" noProof="0" dirty="0"/>
                        <a:t>Группа </a:t>
                      </a:r>
                      <a:r>
                        <a:rPr lang="en-US" noProof="0" dirty="0"/>
                        <a:t>2 </a:t>
                      </a:r>
                      <a:r>
                        <a:rPr lang="en-US" baseline="0" noProof="0" dirty="0"/>
                        <a:t> - </a:t>
                      </a:r>
                      <a:r>
                        <a:rPr lang="az-Cyrl-AZ" baseline="0" noProof="0" dirty="0"/>
                        <a:t>Страны</a:t>
                      </a:r>
                      <a:endParaRPr lang="ru-RU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5743">
                <a:tc>
                  <a:txBody>
                    <a:bodyPr/>
                    <a:lstStyle/>
                    <a:p>
                      <a:r>
                        <a:rPr lang="ru-RU" dirty="0"/>
                        <a:t>Беларусь – опыт совместного проведения обзоров с ВБ в 2011 и 2013 г, в настоящее время идет совместная работа над обзором фискальных расходов, расходов по обслуживанию долга, расходов социальных секторов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5456">
                <a:tc>
                  <a:txBody>
                    <a:bodyPr/>
                    <a:lstStyle/>
                    <a:p>
                      <a:r>
                        <a:rPr lang="ru-RU" dirty="0"/>
                        <a:t>Казахстан – обзоры эффективности гос. программ, опыт совместных обзоров с ВБ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694">
                <a:tc>
                  <a:txBody>
                    <a:bodyPr/>
                    <a:lstStyle/>
                    <a:p>
                      <a:r>
                        <a:rPr lang="ru-RU" dirty="0"/>
                        <a:t>Кыргызстан – методологии проведения обзоров нет, есть методология и опыт оценки эффективности программ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694">
                <a:tc>
                  <a:txBody>
                    <a:bodyPr/>
                    <a:lstStyle/>
                    <a:p>
                      <a:r>
                        <a:rPr lang="ru-RU" dirty="0"/>
                        <a:t>Молдова – в 2018 г опыт проведения обзора собственными силами, высшее и профессиональное образование, при поддержке МВФ, работа над отчетами в стадии завершения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3848">
                <a:tc>
                  <a:txBody>
                    <a:bodyPr/>
                    <a:lstStyle/>
                    <a:p>
                      <a:r>
                        <a:rPr lang="ru-RU" dirty="0"/>
                        <a:t>Россия – налажена работа по проведению обзоров, существует план до 2024 года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3848">
                <a:tc>
                  <a:txBody>
                    <a:bodyPr/>
                    <a:lstStyle/>
                    <a:p>
                      <a:r>
                        <a:rPr lang="ru-RU" dirty="0"/>
                        <a:t>Узбекистан –опыта самостоятельного проведения обзоров пока нет, идет работа совместно с ВБ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5943600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>
                <a:solidFill>
                  <a:srgbClr val="0070C0"/>
                </a:solidFill>
              </a:rPr>
              <a:t>ВОПРОС 1</a:t>
            </a:r>
            <a:r>
              <a:rPr lang="en-ZA" sz="2400" b="1" dirty="0">
                <a:solidFill>
                  <a:srgbClr val="0070C0"/>
                </a:solidFill>
              </a:rPr>
              <a:t>: </a:t>
            </a:r>
            <a:r>
              <a:rPr lang="ru-RU" sz="2400" b="1" dirty="0">
                <a:solidFill>
                  <a:srgbClr val="0070C0"/>
                </a:solidFill>
              </a:rPr>
              <a:t>Какова должна быть идеально разработанная методическая и организационная система проведения анализа расходов</a:t>
            </a:r>
            <a:r>
              <a:rPr lang="en-ZA" sz="2400" b="1" dirty="0">
                <a:solidFill>
                  <a:srgbClr val="0070C0"/>
                </a:solidFill>
              </a:rPr>
              <a:t>?</a:t>
            </a:r>
          </a:p>
          <a:p>
            <a:endParaRPr lang="ru-RU" sz="2400" b="1" dirty="0">
              <a:solidFill>
                <a:srgbClr val="C00000"/>
              </a:solidFill>
            </a:endParaRPr>
          </a:p>
          <a:p>
            <a:r>
              <a:rPr lang="en-US" sz="2400" b="1" dirty="0">
                <a:solidFill>
                  <a:srgbClr val="C00000"/>
                </a:solidFill>
              </a:rPr>
              <a:t>P</a:t>
            </a:r>
            <a:r>
              <a:rPr lang="az-Cyrl-AZ" sz="2400" b="1" dirty="0">
                <a:solidFill>
                  <a:srgbClr val="C00000"/>
                </a:solidFill>
              </a:rPr>
              <a:t>езюме результатов обсуждений: опыт РОССИИ</a:t>
            </a:r>
            <a:endParaRPr lang="en-US" sz="2400" b="1" dirty="0">
              <a:solidFill>
                <a:srgbClr val="C0000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tx2">
                    <a:lumMod val="50000"/>
                  </a:schemeClr>
                </a:solidFill>
              </a:rPr>
              <a:t>Охват – комплексный подход, все расходы (100% охват), имеется план на 6 лет, разбитый по годам, за этот период будет достигнут полный охват</a:t>
            </a:r>
            <a:endParaRPr lang="en-US" sz="2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tx2">
                    <a:lumMod val="50000"/>
                  </a:schemeClr>
                </a:solidFill>
              </a:rPr>
              <a:t>Выбор секторов \ тем для анализа – 6 обзоров в год (2+2+2), выработаны критерии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tx2">
                    <a:lumMod val="50000"/>
                  </a:schemeClr>
                </a:solidFill>
              </a:rPr>
              <a:t>Организация процесса – предлагает МФ, правительственная комиссия утверждает тематику, министерства\ведомства делегируют своих представителей в рабочую группу, уровень представительства в группах требует отдельного внимания</a:t>
            </a:r>
            <a:endParaRPr lang="en-US" sz="2200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ВОПРОС 1.</a:t>
            </a:r>
            <a:r>
              <a:rPr lang="en-US" sz="2800" b="1" dirty="0">
                <a:solidFill>
                  <a:srgbClr val="0070C0"/>
                </a:solidFill>
              </a:rPr>
              <a:t> P</a:t>
            </a:r>
            <a:r>
              <a:rPr lang="az-Cyrl-AZ" sz="2800" b="1" dirty="0">
                <a:solidFill>
                  <a:srgbClr val="0070C0"/>
                </a:solidFill>
              </a:rPr>
              <a:t>езюме результатов обсуждений</a:t>
            </a:r>
            <a:endParaRPr lang="en-US" sz="2800" b="1" dirty="0">
              <a:solidFill>
                <a:srgbClr val="0070C0"/>
              </a:solidFill>
            </a:endParaRPr>
          </a:p>
          <a:p>
            <a:r>
              <a:rPr lang="ru-RU" sz="2400" b="1" dirty="0">
                <a:solidFill>
                  <a:srgbClr val="C00000"/>
                </a:solidFill>
              </a:rPr>
              <a:t>Молдова</a:t>
            </a:r>
          </a:p>
          <a:p>
            <a:endParaRPr lang="en-US" sz="2400" dirty="0">
              <a:solidFill>
                <a:srgbClr val="C0000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В 2018 г. проведен обзор расходов на высшее и профессиональное образование при поддержке МВФ</a:t>
            </a:r>
            <a:r>
              <a:rPr lang="en-US" sz="2000" dirty="0"/>
              <a:t>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Было принято отдельное постановление правительства, которое включает Концепцию (краткое описание целей, организации процесса, содержания и методологии, ТЗ рабочей группы, шаблон отчета)</a:t>
            </a:r>
            <a:endParaRPr lang="en-US" sz="20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Организация процесса - координационный комитет, наблюдательный совет, рабочая группа (включает МФ, 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</a:rPr>
              <a:t>МинОбр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, другие мин-</a:t>
            </a:r>
            <a:r>
              <a:rPr lang="ru-RU" sz="2000" dirty="0" err="1">
                <a:solidFill>
                  <a:schemeClr val="tx2">
                    <a:lumMod val="50000"/>
                  </a:schemeClr>
                </a:solidFill>
              </a:rPr>
              <a:t>ва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 имеющие образовательные учреждения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Цель – сокращение и перераспределение расходов (10%), результаты обзора превысили целевой показатель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Проблема - кадры</a:t>
            </a: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0598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>
                <a:solidFill>
                  <a:srgbClr val="0070C0"/>
                </a:solidFill>
              </a:rPr>
              <a:t>ВОПРОС </a:t>
            </a:r>
            <a:r>
              <a:rPr lang="en-US" sz="2800" b="1" dirty="0">
                <a:solidFill>
                  <a:srgbClr val="0070C0"/>
                </a:solidFill>
              </a:rPr>
              <a:t>1: P</a:t>
            </a:r>
            <a:r>
              <a:rPr lang="az-Cyrl-AZ" sz="2800" b="1" dirty="0">
                <a:solidFill>
                  <a:srgbClr val="0070C0"/>
                </a:solidFill>
              </a:rPr>
              <a:t>езюме результатов обсуждений</a:t>
            </a:r>
            <a:endParaRPr lang="en-US" sz="2800" b="1" dirty="0">
              <a:solidFill>
                <a:srgbClr val="0070C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C00000"/>
                </a:solidFill>
              </a:rPr>
              <a:t>Беларусь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– совместная работа с ВБ по отдельным направлениям и секторам в 2011, 13, и текущем годах, ежегодно нежелательно, сам обзор занимает длительное время, реализация рекомендаций тоже требует времени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C00000"/>
                </a:solidFill>
              </a:rPr>
              <a:t>Узбекистан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– пока опыта самостоятельного проведения обзоров не было, элементы подхода существуют, в настоящее время идет совместная работа с ВБ – капитальные вложения, фонд оплаты труда, реальный сектор экономики, нужна подготовка кадров</a:t>
            </a:r>
            <a:endParaRPr lang="en-US" sz="20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C00000"/>
                </a:solidFill>
              </a:rPr>
              <a:t>Кыргызстан </a:t>
            </a:r>
            <a:r>
              <a:rPr lang="ru-RU" sz="2000" dirty="0">
                <a:solidFill>
                  <a:schemeClr val="tx1"/>
                </a:solidFill>
              </a:rPr>
              <a:t>– методологии проведения обзоров нет, есть методология подготовки бюджета на программной основе, разработан порядок оценки эффективности бюджетных программ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C00000"/>
                </a:solidFill>
              </a:rPr>
              <a:t>Казахстан</a:t>
            </a:r>
            <a:r>
              <a:rPr lang="ru-RU" sz="2000" dirty="0">
                <a:solidFill>
                  <a:schemeClr val="tx1"/>
                </a:solidFill>
              </a:rPr>
              <a:t> – совместная работа с ВБ, образование и здравоохранение в рамках подготовки к переходу на </a:t>
            </a:r>
            <a:r>
              <a:rPr lang="ru-RU" sz="2000" dirty="0" err="1">
                <a:solidFill>
                  <a:schemeClr val="tx1"/>
                </a:solidFill>
              </a:rPr>
              <a:t>подушевое</a:t>
            </a:r>
            <a:r>
              <a:rPr lang="ru-RU" sz="2000" dirty="0">
                <a:solidFill>
                  <a:schemeClr val="tx1"/>
                </a:solidFill>
              </a:rPr>
              <a:t> финансирование, транспортная система – как подготовка к переходу на платность дорог, общий обзор расходов, анализ эффективности бюджетных программ  </a:t>
            </a:r>
            <a:endParaRPr lang="en-US" sz="2000" dirty="0">
              <a:solidFill>
                <a:schemeClr val="tx1"/>
              </a:solidFill>
            </a:endParaRPr>
          </a:p>
          <a:p>
            <a:pPr algn="just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6296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>
                <a:solidFill>
                  <a:srgbClr val="0070C0"/>
                </a:solidFill>
              </a:rPr>
              <a:t>Вопрос</a:t>
            </a:r>
            <a:r>
              <a:rPr lang="ru-RU" sz="2800" dirty="0">
                <a:solidFill>
                  <a:srgbClr val="0070C0"/>
                </a:solidFill>
              </a:rPr>
              <a:t> </a:t>
            </a:r>
            <a:r>
              <a:rPr lang="en-ZA" sz="2800" b="1" dirty="0">
                <a:solidFill>
                  <a:srgbClr val="0070C0"/>
                </a:solidFill>
              </a:rPr>
              <a:t>2: </a:t>
            </a:r>
            <a:r>
              <a:rPr lang="ru-RU" sz="2800" b="1" dirty="0">
                <a:solidFill>
                  <a:srgbClr val="0070C0"/>
                </a:solidFill>
              </a:rPr>
              <a:t>Как обеспечить порядок, при котором анализ расходов станет частью бюджетного процесса и будет проводиться в его рамках</a:t>
            </a:r>
            <a:r>
              <a:rPr lang="en-ZA" sz="2800" b="1" dirty="0">
                <a:solidFill>
                  <a:srgbClr val="0070C0"/>
                </a:solidFill>
              </a:rPr>
              <a:t>?</a:t>
            </a:r>
            <a:endParaRPr lang="ru-RU" sz="2800" b="1" dirty="0">
              <a:solidFill>
                <a:srgbClr val="0070C0"/>
              </a:solidFill>
            </a:endParaRPr>
          </a:p>
          <a:p>
            <a:pPr algn="l"/>
            <a:endParaRPr lang="ru-RU" sz="2800" b="1" dirty="0">
              <a:solidFill>
                <a:schemeClr val="tx1"/>
              </a:solidFill>
            </a:endParaRPr>
          </a:p>
          <a:p>
            <a:pPr algn="l"/>
            <a:r>
              <a:rPr lang="ru-RU" sz="2800" b="1" dirty="0">
                <a:solidFill>
                  <a:srgbClr val="C00000"/>
                </a:solidFill>
              </a:rPr>
              <a:t>Россия - </a:t>
            </a:r>
            <a:r>
              <a:rPr lang="ru-RU" sz="2400" dirty="0">
                <a:solidFill>
                  <a:schemeClr val="tx1"/>
                </a:solidFill>
              </a:rPr>
              <a:t>регламент проведения обзоров, с учетом бюджетного календаря, отражение в графике работы </a:t>
            </a:r>
            <a:r>
              <a:rPr lang="ru-RU" sz="2400" dirty="0" err="1">
                <a:solidFill>
                  <a:schemeClr val="tx1"/>
                </a:solidFill>
              </a:rPr>
              <a:t>МинФина</a:t>
            </a:r>
            <a:r>
              <a:rPr lang="ru-RU" sz="2400" dirty="0">
                <a:solidFill>
                  <a:schemeClr val="tx1"/>
                </a:solidFill>
              </a:rPr>
              <a:t>, планируется постановление Правительства</a:t>
            </a:r>
          </a:p>
          <a:p>
            <a:pPr algn="l"/>
            <a:endParaRPr lang="ru-RU" sz="2800" b="1" dirty="0">
              <a:solidFill>
                <a:srgbClr val="C00000"/>
              </a:solidFill>
            </a:endParaRPr>
          </a:p>
          <a:p>
            <a:pPr algn="l"/>
            <a:r>
              <a:rPr lang="ru-RU" sz="2800" b="1" dirty="0">
                <a:solidFill>
                  <a:srgbClr val="C00000"/>
                </a:solidFill>
              </a:rPr>
              <a:t>Молдова</a:t>
            </a:r>
            <a:r>
              <a:rPr lang="ru-RU" sz="2800" b="1" dirty="0">
                <a:solidFill>
                  <a:schemeClr val="tx1"/>
                </a:solidFill>
              </a:rPr>
              <a:t> - </a:t>
            </a:r>
            <a:r>
              <a:rPr lang="ru-RU" sz="2400" dirty="0">
                <a:solidFill>
                  <a:schemeClr val="tx1"/>
                </a:solidFill>
              </a:rPr>
              <a:t>предусмотрено встраивание в регулярный бюджетный процесс на основе существующего бюджетного календаря</a:t>
            </a:r>
            <a:endParaRPr lang="en-ZA" sz="2400" dirty="0">
              <a:solidFill>
                <a:schemeClr val="tx1"/>
              </a:solidFill>
            </a:endParaRPr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869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>
                <a:solidFill>
                  <a:srgbClr val="0070C0"/>
                </a:solidFill>
              </a:rPr>
              <a:t>Идеальная модель проведения ОБР</a:t>
            </a:r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B52E865-770E-40C3-839F-06BECD2A43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747401"/>
              </p:ext>
            </p:extLst>
          </p:nvPr>
        </p:nvGraphicFramePr>
        <p:xfrm>
          <a:off x="1066800" y="762000"/>
          <a:ext cx="7772400" cy="5620819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3838259971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181361125"/>
                    </a:ext>
                  </a:extLst>
                </a:gridCol>
              </a:tblGrid>
              <a:tr h="404189">
                <a:tc>
                  <a:txBody>
                    <a:bodyPr/>
                    <a:lstStyle/>
                    <a:p>
                      <a:r>
                        <a:rPr lang="ru-RU" dirty="0"/>
                        <a:t>Охват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Выборочный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555049"/>
                  </a:ext>
                </a:extLst>
              </a:tr>
              <a:tr h="697641">
                <a:tc>
                  <a:txBody>
                    <a:bodyPr/>
                    <a:lstStyle/>
                    <a:p>
                      <a:r>
                        <a:rPr lang="ru-RU" dirty="0"/>
                        <a:t>Регулярность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Не чаще одного раза в 6 лет в отношении одной темы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804412"/>
                  </a:ext>
                </a:extLst>
              </a:tr>
              <a:tr h="650770">
                <a:tc>
                  <a:txBody>
                    <a:bodyPr/>
                    <a:lstStyle/>
                    <a:p>
                      <a:r>
                        <a:rPr lang="ru-RU" dirty="0"/>
                        <a:t>Принципы и процедуры выбора направлений для анализа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По предложениям общественности, ВОФК, Парламента</a:t>
                      </a:r>
                    </a:p>
                    <a:p>
                      <a:r>
                        <a:rPr lang="ru-RU" dirty="0"/>
                        <a:t>Темы утверждаются коллегиальным Правительственным органом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359730"/>
                  </a:ext>
                </a:extLst>
              </a:tr>
              <a:tr h="528850">
                <a:tc>
                  <a:txBody>
                    <a:bodyPr/>
                    <a:lstStyle/>
                    <a:p>
                      <a:r>
                        <a:rPr lang="ru-RU" dirty="0"/>
                        <a:t>Регулярность проведения заседаний РГ и порядка работы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Возможность создания двух уровней РГ (на уровне руководителей ведомств и на уровне специалистов)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821783"/>
                  </a:ext>
                </a:extLst>
              </a:tr>
              <a:tr h="1893597">
                <a:tc>
                  <a:txBody>
                    <a:bodyPr/>
                    <a:lstStyle/>
                    <a:p>
                      <a:r>
                        <a:rPr lang="ru-RU" dirty="0"/>
                        <a:t>Методологические требования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Утверждение общего формата работы, методологические подходы к ОБР определяются РГ</a:t>
                      </a:r>
                    </a:p>
                    <a:p>
                      <a:r>
                        <a:rPr lang="ru-RU" dirty="0"/>
                        <a:t>Формирование промежуточных отчетов</a:t>
                      </a:r>
                    </a:p>
                    <a:p>
                      <a:r>
                        <a:rPr lang="ru-RU" dirty="0"/>
                        <a:t>Публикация отчетов в открытом доступе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1019045"/>
                  </a:ext>
                </a:extLst>
              </a:tr>
              <a:tr h="404189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Синхронизация с бюджетным процессом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730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819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3600" b="1" noProof="0" dirty="0">
                <a:solidFill>
                  <a:schemeClr val="tx2">
                    <a:lumMod val="50000"/>
                  </a:schemeClr>
                </a:solidFill>
              </a:rPr>
              <a:t>Спасибо</a:t>
            </a:r>
            <a:endParaRPr lang="ru-RU" sz="3600" noProof="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1700" noProof="0" dirty="0"/>
          </a:p>
          <a:p>
            <a:pPr algn="just"/>
            <a:endParaRPr lang="ru-RU" sz="2400" noProof="0" dirty="0"/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676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3839</TotalTime>
  <Words>609</Words>
  <Application>Microsoft Office PowerPoint</Application>
  <PresentationFormat>On-screen Show (4:3)</PresentationFormat>
  <Paragraphs>92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MS Mincho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Elena Nikulina</cp:lastModifiedBy>
  <cp:revision>574</cp:revision>
  <cp:lastPrinted>2012-03-11T09:33:36Z</cp:lastPrinted>
  <dcterms:created xsi:type="dcterms:W3CDTF">2012-02-13T09:14:10Z</dcterms:created>
  <dcterms:modified xsi:type="dcterms:W3CDTF">2019-03-20T11:43:51Z</dcterms:modified>
</cp:coreProperties>
</file>