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297" r:id="rId3"/>
    <p:sldId id="378" r:id="rId4"/>
    <p:sldId id="323" r:id="rId5"/>
    <p:sldId id="383" r:id="rId6"/>
    <p:sldId id="367" r:id="rId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985" autoAdjust="0"/>
    <p:restoredTop sz="90946" autoAdjust="0"/>
  </p:normalViewPr>
  <p:slideViewPr>
    <p:cSldViewPr>
      <p:cViewPr varScale="1">
        <p:scale>
          <a:sx n="88" d="100"/>
          <a:sy n="88" d="100"/>
        </p:scale>
        <p:origin x="78" y="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3/28/2019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3/28/2019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792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2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334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1781783"/>
            <a:ext cx="5257801" cy="2971800"/>
          </a:xfrm>
        </p:spPr>
        <p:txBody>
          <a:bodyPr>
            <a:normAutofit/>
          </a:bodyPr>
          <a:lstStyle/>
          <a:p>
            <a:pPr lvl="1"/>
            <a:r>
              <a:rPr lang="ru-RU" noProof="0" dirty="0"/>
              <a:t> </a:t>
            </a:r>
            <a:endParaRPr lang="ru-RU" sz="4800" b="1" noProof="0" dirty="0"/>
          </a:p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Grupa X (1, 2 ili 3)</a:t>
            </a:r>
          </a:p>
          <a:p>
            <a:pPr lvl="1" algn="just">
              <a:lnSpc>
                <a:spcPct val="115000"/>
              </a:lnSpc>
              <a:spcBef>
                <a:spcPts val="600"/>
              </a:spcBef>
            </a:pP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772400" cy="6629400"/>
          </a:xfrm>
        </p:spPr>
        <p:txBody>
          <a:bodyPr>
            <a:normAutofit/>
          </a:bodyPr>
          <a:lstStyle/>
          <a:p>
            <a:pPr algn="just"/>
            <a:endParaRPr lang="ru-RU" sz="17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200660"/>
              </p:ext>
            </p:extLst>
          </p:nvPr>
        </p:nvGraphicFramePr>
        <p:xfrm>
          <a:off x="1752600" y="533405"/>
          <a:ext cx="6705600" cy="4422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327">
                <a:tc>
                  <a:txBody>
                    <a:bodyPr/>
                    <a:lstStyle/>
                    <a:p>
                      <a:r>
                        <a:rPr lang="hr-HR" noProof="0" dirty="0"/>
                        <a:t>Grupa X </a:t>
                      </a:r>
                      <a:r>
                        <a:rPr lang="hr-HR" baseline="0" noProof="0" dirty="0"/>
                        <a:t>– zemlje </a:t>
                      </a:r>
                      <a:endParaRPr lang="hr-HR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hr-HR" noProof="0" dirty="0"/>
                        <a:t>Armenija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hr-HR" noProof="0" dirty="0" err="1"/>
                        <a:t>Bjelarus</a:t>
                      </a:r>
                      <a:endParaRPr lang="hr-HR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hr-HR" noProof="0" dirty="0"/>
                        <a:t>Gruzija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hr-HR" noProof="0" dirty="0"/>
                        <a:t>Tadžikistan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noProof="0" dirty="0"/>
                        <a:t>Uzbekistan</a:t>
                      </a:r>
                    </a:p>
                    <a:p>
                      <a:endParaRPr lang="hr-HR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hr-HR" noProof="0" dirty="0"/>
                        <a:t>Ukrajina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hr-HR" noProof="0" dirty="0"/>
                        <a:t>Rusija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hr-HR" sz="2800" b="1" dirty="0">
                <a:solidFill>
                  <a:schemeClr val="tx1"/>
                </a:solidFill>
              </a:rPr>
              <a:t>Pitanje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1</a:t>
            </a:r>
            <a:r>
              <a:rPr lang="hr-HR" sz="2800" b="1" dirty="0">
                <a:solidFill>
                  <a:schemeClr val="tx1"/>
                </a:solidFill>
              </a:rPr>
              <a:t>.</a:t>
            </a:r>
            <a:r>
              <a:rPr lang="en-ZA" sz="2800" b="1" dirty="0">
                <a:solidFill>
                  <a:schemeClr val="tx1"/>
                </a:solidFill>
              </a:rPr>
              <a:t>: </a:t>
            </a:r>
            <a:r>
              <a:rPr lang="hr-HR" sz="2800" b="1" dirty="0">
                <a:solidFill>
                  <a:schemeClr val="tx1"/>
                </a:solidFill>
              </a:rPr>
              <a:t>Kako bi izgledao idealan metodološki i organizacijski sustav dubinskih analiza rashoda?</a:t>
            </a:r>
          </a:p>
          <a:p>
            <a:pPr algn="l"/>
            <a:endParaRPr lang="en-ZA" sz="2800" b="1" dirty="0">
              <a:solidFill>
                <a:schemeClr val="tx1"/>
              </a:solidFill>
            </a:endParaRPr>
          </a:p>
          <a:p>
            <a:pPr algn="l"/>
            <a:endParaRPr lang="en-ZA" sz="2800" b="1" dirty="0">
              <a:solidFill>
                <a:schemeClr val="tx1"/>
              </a:solidFill>
            </a:endParaRPr>
          </a:p>
          <a:p>
            <a:pPr algn="l"/>
            <a:endParaRPr lang="en-ZA" sz="2800" b="1" dirty="0">
              <a:solidFill>
                <a:schemeClr val="tx1"/>
              </a:solidFill>
            </a:endParaRPr>
          </a:p>
          <a:p>
            <a:pPr algn="l"/>
            <a:r>
              <a:rPr lang="hr-HR" sz="2800" b="1" dirty="0">
                <a:solidFill>
                  <a:schemeClr val="tx1"/>
                </a:solidFill>
              </a:rPr>
              <a:t>Pitanje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ZA" sz="2800" b="1" dirty="0">
                <a:solidFill>
                  <a:schemeClr val="tx1"/>
                </a:solidFill>
              </a:rPr>
              <a:t>2</a:t>
            </a:r>
            <a:r>
              <a:rPr lang="hr-HR" sz="2800" b="1" dirty="0">
                <a:solidFill>
                  <a:schemeClr val="tx1"/>
                </a:solidFill>
              </a:rPr>
              <a:t>.</a:t>
            </a:r>
            <a:r>
              <a:rPr lang="en-ZA" sz="2800" b="1" dirty="0">
                <a:solidFill>
                  <a:schemeClr val="tx1"/>
                </a:solidFill>
              </a:rPr>
              <a:t>: </a:t>
            </a:r>
            <a:r>
              <a:rPr lang="hr-HR" sz="2800" b="1" dirty="0">
                <a:solidFill>
                  <a:schemeClr val="tx1"/>
                </a:solidFill>
              </a:rPr>
              <a:t>Kako možemo osigurati da su dubinske analize rashoda dobro integrirane i upotrijebljene u proračunskom procesu?</a:t>
            </a:r>
          </a:p>
          <a:p>
            <a:pPr algn="l"/>
            <a:endParaRPr lang="en-ZA" sz="2800" dirty="0">
              <a:solidFill>
                <a:schemeClr val="tx1"/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711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PITANJE 1.: Sažetak rasprave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400" b="1" dirty="0">
                <a:solidFill>
                  <a:schemeClr val="tx2">
                    <a:lumMod val="50000"/>
                  </a:schemeClr>
                </a:solidFill>
              </a:rPr>
              <a:t>Ne može postojati standardna metodologija. </a:t>
            </a:r>
            <a:r>
              <a:rPr lang="hr-HR" sz="2400" dirty="0">
                <a:solidFill>
                  <a:schemeClr val="tx2">
                    <a:lumMod val="50000"/>
                  </a:schemeClr>
                </a:solidFill>
              </a:rPr>
              <a:t>Metodologija ovisi o sektoru i vrsti dubinske analize (sveobuhvatna/nasumična).</a:t>
            </a:r>
            <a:endParaRPr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400" b="1" dirty="0">
                <a:solidFill>
                  <a:schemeClr val="tx2">
                    <a:lumMod val="50000"/>
                  </a:schemeClr>
                </a:solidFill>
              </a:rPr>
              <a:t>Obuhvat </a:t>
            </a:r>
            <a:r>
              <a:rPr lang="hr-HR" sz="2400" dirty="0">
                <a:solidFill>
                  <a:schemeClr val="tx2">
                    <a:lumMod val="50000"/>
                  </a:schemeClr>
                </a:solidFill>
              </a:rPr>
              <a:t>ovisi o cilju dubinske analize (</a:t>
            </a:r>
            <a:r>
              <a:rPr lang="hr-HR" sz="2400" dirty="0" err="1">
                <a:solidFill>
                  <a:schemeClr val="tx2">
                    <a:lumMod val="50000"/>
                  </a:schemeClr>
                </a:solidFill>
              </a:rPr>
              <a:t>Bjelarus</a:t>
            </a:r>
            <a:r>
              <a:rPr lang="hr-HR" sz="2400" dirty="0">
                <a:solidFill>
                  <a:schemeClr val="tx2">
                    <a:lumMod val="50000"/>
                  </a:schemeClr>
                </a:solidFill>
              </a:rPr>
              <a:t>).</a:t>
            </a:r>
            <a:endParaRPr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400" b="1" dirty="0">
                <a:solidFill>
                  <a:schemeClr val="tx2">
                    <a:lumMod val="50000"/>
                  </a:schemeClr>
                </a:solidFill>
              </a:rPr>
              <a:t>Učestalost </a:t>
            </a:r>
            <a:r>
              <a:rPr lang="hr-HR" sz="2400" dirty="0">
                <a:solidFill>
                  <a:schemeClr val="tx2">
                    <a:lumMod val="50000"/>
                  </a:schemeClr>
                </a:solidFill>
              </a:rPr>
              <a:t>dubinskih analiza rashoda (DAR-a) mora biti usklađena s razdobljem strateškog planiranja.</a:t>
            </a:r>
          </a:p>
          <a:p>
            <a:pPr algn="just"/>
            <a:r>
              <a:rPr lang="hr-HR" sz="2400" i="1" dirty="0">
                <a:solidFill>
                  <a:schemeClr val="tx2">
                    <a:lumMod val="50000"/>
                  </a:schemeClr>
                </a:solidFill>
              </a:rPr>
              <a:t>Opcija А: </a:t>
            </a:r>
            <a:r>
              <a:rPr lang="hr-HR" sz="2400" dirty="0">
                <a:solidFill>
                  <a:schemeClr val="tx2">
                    <a:lumMod val="50000"/>
                  </a:schemeClr>
                </a:solidFill>
              </a:rPr>
              <a:t>sveobuhvatni (horizontalan) DAR na početku ciklusa strateškog planiranja (ako je usklađen s ciklusom strateškog planiranja), nakon čega, prema potrebi, slijedi utvrđivanje posebnih područja;</a:t>
            </a:r>
            <a:endParaRPr lang="hr-HR" sz="2400" i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hr-HR" sz="2400" i="1" dirty="0">
                <a:solidFill>
                  <a:schemeClr val="tx2">
                    <a:lumMod val="50000"/>
                  </a:schemeClr>
                </a:solidFill>
              </a:rPr>
              <a:t>Opcija B: </a:t>
            </a:r>
            <a:r>
              <a:rPr lang="hr-HR" sz="2400" dirty="0">
                <a:solidFill>
                  <a:schemeClr val="tx2">
                    <a:lumMod val="50000"/>
                  </a:schemeClr>
                </a:solidFill>
              </a:rPr>
              <a:t>godišnje dubinske analize radi osiguravanja maksimalnog obuhvata za vrijeme ciklusa strateškog planiranja;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2">
                    <a:lumMod val="50000"/>
                  </a:schemeClr>
                </a:solidFill>
              </a:rPr>
              <a:t>Što se tiče učestalosti – posebice za sveobuhvatni DAR – u obzir treba uzeti vrijeme i financijske troškove. Angažirati neovisne resorne stručnjake;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400" b="1" dirty="0">
                <a:solidFill>
                  <a:schemeClr val="tx2">
                    <a:lumMod val="50000"/>
                  </a:schemeClr>
                </a:solidFill>
              </a:rPr>
              <a:t>MF </a:t>
            </a:r>
            <a:r>
              <a:rPr lang="hr-HR" sz="2400" dirty="0">
                <a:solidFill>
                  <a:schemeClr val="tx2">
                    <a:lumMod val="50000"/>
                  </a:schemeClr>
                </a:solidFill>
              </a:rPr>
              <a:t>igra</a:t>
            </a:r>
            <a:r>
              <a:rPr lang="hr-HR" sz="2400" b="1" dirty="0">
                <a:solidFill>
                  <a:schemeClr val="tx2">
                    <a:lumMod val="50000"/>
                  </a:schemeClr>
                </a:solidFill>
              </a:rPr>
              <a:t> ključnu ulogu </a:t>
            </a:r>
            <a:r>
              <a:rPr lang="hr-HR" sz="2400" dirty="0">
                <a:solidFill>
                  <a:schemeClr val="tx2">
                    <a:lumMod val="50000"/>
                  </a:schemeClr>
                </a:solidFill>
              </a:rPr>
              <a:t>u DAR-u, zajedno s resornim stručnjacima iz ostalih ministarstava (sukob interesa između resornih ministarstava);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2">
                    <a:lumMod val="50000"/>
                  </a:schemeClr>
                </a:solidFill>
              </a:rPr>
              <a:t>Timovi moraju biti mali (radi lakšeg upravljanja);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2">
                    <a:lumMod val="50000"/>
                  </a:schemeClr>
                </a:solidFill>
              </a:rPr>
              <a:t>Po mogućnosti imenovati jedinicu u MF-u;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2">
                    <a:lumMod val="50000"/>
                  </a:schemeClr>
                </a:solidFill>
              </a:rPr>
              <a:t>Određivanjem kvantitativnih ciljeva u rezanju dubinskih rashoda ne rješava se pitanje angažiranja resornih ministara;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2">
                    <a:lumMod val="50000"/>
                  </a:schemeClr>
                </a:solidFill>
              </a:rPr>
              <a:t>Ključni izazov – ljudski potencijali i vremenska ograničenja;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2">
                    <a:lumMod val="50000"/>
                  </a:schemeClr>
                </a:solidFill>
              </a:rPr>
              <a:t>DAR mora biti u skladu s planiranjem proračuna prema programima.</a:t>
            </a:r>
            <a:endParaRPr lang="hr-HR" sz="240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r-HR" dirty="0"/>
              <a:t>..</a:t>
            </a:r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Pitanje 2.: Sažetak rasprave</a:t>
            </a:r>
          </a:p>
          <a:p>
            <a:pPr marL="282575" indent="-282575" algn="just">
              <a:buFont typeface="Arial" panose="020B0604020202020204" pitchFamily="34" charset="0"/>
              <a:buChar char="•"/>
            </a:pPr>
            <a:r>
              <a:rPr lang="hr-HR" sz="1700" b="1" dirty="0">
                <a:solidFill>
                  <a:schemeClr val="tx2">
                    <a:lumMod val="50000"/>
                  </a:schemeClr>
                </a:solidFill>
              </a:rPr>
              <a:t>Regulatorni okvir: </a:t>
            </a:r>
            <a:endParaRPr lang="hr-HR" sz="1700" dirty="0">
              <a:solidFill>
                <a:schemeClr val="tx2">
                  <a:lumMod val="50000"/>
                </a:schemeClr>
              </a:solidFill>
            </a:endParaRPr>
          </a:p>
          <a:p>
            <a:pPr marL="461963" algn="just"/>
            <a:r>
              <a:rPr lang="hr-HR" sz="1700" dirty="0">
                <a:solidFill>
                  <a:schemeClr val="tx2">
                    <a:lumMod val="50000"/>
                  </a:schemeClr>
                </a:solidFill>
              </a:rPr>
              <a:t>- Definiranje koncepata i ovlasti sudionika u organskom zakonu o PFM-u (ili odluka predsjednika);</a:t>
            </a:r>
          </a:p>
          <a:p>
            <a:pPr marL="747713" indent="-285750" algn="just">
              <a:buFontTx/>
              <a:buChar char="-"/>
            </a:pPr>
            <a:r>
              <a:rPr lang="hr-HR" sz="1700" dirty="0">
                <a:solidFill>
                  <a:schemeClr val="tx2">
                    <a:lumMod val="50000"/>
                  </a:schemeClr>
                </a:solidFill>
              </a:rPr>
              <a:t>Neophodne odredbe (1) o uzimanju u obzir odluka ovlaštenog tijela nakon provedenog DAR-a pri izradi proračuna za određeno razdoblje; i (2) o izradi i podnošenju nacrta regulatornih akata o provedbi takvih odluka u određenom vremenskom roku prije početka sljedećeg fiskalnog razdoblja;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700" b="1" dirty="0">
                <a:solidFill>
                  <a:schemeClr val="tx2">
                    <a:lumMod val="50000"/>
                  </a:schemeClr>
                </a:solidFill>
              </a:rPr>
              <a:t>Kvaliteta metodologije DAR-a: </a:t>
            </a:r>
            <a:r>
              <a:rPr lang="hr-HR" sz="1700" dirty="0">
                <a:solidFill>
                  <a:schemeClr val="tx2">
                    <a:lumMod val="50000"/>
                  </a:schemeClr>
                </a:solidFill>
              </a:rPr>
              <a:t>potrebno je odrediti algoritam za digitalizaciju odluka nakon provedenog DAR-a koje utječu na određene stavke rashoda (brojčane oznake proračunskih klasifikacija) – odluke ne smiju biti apstraktne!</a:t>
            </a:r>
            <a:endParaRPr lang="hr-HR" sz="1700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700" b="1" dirty="0">
                <a:solidFill>
                  <a:schemeClr val="tx2">
                    <a:lumMod val="50000"/>
                  </a:schemeClr>
                </a:solidFill>
              </a:rPr>
              <a:t>Političko i društveno prihvaćanje krajnjih rezultata DAR-a;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700" b="1" dirty="0" err="1">
                <a:solidFill>
                  <a:schemeClr val="tx2">
                    <a:lumMod val="50000"/>
                  </a:schemeClr>
                </a:solidFill>
              </a:rPr>
              <a:t>Monitoring</a:t>
            </a:r>
            <a:r>
              <a:rPr lang="hr-HR" sz="1700" b="1" dirty="0">
                <a:solidFill>
                  <a:schemeClr val="tx2">
                    <a:lumMod val="50000"/>
                  </a:schemeClr>
                </a:solidFill>
              </a:rPr>
              <a:t> provedbe odluka donesenih nakon provedenog DAR-a </a:t>
            </a:r>
            <a:r>
              <a:rPr lang="hr-HR" sz="1700" dirty="0">
                <a:solidFill>
                  <a:schemeClr val="tx2">
                    <a:lumMod val="50000"/>
                  </a:schemeClr>
                </a:solidFill>
              </a:rPr>
              <a:t>(između ostalog, ovisno o trošku DAR-a).</a:t>
            </a:r>
            <a:endParaRPr lang="hr-HR" sz="17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hr-HR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just"/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4614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r-HR" sz="3600" b="1" noProof="0" dirty="0">
                <a:solidFill>
                  <a:schemeClr val="tx2">
                    <a:lumMod val="50000"/>
                  </a:schemeClr>
                </a:solidFill>
              </a:rPr>
              <a:t>Hvala vam</a:t>
            </a:r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700" noProof="0" dirty="0"/>
          </a:p>
          <a:p>
            <a:pPr algn="just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3998</TotalTime>
  <Words>395</Words>
  <Application>Microsoft Office PowerPoint</Application>
  <PresentationFormat>On-screen Show (4:3)</PresentationFormat>
  <Paragraphs>69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matea.kosutic@stentor.hr</cp:lastModifiedBy>
  <cp:revision>581</cp:revision>
  <cp:lastPrinted>2019-03-27T10:02:51Z</cp:lastPrinted>
  <dcterms:created xsi:type="dcterms:W3CDTF">2012-02-13T09:14:10Z</dcterms:created>
  <dcterms:modified xsi:type="dcterms:W3CDTF">2019-03-28T15:06:30Z</dcterms:modified>
</cp:coreProperties>
</file>