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97" r:id="rId3"/>
    <p:sldId id="378" r:id="rId4"/>
    <p:sldId id="323" r:id="rId5"/>
    <p:sldId id="383" r:id="rId6"/>
    <p:sldId id="367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CF037-4254-4A5A-BECF-252B928D867A}" v="3341" dt="2019-03-27T08:45:28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5" autoAdjust="0"/>
    <p:restoredTop sz="90946" autoAdjust="0"/>
  </p:normalViewPr>
  <p:slideViewPr>
    <p:cSldViewPr>
      <p:cViewPr>
        <p:scale>
          <a:sx n="90" d="100"/>
          <a:sy n="90" d="100"/>
        </p:scale>
        <p:origin x="230" y="-97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F23CF037-4254-4A5A-BECF-252B928D867A}"/>
    <pc:docChg chg="custSel modSld">
      <pc:chgData name="Inna Anatolievna Davidova" userId="615709de-f45c-42cb-8bad-60412f98c39f" providerId="ADAL" clId="{F23CF037-4254-4A5A-BECF-252B928D867A}" dt="2019-03-27T08:45:28.658" v="3340" actId="20577"/>
      <pc:docMkLst>
        <pc:docMk/>
      </pc:docMkLst>
      <pc:sldChg chg="modSp">
        <pc:chgData name="Inna Anatolievna Davidova" userId="615709de-f45c-42cb-8bad-60412f98c39f" providerId="ADAL" clId="{F23CF037-4254-4A5A-BECF-252B928D867A}" dt="2019-03-27T07:59:12.762" v="6" actId="6549"/>
        <pc:sldMkLst>
          <pc:docMk/>
          <pc:sldMk cId="2355865019" sldId="263"/>
        </pc:sldMkLst>
        <pc:spChg chg="mod">
          <ac:chgData name="Inna Anatolievna Davidova" userId="615709de-f45c-42cb-8bad-60412f98c39f" providerId="ADAL" clId="{F23CF037-4254-4A5A-BECF-252B928D867A}" dt="2019-03-27T07:59:12.762" v="6" actId="6549"/>
          <ac:spMkLst>
            <pc:docMk/>
            <pc:sldMk cId="2355865019" sldId="263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F23CF037-4254-4A5A-BECF-252B928D867A}" dt="2019-03-27T08:11:55.939" v="2539" actId="313"/>
        <pc:sldMkLst>
          <pc:docMk/>
          <pc:sldMk cId="2684328407" sldId="297"/>
        </pc:sldMkLst>
        <pc:graphicFrameChg chg="modGraphic">
          <ac:chgData name="Inna Anatolievna Davidova" userId="615709de-f45c-42cb-8bad-60412f98c39f" providerId="ADAL" clId="{F23CF037-4254-4A5A-BECF-252B928D867A}" dt="2019-03-27T08:11:55.939" v="2539" actId="313"/>
          <ac:graphicFrameMkLst>
            <pc:docMk/>
            <pc:sldMk cId="2684328407" sldId="297"/>
            <ac:graphicFrameMk id="6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F23CF037-4254-4A5A-BECF-252B928D867A}" dt="2019-03-27T08:44:51.636" v="3328" actId="20577"/>
        <pc:sldMkLst>
          <pc:docMk/>
          <pc:sldMk cId="2684328407" sldId="323"/>
        </pc:sldMkLst>
        <pc:spChg chg="mod">
          <ac:chgData name="Inna Anatolievna Davidova" userId="615709de-f45c-42cb-8bad-60412f98c39f" providerId="ADAL" clId="{F23CF037-4254-4A5A-BECF-252B928D867A}" dt="2019-03-27T08:44:51.636" v="3328" actId="20577"/>
          <ac:spMkLst>
            <pc:docMk/>
            <pc:sldMk cId="2684328407" sldId="323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F23CF037-4254-4A5A-BECF-252B928D867A}" dt="2019-03-27T08:11:01.569" v="2537" actId="6549"/>
        <pc:sldMkLst>
          <pc:docMk/>
          <pc:sldMk cId="3139676542" sldId="367"/>
        </pc:sldMkLst>
        <pc:spChg chg="mod">
          <ac:chgData name="Inna Anatolievna Davidova" userId="615709de-f45c-42cb-8bad-60412f98c39f" providerId="ADAL" clId="{F23CF037-4254-4A5A-BECF-252B928D867A}" dt="2019-03-27T08:11:01.569" v="2537" actId="6549"/>
          <ac:spMkLst>
            <pc:docMk/>
            <pc:sldMk cId="3139676542" sldId="367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F23CF037-4254-4A5A-BECF-252B928D867A}" dt="2019-03-27T08:28:57.610" v="2864"/>
        <pc:sldMkLst>
          <pc:docMk/>
          <pc:sldMk cId="4110711100" sldId="378"/>
        </pc:sldMkLst>
        <pc:spChg chg="mod">
          <ac:chgData name="Inna Anatolievna Davidova" userId="615709de-f45c-42cb-8bad-60412f98c39f" providerId="ADAL" clId="{F23CF037-4254-4A5A-BECF-252B928D867A}" dt="2019-03-27T08:28:57.610" v="2864"/>
          <ac:spMkLst>
            <pc:docMk/>
            <pc:sldMk cId="4110711100" sldId="378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F23CF037-4254-4A5A-BECF-252B928D867A}" dt="2019-03-27T08:45:28.658" v="3340" actId="20577"/>
        <pc:sldMkLst>
          <pc:docMk/>
          <pc:sldMk cId="714614596" sldId="383"/>
        </pc:sldMkLst>
        <pc:spChg chg="mod">
          <ac:chgData name="Inna Anatolievna Davidova" userId="615709de-f45c-42cb-8bad-60412f98c39f" providerId="ADAL" clId="{F23CF037-4254-4A5A-BECF-252B928D867A}" dt="2019-03-27T08:45:28.658" v="3340" actId="20577"/>
          <ac:spMkLst>
            <pc:docMk/>
            <pc:sldMk cId="714614596" sldId="38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3/27/2019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3/27/2019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92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2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781783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X (1, 2 or 3)</a:t>
            </a: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415969"/>
              </p:ext>
            </p:extLst>
          </p:nvPr>
        </p:nvGraphicFramePr>
        <p:xfrm>
          <a:off x="1752600" y="533405"/>
          <a:ext cx="6705600" cy="4422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en-US" noProof="0" dirty="0"/>
                        <a:t>Group X </a:t>
                      </a:r>
                      <a:r>
                        <a:rPr lang="en-US" baseline="0" noProof="0" dirty="0"/>
                        <a:t> - Countries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Armenia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Belarus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Georgia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Tajikistan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Uzbekistan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Ukraine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Russia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Question </a:t>
            </a:r>
            <a:r>
              <a:rPr lang="ru-RU" sz="2800" b="1" dirty="0">
                <a:solidFill>
                  <a:schemeClr val="tx1"/>
                </a:solidFill>
              </a:rPr>
              <a:t>1</a:t>
            </a:r>
            <a:r>
              <a:rPr lang="en-ZA" sz="2800" b="1" dirty="0">
                <a:solidFill>
                  <a:schemeClr val="tx1"/>
                </a:solidFill>
              </a:rPr>
              <a:t>: What would be an ideally designed methodological and organizational system for spending reviews?</a:t>
            </a: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endParaRPr lang="en-ZA" sz="2800" b="1" dirty="0">
              <a:solidFill>
                <a:schemeClr val="tx1"/>
              </a:solidFill>
            </a:endParaRPr>
          </a:p>
          <a:p>
            <a:pPr algn="l"/>
            <a:r>
              <a:rPr lang="en-US" sz="2800" b="1" dirty="0">
                <a:solidFill>
                  <a:schemeClr val="tx1"/>
                </a:solidFill>
              </a:rPr>
              <a:t>Question </a:t>
            </a:r>
            <a:r>
              <a:rPr lang="en-ZA" sz="2800" b="1" dirty="0">
                <a:solidFill>
                  <a:schemeClr val="tx1"/>
                </a:solidFill>
              </a:rPr>
              <a:t>2: How should it be ensured that spending reviews are well integrated and used in budget process?</a:t>
            </a:r>
            <a:endParaRPr lang="ru-RU" sz="2800" b="1" dirty="0">
              <a:solidFill>
                <a:schemeClr val="tx1"/>
              </a:solidFill>
            </a:endParaRPr>
          </a:p>
          <a:p>
            <a:pPr algn="l"/>
            <a:endParaRPr lang="en-ZA" sz="2800" dirty="0">
              <a:solidFill>
                <a:schemeClr val="tx1"/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1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QUESTION 1: Summary of Discussions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There can be no standard methodology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it depends on the sector and type of review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comprehensive/random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Coverage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depends on the objective of the review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.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Belarus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Frequency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of spending reviews (SR) must be aligned with the strategic planning period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; </a:t>
            </a:r>
          </a:p>
          <a:p>
            <a:pPr algn="just"/>
            <a:r>
              <a:rPr lang="en-US" sz="2400" i="1" dirty="0">
                <a:solidFill>
                  <a:schemeClr val="tx2">
                    <a:lumMod val="50000"/>
                  </a:schemeClr>
                </a:solidFill>
              </a:rPr>
              <a:t>Option 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А: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A comprehensive (horizontal) SR at the beginning of the strategic planning cycle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if aligned with the strategic planning cycle), followed by identification of specific areas, if needed;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2400" i="1" dirty="0">
                <a:solidFill>
                  <a:schemeClr val="tx2">
                    <a:lumMod val="50000"/>
                  </a:schemeClr>
                </a:solidFill>
              </a:rPr>
              <a:t>Option B</a:t>
            </a:r>
            <a:r>
              <a:rPr lang="ru-RU" sz="2400" i="1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Annual reviews so as to ensure maximum coverage during the strategic planning cycle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As to frequency—especially for comprehensive SR—time and financial costs must be taken into consideration. Engaging independent industry experts;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Key role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in SR is played by the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MOF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along with industry experts from other ministers (conflict of interest between line ministries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Team must be small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manageable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Preferably a dedicated unit in MOF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Setting a quantitative spending cut targets does not address the issue of engaging line ministries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Key challenge – HR and time constraints</a:t>
            </a:r>
            <a:endParaRPr lang="en-US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SR must be aligned with program budgeting</a:t>
            </a:r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Question 2: Summary of Discussions</a:t>
            </a:r>
            <a:endParaRPr lang="az-Cyrl-AZ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282575" indent="-282575" algn="just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Regulatory framework</a:t>
            </a:r>
            <a:r>
              <a:rPr lang="az-Cyrl-AZ" sz="1700" b="1" dirty="0">
                <a:solidFill>
                  <a:schemeClr val="tx2">
                    <a:lumMod val="50000"/>
                  </a:schemeClr>
                </a:solidFill>
              </a:rPr>
              <a:t>: </a:t>
            </a:r>
            <a:endParaRPr lang="az-Cyrl-AZ" sz="1700" dirty="0">
              <a:solidFill>
                <a:schemeClr val="tx2">
                  <a:lumMod val="50000"/>
                </a:schemeClr>
              </a:solidFill>
            </a:endParaRPr>
          </a:p>
          <a:p>
            <a:pPr marL="461963" algn="just"/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</a:rPr>
              <a:t>Defining concepts and authority of stakeholders in the organic PFM law (or presidential decree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); </a:t>
            </a:r>
          </a:p>
          <a:p>
            <a:pPr marL="461963" algn="just"/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</a:rPr>
              <a:t>Imperative provisions 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(1) 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</a:rPr>
              <a:t>on taking into account the decisions of the authorized body following the SR when drafting the budget for the respective period; and 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(2) 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</a:rPr>
              <a:t>on preparing and submitting draft regulatory acts on implementation of such decisions within a certain timeframe before the beginning of the next fiscal period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Quality of the SR methodology</a:t>
            </a:r>
            <a:r>
              <a:rPr lang="az-Cyrl-AZ" sz="1700" b="1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</a:rPr>
              <a:t>an algorithm must be put in place to digitize the decisions following the SR which affect specific expenditure items 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</a:rPr>
              <a:t>budget classification codes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) – 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</a:rPr>
              <a:t>decisions must not be abstract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!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Political and social acceptance of SR outcomes</a:t>
            </a:r>
            <a:r>
              <a:rPr lang="az-Cyrl-AZ" sz="17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Monitoring of implementation of decisions adopted following the SR 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700" dirty="0">
                <a:solidFill>
                  <a:schemeClr val="tx2">
                    <a:lumMod val="50000"/>
                  </a:schemeClr>
                </a:solidFill>
              </a:rPr>
              <a:t>inter alia, relative to the cost of SR)</a:t>
            </a:r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az-Cyrl-AZ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az-Cyrl-AZ" sz="1700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61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noProof="0" dirty="0">
                <a:solidFill>
                  <a:schemeClr val="tx2">
                    <a:lumMod val="50000"/>
                  </a:schemeClr>
                </a:solidFill>
              </a:rPr>
              <a:t>Thank you </a:t>
            </a:r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3892</TotalTime>
  <Words>424</Words>
  <Application>Microsoft Office PowerPoint</Application>
  <PresentationFormat>On-screen Show (4:3)</PresentationFormat>
  <Paragraphs>69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574</cp:revision>
  <cp:lastPrinted>2012-03-11T09:33:36Z</cp:lastPrinted>
  <dcterms:created xsi:type="dcterms:W3CDTF">2012-02-13T09:14:10Z</dcterms:created>
  <dcterms:modified xsi:type="dcterms:W3CDTF">2019-03-27T08:45:35Z</dcterms:modified>
</cp:coreProperties>
</file>