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78" r:id="rId4"/>
    <p:sldId id="323" r:id="rId5"/>
    <p:sldId id="383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48" autoAdjust="0"/>
    <p:restoredTop sz="90946" autoAdjust="0"/>
  </p:normalViewPr>
  <p:slideViewPr>
    <p:cSldViewPr>
      <p:cViewPr varScale="1">
        <p:scale>
          <a:sx n="59" d="100"/>
          <a:sy n="59" d="100"/>
        </p:scale>
        <p:origin x="1359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3/20/2019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3/20/2019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92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X (1, 2 or 3)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21630"/>
              </p:ext>
            </p:extLst>
          </p:nvPr>
        </p:nvGraphicFramePr>
        <p:xfrm>
          <a:off x="1752600" y="533405"/>
          <a:ext cx="6705600" cy="442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noProof="0" dirty="0"/>
                        <a:t>Группа </a:t>
                      </a:r>
                      <a:r>
                        <a:rPr lang="en-US" noProof="0" dirty="0"/>
                        <a:t>X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Страны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Армения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Беларусь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Грузия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Таджикистан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Узбекистан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Украина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Россия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Вопрос</a:t>
            </a:r>
            <a:r>
              <a:rPr lang="ru-RU" sz="2800" dirty="0"/>
              <a:t> </a:t>
            </a:r>
            <a:r>
              <a:rPr lang="en-ZA" sz="2800" b="1" dirty="0">
                <a:solidFill>
                  <a:schemeClr val="tx1"/>
                </a:solidFill>
              </a:rPr>
              <a:t>1: </a:t>
            </a:r>
            <a:r>
              <a:rPr lang="ru-RU" sz="2800" b="1" dirty="0">
                <a:solidFill>
                  <a:schemeClr val="tx1"/>
                </a:solidFill>
              </a:rPr>
              <a:t>Какова должна быть идеально разработанная методическая и организационная система проведения анализа расходов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ru-RU" sz="2800" b="1" dirty="0">
                <a:solidFill>
                  <a:schemeClr val="tx1"/>
                </a:solidFill>
              </a:rPr>
              <a:t>Вопрос</a:t>
            </a:r>
            <a:r>
              <a:rPr lang="ru-RU" sz="2800" dirty="0"/>
              <a:t> </a:t>
            </a:r>
            <a:r>
              <a:rPr lang="en-ZA" sz="2800" b="1" dirty="0">
                <a:solidFill>
                  <a:schemeClr val="tx1"/>
                </a:solidFill>
              </a:rPr>
              <a:t>2: </a:t>
            </a:r>
            <a:r>
              <a:rPr lang="ru-RU" sz="2800" b="1" dirty="0">
                <a:solidFill>
                  <a:schemeClr val="tx1"/>
                </a:solidFill>
              </a:rPr>
              <a:t>Как обеспечить порядок, при котором анализ расходов станет частью бюджетного процесса и будет проводиться в его рамках</a:t>
            </a:r>
            <a:r>
              <a:rPr lang="en-ZA" sz="2800" b="1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1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ВОПРОС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1: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Единой методологии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быть не может, она зависит от отрасли и от типа обзора (всеобъемлющий/выборочный).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Охват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зависит от цели обзора. (Беларусь)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Периодичность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ОБР должна быть увязана с периодом стратегического планирования; </a:t>
            </a:r>
          </a:p>
          <a:p>
            <a:pPr algn="just"/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Вариант А: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Проведение всеобъемлющего (горизонтального) обзора расходов в начале цикла стратегического планирования (если связано с циклом стратегического планирования), а потом определение конкретных сфер при необходимости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Вариант Б: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Проведение обзоров ежегодно с целью максимального охвата во время цикла стратегического планирования;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Если рассматривать периодичность, особенно для всеобъемлющих обзоров, необходимо брать во внимание затраты времени и финансов. Привлечение независимых отраслевых экспертов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Ключевая роль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в проведении обзоров остается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за Минфином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привлечением секторальных экспертов из других министерств (конфликт интересов линейных министерств);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Команда должна быть компактная (управляемая);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Желательно наличие отдельного подразделения в Минфине;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Установление количественной цели сокращения не решает проблему вовлечения отраслевых ведомств;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Ключевые проблемы-обеспечение кадровое и наличие времени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Должна быть обеспечена связь с  программным бюджетированием</a:t>
            </a:r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ВОПРОС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2: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Законодательное регламентрование: </a:t>
            </a:r>
            <a:endParaRPr lang="az-Cyrl-AZ" sz="1700" dirty="0">
              <a:solidFill>
                <a:schemeClr val="tx2">
                  <a:lumMod val="50000"/>
                </a:schemeClr>
              </a:solidFill>
            </a:endParaRPr>
          </a:p>
          <a:p>
            <a:pPr marL="461963"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- определение понятия,  полномочий участников процесса в основном законе о государственных финансах (или Указе Президента); </a:t>
            </a:r>
          </a:p>
          <a:p>
            <a:pPr marL="461963"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- императивные нормы (1) об учете решений, принятых уполномоченным органом по результатам обзора бюджетных расходов, при формировании бюджета на соответствующий период и (2) о подготовке и внесении проектов нормативных актов, необходимых для реализации таких решений, в определенный срок до начала соответствующего финансового периода;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Качество методологического обеспечения обзора: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необходим алгоритм оцифровки решений, принятых по результатам обзора бюджетных расходов, по конкретным расходным позициям (кодам бюджетной классификации) – решения не могут быть абстрактыми!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Политическая и социальная приемлемость результатов обзоров бюджетных расходов;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Мониторинг исполнения решений, принятых по результатам обзоров бюджетных расходов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(в том числе в сравнении с затратами на проведение обзора).</a:t>
            </a:r>
          </a:p>
          <a:p>
            <a:pPr algn="just"/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61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noProof="0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392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Iryna Shcherbyna</cp:lastModifiedBy>
  <cp:revision>574</cp:revision>
  <cp:lastPrinted>2012-03-11T09:33:36Z</cp:lastPrinted>
  <dcterms:created xsi:type="dcterms:W3CDTF">2012-02-13T09:14:10Z</dcterms:created>
  <dcterms:modified xsi:type="dcterms:W3CDTF">2019-03-20T11:50:09Z</dcterms:modified>
</cp:coreProperties>
</file>