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57" r:id="rId3"/>
    <p:sldId id="350" r:id="rId4"/>
    <p:sldId id="356" r:id="rId5"/>
    <p:sldId id="358" r:id="rId6"/>
    <p:sldId id="359" r:id="rId7"/>
    <p:sldId id="353" r:id="rId8"/>
    <p:sldId id="355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9" autoAdjust="0"/>
    <p:restoredTop sz="67771" autoAdjust="0"/>
  </p:normalViewPr>
  <p:slideViewPr>
    <p:cSldViewPr>
      <p:cViewPr>
        <p:scale>
          <a:sx n="66" d="100"/>
          <a:sy n="66" d="100"/>
        </p:scale>
        <p:origin x="-2082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countries COTS, 3 countries develop in-house applications.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Group 1</a:t>
            </a:r>
            <a:endParaRPr lang="ru-RU" sz="4400" b="1" dirty="0" smtClean="0"/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Organizational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models for IT support of the Treasury /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MOF:</a:t>
            </a:r>
          </a:p>
          <a:p>
            <a:pPr lvl="1"/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Challenges and Solutions</a:t>
            </a:r>
            <a:endParaRPr lang="ru-RU" sz="4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endParaRPr lang="en-US" sz="2600" b="1" dirty="0" smtClean="0">
              <a:solidFill>
                <a:srgbClr val="C00000"/>
              </a:solidFill>
            </a:endParaRPr>
          </a:p>
          <a:p>
            <a:pPr lvl="1"/>
            <a:r>
              <a:rPr lang="en-US" sz="2600" b="1" dirty="0" smtClean="0">
                <a:solidFill>
                  <a:srgbClr val="C00000"/>
                </a:solidFill>
              </a:rPr>
              <a:t>Albania, Azerbaijan, Belarus, </a:t>
            </a:r>
            <a:br>
              <a:rPr lang="en-US" sz="2600" b="1" dirty="0" smtClean="0">
                <a:solidFill>
                  <a:srgbClr val="C00000"/>
                </a:solidFill>
              </a:rPr>
            </a:br>
            <a:r>
              <a:rPr lang="en-US" sz="2600" b="1" dirty="0" smtClean="0">
                <a:solidFill>
                  <a:srgbClr val="C00000"/>
                </a:solidFill>
              </a:rPr>
              <a:t>Georgia, Montenegro, Turkey 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pPr lvl="1"/>
            <a:endParaRPr lang="ru-RU" sz="2600" b="1" dirty="0" smtClean="0"/>
          </a:p>
          <a:p>
            <a:pPr lvl="1"/>
            <a:r>
              <a:rPr lang="en-US" sz="2600" b="1" dirty="0" smtClean="0"/>
              <a:t>Tbilisi</a:t>
            </a:r>
            <a:r>
              <a:rPr lang="ru-RU" sz="2600" b="1" dirty="0" smtClean="0"/>
              <a:t>, </a:t>
            </a:r>
            <a:r>
              <a:rPr lang="en-US" sz="2600" b="1" dirty="0" smtClean="0"/>
              <a:t>October </a:t>
            </a:r>
            <a:r>
              <a:rPr lang="ru-RU" sz="2600" b="1" dirty="0" smtClean="0"/>
              <a:t>6</a:t>
            </a:r>
            <a:r>
              <a:rPr lang="en-US" sz="2600" b="1" dirty="0" smtClean="0"/>
              <a:t>,</a:t>
            </a:r>
            <a:r>
              <a:rPr lang="ru-RU" sz="2600" b="1" dirty="0" smtClean="0"/>
              <a:t> 2015</a:t>
            </a:r>
          </a:p>
          <a:p>
            <a:pPr lvl="1"/>
            <a:endParaRPr lang="en-US" sz="3900" b="1" dirty="0" smtClean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FMIS System in operation in each country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Albania</a:t>
            </a:r>
            <a:r>
              <a:rPr lang="en-US" dirty="0" smtClean="0"/>
              <a:t> – Oracle based with some local modifications (334 active users)</a:t>
            </a:r>
          </a:p>
          <a:p>
            <a:r>
              <a:rPr lang="en-US" b="1" dirty="0" smtClean="0"/>
              <a:t>Azerbaijan</a:t>
            </a:r>
            <a:r>
              <a:rPr lang="en-US" dirty="0" smtClean="0"/>
              <a:t> (SAP) (2400 organisations) with some local modifications including portal. We have an enterprise license for 500 users with 24hr support</a:t>
            </a:r>
          </a:p>
          <a:p>
            <a:r>
              <a:rPr lang="en-US" b="1" dirty="0" smtClean="0"/>
              <a:t>Belarus</a:t>
            </a:r>
            <a:r>
              <a:rPr lang="en-US" dirty="0" smtClean="0"/>
              <a:t> – (purpose built) distributed across three levels of government. (15,000 users) Covers entire budget process, but developed over a number of years with different technical elements – maybe looking to upgrade </a:t>
            </a:r>
          </a:p>
          <a:p>
            <a:r>
              <a:rPr lang="en-US" b="1" dirty="0" smtClean="0"/>
              <a:t>Montenegro</a:t>
            </a:r>
            <a:r>
              <a:rPr lang="en-US" dirty="0" smtClean="0"/>
              <a:t> – SAP – have a GUI interface through state network covering all budget entities (200 users). There is also a Ministry responsible for ICT</a:t>
            </a:r>
          </a:p>
          <a:p>
            <a:r>
              <a:rPr lang="en-US" b="1" dirty="0" smtClean="0"/>
              <a:t>Turkey</a:t>
            </a:r>
            <a:r>
              <a:rPr lang="en-US" dirty="0" smtClean="0"/>
              <a:t> – purpose built  - SGB.net is web based and uses outsourced software development and inhouse expertise (11000 users) across three levels of government -  over 1000 subnational governments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76962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Organizational models for IT support of the Treasury /MOF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represented in the group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State owned enterprise under the MoF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/ Treasury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en-US" sz="2400" i="1" dirty="0" smtClean="0">
                <a:solidFill>
                  <a:schemeClr val="tx1"/>
                </a:solidFill>
              </a:rPr>
              <a:t>Belarus</a:t>
            </a:r>
            <a:r>
              <a:rPr lang="en-US" sz="2400" dirty="0" smtClean="0">
                <a:solidFill>
                  <a:schemeClr val="tx1"/>
                </a:solidFill>
              </a:rPr>
              <a:t> (241 staff – 103 decentralised at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Oblast level), Georgia. 70% dependent on budget support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IT Department within the MoF </a:t>
            </a:r>
            <a:r>
              <a:rPr lang="en-US" sz="2400" dirty="0" smtClean="0">
                <a:solidFill>
                  <a:schemeClr val="tx1"/>
                </a:solidFill>
              </a:rPr>
              <a:t>– General Directorate of Support Services  - (10 staff) </a:t>
            </a:r>
            <a:r>
              <a:rPr lang="en-US" sz="2400" i="1" dirty="0" smtClean="0">
                <a:solidFill>
                  <a:schemeClr val="tx1"/>
                </a:solidFill>
              </a:rPr>
              <a:t>Albania</a:t>
            </a:r>
            <a:r>
              <a:rPr lang="en-US" sz="2400" dirty="0" smtClean="0">
                <a:solidFill>
                  <a:schemeClr val="tx1"/>
                </a:solidFill>
              </a:rPr>
              <a:t> – do get some support from a local external source technically and functionally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IT within of Treasury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  <a:r>
              <a:rPr lang="en-US" sz="2400" i="1" dirty="0" smtClean="0">
                <a:solidFill>
                  <a:schemeClr val="tx1"/>
                </a:solidFill>
              </a:rPr>
              <a:t>Azerbaijan</a:t>
            </a:r>
            <a:r>
              <a:rPr lang="en-US" sz="2400" dirty="0" smtClean="0">
                <a:solidFill>
                  <a:schemeClr val="tx1"/>
                </a:solidFill>
              </a:rPr>
              <a:t> (12 staff) – we do call on external   consultants for highly technical requirements eg Oracle database  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–  </a:t>
            </a:r>
            <a:r>
              <a:rPr lang="en-US" sz="2400" i="1" dirty="0" smtClean="0">
                <a:solidFill>
                  <a:schemeClr val="tx1"/>
                </a:solidFill>
              </a:rPr>
              <a:t>Montenegro</a:t>
            </a:r>
            <a:r>
              <a:rPr lang="en-US" sz="2400" dirty="0" smtClean="0">
                <a:solidFill>
                  <a:schemeClr val="tx1"/>
                </a:solidFill>
              </a:rPr>
              <a:t> (5 staff) -  also have outsourced  annual maintenance and upgrade. For specific additional reforms go to tender 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IT function across different MoF Directorates</a:t>
            </a:r>
            <a:r>
              <a:rPr lang="en-US" sz="2400" dirty="0" smtClean="0">
                <a:solidFill>
                  <a:schemeClr val="tx1"/>
                </a:solidFill>
              </a:rPr>
              <a:t>– Turkey (300 staff). Decentralised within MoF. SGB.net (10 staff) inhouse as software developed externally</a:t>
            </a:r>
            <a:endParaRPr lang="en-US" sz="2400" dirty="0">
              <a:solidFill>
                <a:srgbClr val="C00000"/>
              </a:solidFill>
            </a:endParaRPr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Conclusions on the pros and cons of each model for 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Albania </a:t>
            </a:r>
            <a:r>
              <a:rPr lang="en-US" dirty="0" smtClean="0"/>
              <a:t>- Centralised ICT is a stronger option rather than decentralised as it is easier to manage </a:t>
            </a:r>
          </a:p>
          <a:p>
            <a:r>
              <a:rPr lang="en-US" dirty="0" smtClean="0"/>
              <a:t>Azerbaijan – sees a risk with the outsourcing of the ICT service</a:t>
            </a:r>
          </a:p>
          <a:p>
            <a:r>
              <a:rPr lang="en-US" dirty="0" smtClean="0"/>
              <a:t>In-house ensures more responsive service</a:t>
            </a:r>
          </a:p>
          <a:p>
            <a:r>
              <a:rPr lang="en-US" dirty="0" smtClean="0"/>
              <a:t>In-house still allows the option to purchase support as required </a:t>
            </a:r>
          </a:p>
          <a:p>
            <a:r>
              <a:rPr lang="en-US" dirty="0" smtClean="0"/>
              <a:t>In-house we hire middle level people and offer them training, this is the incentive. We keep them for five years and they leave. This helps with refreshing the staffing (</a:t>
            </a:r>
            <a:r>
              <a:rPr lang="en-US" dirty="0"/>
              <a:t>A</a:t>
            </a:r>
            <a:r>
              <a:rPr lang="en-US" dirty="0" smtClean="0"/>
              <a:t>zerbaijan)</a:t>
            </a:r>
          </a:p>
          <a:p>
            <a:r>
              <a:rPr lang="en-US" dirty="0" smtClean="0"/>
              <a:t>Would be useful for the MoF to have a strategic focus on ICT that did not fragment decisions about ICT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on the pros and cons of each model for </a:t>
            </a:r>
            <a:r>
              <a:rPr lang="en-US" dirty="0" smtClean="0"/>
              <a:t>ICT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Belarus</a:t>
            </a:r>
            <a:r>
              <a:rPr lang="en-US" dirty="0"/>
              <a:t> – Everything depends on the local conditions – in Belarus we have 12000 </a:t>
            </a:r>
            <a:r>
              <a:rPr lang="en-US" dirty="0" smtClean="0"/>
              <a:t>software developers. </a:t>
            </a:r>
            <a:r>
              <a:rPr lang="en-US" dirty="0"/>
              <a:t>The risk for us is if we lose the support of the MoF tomorrow the unit will cease. So we need to maintain our client focus</a:t>
            </a:r>
          </a:p>
          <a:p>
            <a:r>
              <a:rPr lang="en-US" dirty="0"/>
              <a:t>The most important elements -   how well the experts in the MoF understand the ICT requirements and that the relationships between the ICT and client be very strong! We would prefer to move to a fully centralised model</a:t>
            </a:r>
          </a:p>
          <a:p>
            <a:r>
              <a:rPr lang="en-US" dirty="0"/>
              <a:t>In ICT the stage of reforms </a:t>
            </a:r>
            <a:r>
              <a:rPr lang="en-US" dirty="0" smtClean="0"/>
              <a:t>in broader ICT applications </a:t>
            </a:r>
            <a:r>
              <a:rPr lang="en-US" dirty="0"/>
              <a:t>has a big impact on the model that </a:t>
            </a:r>
            <a:r>
              <a:rPr lang="en-US" dirty="0" smtClean="0"/>
              <a:t>will apply </a:t>
            </a:r>
            <a:r>
              <a:rPr lang="en-US" dirty="0"/>
              <a:t>– for example web-based interfaces allows a centralised approach. This was not possible in the past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9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on the pros and cons of each model for </a:t>
            </a:r>
            <a:r>
              <a:rPr lang="en-US" dirty="0" smtClean="0"/>
              <a:t>ICT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Georgia</a:t>
            </a:r>
            <a:r>
              <a:rPr lang="en-US" dirty="0"/>
              <a:t> – the size of the country will determine the best approach – consolidation makes sense in many cases. </a:t>
            </a:r>
          </a:p>
          <a:p>
            <a:r>
              <a:rPr lang="en-US" dirty="0"/>
              <a:t>If there are no qualified human resources outsourcing is probably the best way</a:t>
            </a:r>
          </a:p>
          <a:p>
            <a:r>
              <a:rPr lang="en-US" dirty="0"/>
              <a:t>Montenegro likes the idea of a statutory body for ICT but it will not work in Montenegro. Need to have ICT for whole MoF rather than just the Treasury  </a:t>
            </a:r>
          </a:p>
          <a:p>
            <a:r>
              <a:rPr lang="en-US" dirty="0" smtClean="0"/>
              <a:t>South </a:t>
            </a:r>
            <a:r>
              <a:rPr lang="en-US" dirty="0"/>
              <a:t>Korea is probably one of the best implementations anywhere in the World</a:t>
            </a:r>
          </a:p>
          <a:p>
            <a:r>
              <a:rPr lang="en-US" dirty="0"/>
              <a:t>Turkey – we will move to a centralised function in MoF. </a:t>
            </a:r>
            <a:r>
              <a:rPr lang="en-US" dirty="0" smtClean="0"/>
              <a:t>Turkey would like to move to the FAS model for MoF</a:t>
            </a:r>
          </a:p>
          <a:p>
            <a:r>
              <a:rPr lang="en-US" b="1" dirty="0" smtClean="0"/>
              <a:t>Overall conclusion </a:t>
            </a:r>
            <a:r>
              <a:rPr lang="en-US" dirty="0" smtClean="0"/>
              <a:t>- </a:t>
            </a:r>
            <a:r>
              <a:rPr lang="en-US" dirty="0"/>
              <a:t>local environment, </a:t>
            </a:r>
            <a:r>
              <a:rPr lang="en-US" dirty="0" smtClean="0"/>
              <a:t>historical context and local </a:t>
            </a:r>
            <a:r>
              <a:rPr lang="en-US" dirty="0"/>
              <a:t>capacity will determine the best solution for each </a:t>
            </a:r>
            <a:r>
              <a:rPr lang="en-US" dirty="0" smtClean="0"/>
              <a:t>country but centralisation is the more sensible approach going forward.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3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8153400" cy="7010400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Technical challenges faced by IT support services and possible solutions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Infrastructure development including servers (Albania)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Lake of stable external source of technical support (Albania)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The competing technical and system requirements which are scheduled for implementation in the short term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Albania) 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Ensuring a structured protocol to cover all ICT reforms – eg PRINCE2  (Azerbaijan)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Some old software which we are gradually replacing (Foxpro, Access, Jarva) (Belarus)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Business continuity is a challenge and we need to also implement proper change management protocols (Montenegro)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Issues with complex technical matters eg. Virtualisation (Montenegro) 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Fragmentation of ICT function and software (Turkey) – lack of interoperability of different software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Keeping up with the rapid changing trends in ICT (Georgia) including application development tools –  silverlight discontinued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If you develop in-house these change issues are much greater than using COTS as the software provider will do the  upgrade</a:t>
            </a:r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r>
              <a:rPr lang="ru-RU" sz="2800" dirty="0" smtClean="0"/>
              <a:t>т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"/>
            <a:ext cx="8077200" cy="64008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Non-technical challenges faced by IT support services and possible solutions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Improvement of IT procedures (Albania)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Small size of in-house staffing (Albania)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Knowledge management ensuring competence of all staff  (Azerbaijan)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Lack of local country capacity due to size (Montenegro)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Senior managers  who are not technical proficient and blame the software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Difficulty retaining skilled employees giving salary and other constraints – need to be inventive in motivating staff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Political challenges across organisational units which make project management of ICT for different clients  a challenge (Azerbaijan)</a:t>
            </a:r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r>
              <a:rPr lang="ru-RU" sz="2800" dirty="0" smtClean="0"/>
              <a:t>т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3429</TotalTime>
  <Words>908</Words>
  <Application>Microsoft Office PowerPoint</Application>
  <PresentationFormat>On-screen Show (4:3)</PresentationFormat>
  <Paragraphs>90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FMIS System in operation in each country</vt:lpstr>
      <vt:lpstr>PowerPoint Presentation</vt:lpstr>
      <vt:lpstr>Conclusions on the pros and cons of each model for ICT</vt:lpstr>
      <vt:lpstr>Conclusions on the pros and cons of each model for ICT (2)</vt:lpstr>
      <vt:lpstr>Conclusions on the pros and cons of each model for ICT (3)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Ion Chicu</cp:lastModifiedBy>
  <cp:revision>484</cp:revision>
  <cp:lastPrinted>2012-03-11T09:33:36Z</cp:lastPrinted>
  <dcterms:created xsi:type="dcterms:W3CDTF">2012-02-13T09:14:10Z</dcterms:created>
  <dcterms:modified xsi:type="dcterms:W3CDTF">2015-10-29T06:49:00Z</dcterms:modified>
</cp:coreProperties>
</file>