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357" r:id="rId3"/>
    <p:sldId id="350" r:id="rId4"/>
    <p:sldId id="356" r:id="rId5"/>
    <p:sldId id="358" r:id="rId6"/>
    <p:sldId id="359" r:id="rId7"/>
    <p:sldId id="353" r:id="rId8"/>
    <p:sldId id="355" r:id="rId9"/>
  </p:sldIdLst>
  <p:sldSz cx="9144000" cy="6858000" type="screen4x3"/>
  <p:notesSz cx="6858000" cy="92964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89" autoAdjust="0"/>
    <p:restoredTop sz="67771" autoAdjust="0"/>
  </p:normalViewPr>
  <p:slideViewPr>
    <p:cSldViewPr>
      <p:cViewPr varScale="1">
        <p:scale>
          <a:sx n="92" d="100"/>
          <a:sy n="92" d="100"/>
        </p:scale>
        <p:origin x="-20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EDDAE607-FF26-4835-9EAD-DBB3FB491D1B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rtl="0">
              <a:defRPr sz="1200"/>
            </a:lvl1pPr>
          </a:lstStyle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rtl="0">
              <a:defRPr sz="1200"/>
            </a:lvl1pPr>
          </a:lstStyle>
          <a:p>
            <a:pPr rtl="0"/>
            <a:fld id="{E66FA965-B4FE-420C-8A3C-83B71E304D16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 rtl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 dirty="0"/>
              <a:t>3 </a:t>
            </a:r>
            <a:r>
              <a:rPr lang="ru-RU" dirty="0" smtClean="0"/>
              <a:t>страны</a:t>
            </a:r>
            <a:r>
              <a:rPr lang="ru-RU" baseline="0" dirty="0" smtClean="0"/>
              <a:t> используют готовые коммерческие компоненты</a:t>
            </a:r>
            <a:r>
              <a:rPr lang="ru-RU" dirty="0" smtClean="0"/>
              <a:t>, 3 страны</a:t>
            </a:r>
            <a:r>
              <a:rPr lang="ru-RU" baseline="0" dirty="0" smtClean="0"/>
              <a:t> разрабатывают собственные приложения</a:t>
            </a:r>
            <a:r>
              <a:rPr lang="ru-RU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 rtl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00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 rtl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 rtl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66FA965-B4FE-420C-8A3C-83B71E304D16}" type="slidenum">
              <a:rPr lang="en-US" smtClean="0"/>
              <a:pPr rtl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 rtl="0">
              <a:defRPr sz="4000" b="1" cap="all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ru-R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/>
              <a:t>Click to edit Master text styles</a:t>
            </a:r>
          </a:p>
          <a:p>
            <a:pPr lvl="1" rtl="0"/>
            <a:r>
              <a:rPr lang="ru-RU"/>
              <a:t>Second level</a:t>
            </a:r>
          </a:p>
          <a:p>
            <a:pPr lvl="2" rtl="0"/>
            <a:r>
              <a:rPr lang="ru-RU"/>
              <a:t>Third level</a:t>
            </a:r>
          </a:p>
          <a:p>
            <a:pPr lvl="3" rtl="0"/>
            <a:r>
              <a:rPr lang="ru-RU"/>
              <a:t>Fourth level</a:t>
            </a:r>
          </a:p>
          <a:p>
            <a:pPr lvl="4" rtl="0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smtClean="0"/>
              <a:t>10/29/2015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B9792E3-0ED1-4636-9AD2-0933D53E70C7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 rtlCol="0">
            <a:normAutofit/>
          </a:bodyPr>
          <a:lstStyle/>
          <a:p>
            <a:pPr lvl="1" rtl="0"/>
            <a:r>
              <a:rPr lang="ru-RU" b="1" dirty="0"/>
              <a:t>Группа 1</a:t>
            </a:r>
            <a:endParaRPr lang="ru-RU" sz="4400" b="1" dirty="0" smtClean="0"/>
          </a:p>
          <a:p>
            <a:pPr lvl="1" rtl="0"/>
            <a:endParaRPr lang="en-US" sz="3600" dirty="0" smtClean="0"/>
          </a:p>
          <a:p>
            <a:pPr lvl="1" rtl="0"/>
            <a:r>
              <a:rPr lang="ru-RU" sz="3600" dirty="0">
                <a:solidFill>
                  <a:schemeClr val="accent5">
                    <a:lumMod val="50000"/>
                  </a:schemeClr>
                </a:solidFill>
              </a:rPr>
              <a:t>Модели организации служб ИТ-поддержки для министерств 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финансов/казначейств</a:t>
            </a:r>
            <a:r>
              <a:rPr lang="ru-RU" sz="36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lvl="1" rtl="0"/>
            <a:r>
              <a:rPr lang="ru-RU" sz="3600" dirty="0">
                <a:solidFill>
                  <a:schemeClr val="accent5">
                    <a:lumMod val="50000"/>
                  </a:schemeClr>
                </a:solidFill>
              </a:rPr>
              <a:t>Проблемы и решения</a:t>
            </a:r>
            <a:endParaRPr lang="ru-RU" sz="4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 rtl="0"/>
            <a:endParaRPr lang="en-US" sz="2600" b="1" dirty="0" smtClean="0">
              <a:solidFill>
                <a:srgbClr val="C00000"/>
              </a:solidFill>
            </a:endParaRPr>
          </a:p>
          <a:p>
            <a:pPr lvl="1" rtl="0"/>
            <a:r>
              <a:rPr lang="ru-RU" sz="2600" b="1" dirty="0">
                <a:solidFill>
                  <a:srgbClr val="C00000"/>
                </a:solidFill>
              </a:rPr>
              <a:t>Албания, Азербайджан, Беларусь, </a:t>
            </a:r>
            <a:r>
              <a:rPr lang="en-US" sz="2600" b="1" dirty="0" smtClean="0">
                <a:solidFill>
                  <a:srgbClr val="C00000"/>
                </a:solidFill>
              </a:rPr>
              <a:t/>
            </a:r>
            <a:br>
              <a:rPr lang="en-US" sz="2600" b="1" dirty="0" smtClean="0">
                <a:solidFill>
                  <a:srgbClr val="C00000"/>
                </a:solidFill>
              </a:rPr>
            </a:br>
            <a:r>
              <a:rPr lang="ru-RU" sz="2600" b="1" dirty="0">
                <a:solidFill>
                  <a:srgbClr val="C00000"/>
                </a:solidFill>
              </a:rPr>
              <a:t>Грузия, Черногория, Турция </a:t>
            </a:r>
            <a:endParaRPr lang="ru-RU" sz="2600" b="1" dirty="0" smtClean="0">
              <a:solidFill>
                <a:srgbClr val="C00000"/>
              </a:solidFill>
            </a:endParaRPr>
          </a:p>
          <a:p>
            <a:pPr lvl="1" rtl="0"/>
            <a:endParaRPr lang="ru-RU" sz="2600" b="1" dirty="0" smtClean="0"/>
          </a:p>
          <a:p>
            <a:pPr lvl="1" rtl="0"/>
            <a:r>
              <a:rPr lang="ru-RU" sz="2600" b="1" dirty="0"/>
              <a:t>Тбилиси, 6 октября 2015 </a:t>
            </a:r>
            <a:r>
              <a:rPr lang="ru-RU" sz="2600" b="1" dirty="0" smtClean="0"/>
              <a:t>г.</a:t>
            </a:r>
            <a:endParaRPr lang="ru-RU" sz="2600" b="1" dirty="0"/>
          </a:p>
          <a:p>
            <a:pPr lvl="1" rtl="0"/>
            <a:endParaRPr lang="en-US" sz="3900" b="1" dirty="0" smtClean="0"/>
          </a:p>
          <a:p>
            <a:pPr lvl="1" algn="l" rtl="0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/>
              <a:t>Работа системы ИСУФ в каждой стране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rtl="0"/>
            <a:r>
              <a:rPr lang="ru-RU" b="1" dirty="0"/>
              <a:t>Албания</a:t>
            </a:r>
            <a:r>
              <a:rPr lang="ru-RU" dirty="0"/>
              <a:t> – на базе </a:t>
            </a:r>
            <a:r>
              <a:rPr lang="ru-RU" dirty="0" err="1"/>
              <a:t>Oracle</a:t>
            </a:r>
            <a:r>
              <a:rPr lang="ru-RU" dirty="0"/>
              <a:t> с некоторыми местными изменениями (334 активных пользователя)</a:t>
            </a:r>
          </a:p>
          <a:p>
            <a:pPr rtl="0"/>
            <a:r>
              <a:rPr lang="ru-RU" b="1" dirty="0"/>
              <a:t>Азербайджан</a:t>
            </a:r>
            <a:r>
              <a:rPr lang="ru-RU" dirty="0"/>
              <a:t> (SAP) (2400 организаций) с некоторыми местными изменениями, включая портал. Мы имеем корпоративную лицензию для 500 пользователей с круглосуточной поддержкой</a:t>
            </a:r>
          </a:p>
          <a:p>
            <a:pPr rtl="0"/>
            <a:r>
              <a:rPr lang="ru-RU" b="1" dirty="0"/>
              <a:t>Беларусь</a:t>
            </a:r>
            <a:r>
              <a:rPr lang="ru-RU" dirty="0"/>
              <a:t> – (целевая) распределена между тремя уровнями </a:t>
            </a:r>
            <a:r>
              <a:rPr lang="ru-RU" dirty="0" smtClean="0"/>
              <a:t>власти</a:t>
            </a:r>
            <a:r>
              <a:rPr lang="en-US" dirty="0" smtClean="0"/>
              <a:t> </a:t>
            </a:r>
            <a:r>
              <a:rPr lang="ru-RU" dirty="0" smtClean="0"/>
              <a:t>(15 000 </a:t>
            </a:r>
            <a:r>
              <a:rPr lang="ru-RU" dirty="0"/>
              <a:t>пользователей</a:t>
            </a:r>
            <a:r>
              <a:rPr lang="ru-RU" dirty="0" smtClean="0"/>
              <a:t>). </a:t>
            </a:r>
            <a:r>
              <a:rPr lang="ru-RU" dirty="0"/>
              <a:t>Охватывает весь процесс составления бюджета, но разрабатывалась в течение ряда лет с различными техническими элементами – может требовать обновления </a:t>
            </a:r>
          </a:p>
          <a:p>
            <a:pPr rtl="0"/>
            <a:r>
              <a:rPr lang="ru-RU" b="1" dirty="0"/>
              <a:t>Черногория</a:t>
            </a:r>
            <a:r>
              <a:rPr lang="ru-RU" dirty="0"/>
              <a:t> – SAP – имеет GUI-интерфейс через государственную сеть, охватывая все бюджетные организации (200 пользователей). Существует также министерство, ответственное за ИКТ</a:t>
            </a:r>
          </a:p>
          <a:p>
            <a:pPr rtl="0"/>
            <a:r>
              <a:rPr lang="ru-RU" b="1" dirty="0"/>
              <a:t>Турция</a:t>
            </a:r>
            <a:r>
              <a:rPr lang="ru-RU" dirty="0"/>
              <a:t> – </a:t>
            </a:r>
            <a:r>
              <a:rPr lang="ru-RU" dirty="0" smtClean="0"/>
              <a:t>целевая (SGB.net</a:t>
            </a:r>
            <a:r>
              <a:rPr lang="ru-RU" dirty="0"/>
              <a:t>)</a:t>
            </a:r>
            <a:r>
              <a:rPr lang="ru-RU" dirty="0" smtClean="0"/>
              <a:t> </a:t>
            </a:r>
            <a:r>
              <a:rPr lang="ru-RU" dirty="0"/>
              <a:t>на основе </a:t>
            </a:r>
            <a:r>
              <a:rPr lang="ru-RU" dirty="0" smtClean="0"/>
              <a:t>веб-технологии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использует заказную разработку программного обеспечения и собственные разработки (11 000 пользователей) на трех уровнях власти </a:t>
            </a:r>
            <a:r>
              <a:rPr lang="ru-RU" dirty="0" smtClean="0"/>
              <a:t>– </a:t>
            </a:r>
            <a:r>
              <a:rPr lang="ru-RU" dirty="0"/>
              <a:t>более 1000 административно-территориальных правительств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4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"/>
            <a:ext cx="7696200" cy="6096000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Модели организации служб ИТ-поддержки для министерств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финансов/казначейств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, представленные в группе</a:t>
            </a:r>
            <a:endParaRPr lang="en-US" sz="2600" b="1" dirty="0" smtClean="0">
              <a:solidFill>
                <a:srgbClr val="C00000"/>
              </a:solidFill>
            </a:endParaRPr>
          </a:p>
          <a:p>
            <a:pPr algn="just" rtl="0"/>
            <a:endParaRPr lang="en-US" sz="1700" dirty="0"/>
          </a:p>
          <a:p>
            <a:pPr algn="just" rtl="0"/>
            <a:endParaRPr lang="en-US" sz="2400" dirty="0"/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tx1"/>
                </a:solidFill>
              </a:rPr>
              <a:t>Государственные предприятия в подчинении </a:t>
            </a:r>
            <a:r>
              <a:rPr lang="ru-RU" sz="2400" b="1" dirty="0" smtClean="0">
                <a:solidFill>
                  <a:schemeClr val="tx1"/>
                </a:solidFill>
              </a:rPr>
              <a:t>МФ/Казначейства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r>
              <a:rPr lang="ru-RU" sz="2400" i="1" dirty="0">
                <a:solidFill>
                  <a:schemeClr val="tx1"/>
                </a:solidFill>
              </a:rPr>
              <a:t>Беларусь</a:t>
            </a:r>
            <a:r>
              <a:rPr lang="ru-RU" sz="2400" dirty="0">
                <a:solidFill>
                  <a:schemeClr val="tx1"/>
                </a:solidFill>
              </a:rPr>
              <a:t> (241 сотрудник – 103 децентрализованы на уровне областей), Грузия. </a:t>
            </a:r>
            <a:r>
              <a:rPr lang="ru-RU" sz="2400" dirty="0" smtClean="0">
                <a:solidFill>
                  <a:schemeClr val="tx1"/>
                </a:solidFill>
              </a:rPr>
              <a:t>70 % </a:t>
            </a:r>
            <a:r>
              <a:rPr lang="ru-RU" sz="2400" dirty="0">
                <a:solidFill>
                  <a:schemeClr val="tx1"/>
                </a:solidFill>
              </a:rPr>
              <a:t>зависят от бюджетной поддержки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tx1"/>
                </a:solidFill>
              </a:rPr>
              <a:t>ИТ-отдел в рамках МФ </a:t>
            </a:r>
            <a:r>
              <a:rPr lang="ru-RU" sz="2400" dirty="0">
                <a:solidFill>
                  <a:schemeClr val="tx1"/>
                </a:solidFill>
              </a:rPr>
              <a:t>– Генеральное управление службы поддержки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ru-RU" sz="2400" dirty="0">
                <a:solidFill>
                  <a:schemeClr val="tx1"/>
                </a:solidFill>
              </a:rPr>
              <a:t>(10 сотрудников) </a:t>
            </a:r>
            <a:r>
              <a:rPr lang="ru-RU" sz="2400" i="1" dirty="0">
                <a:solidFill>
                  <a:schemeClr val="tx1"/>
                </a:solidFill>
              </a:rPr>
              <a:t>Албания</a:t>
            </a:r>
            <a:r>
              <a:rPr lang="ru-RU" sz="2400" dirty="0">
                <a:solidFill>
                  <a:schemeClr val="tx1"/>
                </a:solidFill>
              </a:rPr>
              <a:t> – получает некоторую поддержку от внешнего местного источника на техническом и функциональном уровне</a:t>
            </a:r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tx1"/>
                </a:solidFill>
              </a:rPr>
              <a:t>ИТ в пределах казначейства </a:t>
            </a:r>
          </a:p>
          <a:p>
            <a:pPr algn="just" rtl="0"/>
            <a:r>
              <a:rPr lang="ru-RU" sz="2400" dirty="0">
                <a:solidFill>
                  <a:schemeClr val="tx1"/>
                </a:solidFill>
              </a:rPr>
              <a:t>	– </a:t>
            </a:r>
            <a:r>
              <a:rPr lang="ru-RU" sz="2400" i="1" dirty="0">
                <a:solidFill>
                  <a:schemeClr val="tx1"/>
                </a:solidFill>
              </a:rPr>
              <a:t>Азербайджан</a:t>
            </a:r>
            <a:r>
              <a:rPr lang="ru-RU" sz="2400" dirty="0">
                <a:solidFill>
                  <a:schemeClr val="tx1"/>
                </a:solidFill>
              </a:rPr>
              <a:t> (12 сотрудников) – мы привлекаем внешних консультантов для высокоспециализированных требований, например, для базы данных </a:t>
            </a:r>
            <a:r>
              <a:rPr lang="ru-RU" sz="2400" dirty="0" err="1">
                <a:solidFill>
                  <a:schemeClr val="tx1"/>
                </a:solidFill>
              </a:rPr>
              <a:t>Oracle</a:t>
            </a:r>
            <a:r>
              <a:rPr lang="ru-RU" sz="2400" dirty="0">
                <a:solidFill>
                  <a:schemeClr val="tx1"/>
                </a:solidFill>
              </a:rPr>
              <a:t>   </a:t>
            </a:r>
          </a:p>
          <a:p>
            <a:pPr algn="just" rtl="0"/>
            <a:r>
              <a:rPr lang="ru-RU" sz="2400" dirty="0">
                <a:solidFill>
                  <a:schemeClr val="tx1"/>
                </a:solidFill>
              </a:rPr>
              <a:t>	–  </a:t>
            </a:r>
            <a:r>
              <a:rPr lang="ru-RU" sz="2400" i="1" dirty="0">
                <a:solidFill>
                  <a:schemeClr val="tx1"/>
                </a:solidFill>
              </a:rPr>
              <a:t>Черногория</a:t>
            </a:r>
            <a:r>
              <a:rPr lang="ru-RU" sz="2400" dirty="0">
                <a:solidFill>
                  <a:schemeClr val="tx1"/>
                </a:solidFill>
              </a:rPr>
              <a:t> (5 сотрудников)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ru-RU" sz="2400" dirty="0">
                <a:solidFill>
                  <a:schemeClr val="tx1"/>
                </a:solidFill>
              </a:rPr>
              <a:t>также посредством аутсорсинга осуществляется ежегодное техническое обслуживание и обновление. Конкретные дополнительные реформы осуществляются через тендер </a:t>
            </a:r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 algn="l" rtl="0">
              <a:buFont typeface="Wingdings" panose="05000000000000000000" pitchFamily="2" charset="2"/>
              <a:buChar char="§"/>
            </a:pPr>
            <a:r>
              <a:rPr lang="ru-RU" sz="2400" b="1" dirty="0">
                <a:solidFill>
                  <a:schemeClr val="tx1"/>
                </a:solidFill>
              </a:rPr>
              <a:t>ИТ используются в различных управлениях МФ </a:t>
            </a:r>
            <a:r>
              <a:rPr lang="ru-RU" sz="2400" dirty="0">
                <a:solidFill>
                  <a:schemeClr val="tx1"/>
                </a:solidFill>
              </a:rPr>
              <a:t>– Турция (300 сотрудников). Децентрализация в рамках МФ. Внутреннее использование SGB.net (10 сотрудников) как программного обеспечения, разработанного извне</a:t>
            </a:r>
            <a:endParaRPr lang="en-US" sz="2400" dirty="0">
              <a:solidFill>
                <a:srgbClr val="C00000"/>
              </a:solidFill>
            </a:endParaRPr>
          </a:p>
          <a:p>
            <a:pPr algn="l" rtl="0"/>
            <a:endParaRPr lang="en-US" sz="2800" dirty="0"/>
          </a:p>
          <a:p>
            <a:pPr algn="l" rtl="0"/>
            <a:endParaRPr lang="en-ZA" sz="2800" dirty="0"/>
          </a:p>
          <a:p>
            <a:pPr algn="l" rtl="0"/>
            <a:endParaRPr lang="en-ZA" sz="2800" dirty="0" smtClean="0"/>
          </a:p>
          <a:p>
            <a:pPr algn="l" rtl="0"/>
            <a:endParaRPr lang="en-ZA" sz="2800" dirty="0"/>
          </a:p>
          <a:p>
            <a:pPr algn="l" rtl="0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/>
              <a:t>Выводы по плюсам и минусам каждой модели для ИКТ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rtl="0"/>
            <a:r>
              <a:rPr lang="ru-RU" b="1" dirty="0"/>
              <a:t>Албания </a:t>
            </a:r>
            <a:r>
              <a:rPr lang="ru-RU" b="1" dirty="0" smtClean="0"/>
              <a:t>–</a:t>
            </a:r>
            <a:r>
              <a:rPr lang="ru-RU" dirty="0" smtClean="0"/>
              <a:t> </a:t>
            </a:r>
            <a:r>
              <a:rPr lang="ru-RU" dirty="0"/>
              <a:t>централизованные ИКТ </a:t>
            </a:r>
            <a:r>
              <a:rPr lang="ru-RU" dirty="0" smtClean="0"/>
              <a:t>– </a:t>
            </a:r>
            <a:r>
              <a:rPr lang="ru-RU" dirty="0"/>
              <a:t>более </a:t>
            </a:r>
            <a:r>
              <a:rPr lang="ru-RU" dirty="0" smtClean="0"/>
              <a:t>привлекательный вариант</a:t>
            </a:r>
            <a:r>
              <a:rPr lang="ru-RU" dirty="0"/>
              <a:t>, чем </a:t>
            </a:r>
            <a:r>
              <a:rPr lang="ru-RU" dirty="0" smtClean="0"/>
              <a:t>децентрализованные ИКТ, </a:t>
            </a:r>
            <a:r>
              <a:rPr lang="ru-RU" dirty="0"/>
              <a:t>так как ими легче управлять </a:t>
            </a:r>
          </a:p>
          <a:p>
            <a:pPr rtl="0"/>
            <a:r>
              <a:rPr lang="ru-RU" dirty="0"/>
              <a:t>Азербайджан – наличие риска в связи с аутсорсингом ИКТ-сервисов</a:t>
            </a:r>
          </a:p>
          <a:p>
            <a:pPr rtl="0"/>
            <a:r>
              <a:rPr lang="ru-RU" dirty="0"/>
              <a:t>Осуществление собственными силами гарантирует более эффективное обслуживание</a:t>
            </a:r>
          </a:p>
          <a:p>
            <a:pPr rtl="0"/>
            <a:r>
              <a:rPr lang="ru-RU" dirty="0"/>
              <a:t>Осуществление собственными силами тем не менее оставляет возможность приобретать поддержку по мере необходимости </a:t>
            </a:r>
          </a:p>
          <a:p>
            <a:pPr rtl="0"/>
            <a:r>
              <a:rPr lang="ru-RU" dirty="0"/>
              <a:t>При осуществлении собственными силами мы нанимаем персонал среднего уровня и предлагаем им пройти обучение, </a:t>
            </a:r>
            <a:r>
              <a:rPr lang="ru-RU" dirty="0" smtClean="0"/>
              <a:t>что</a:t>
            </a:r>
            <a:r>
              <a:rPr lang="ru-RU" dirty="0" smtClean="0"/>
              <a:t> </a:t>
            </a:r>
            <a:r>
              <a:rPr lang="ru-RU" dirty="0"/>
              <a:t>является стимулом. Мы работаем с ними пять лет, затем они уходят. Это позволяет обновлять кадровые ресурсы (Азербайджан)</a:t>
            </a:r>
          </a:p>
          <a:p>
            <a:pPr rtl="0"/>
            <a:r>
              <a:rPr lang="ru-RU" dirty="0"/>
              <a:t>МФ было бы полезно иметь стратегическую направленность на ИКТ, которая не фрагментировала бы решения по ИКТ </a:t>
            </a:r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/>
              <a:t>Выводы по плюсам и минусам каждой модели для ИКТ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ru-RU" b="1" dirty="0"/>
              <a:t>Беларусь</a:t>
            </a:r>
            <a:r>
              <a:rPr lang="ru-RU" dirty="0"/>
              <a:t> – все зависит от местных условий </a:t>
            </a:r>
            <a:r>
              <a:rPr lang="ru-RU" dirty="0" smtClean="0"/>
              <a:t>– </a:t>
            </a:r>
            <a:r>
              <a:rPr lang="ru-RU" dirty="0"/>
              <a:t>в Беларуси у нас 12 000 разработчиков программного обеспечения. Риском для нас является то, что если завтра мы потеряем поддержку МФ, работа группы будет прекращена. Поэтому нам необходимо поддерживать ориентирование на клиентов</a:t>
            </a:r>
          </a:p>
          <a:p>
            <a:pPr rtl="0"/>
            <a:r>
              <a:rPr lang="ru-RU" dirty="0"/>
              <a:t>Наиболее </a:t>
            </a:r>
            <a:r>
              <a:rPr lang="ru-RU" dirty="0" smtClean="0"/>
              <a:t>важные элементы – </a:t>
            </a:r>
            <a:r>
              <a:rPr lang="ru-RU" dirty="0"/>
              <a:t>насколько хорошо эксперты в МФ понимают требования ИКТ, и что отношения между клиентом и ИКТ очень сильные! Мы бы предпочли перейти к полностью централизованной модели</a:t>
            </a:r>
          </a:p>
          <a:p>
            <a:pPr rtl="0"/>
            <a:r>
              <a:rPr lang="ru-RU" dirty="0"/>
              <a:t>В области ИКТ этап реформ в более широком применении ИКТ имеет большое влияние на модель, которая будет </a:t>
            </a:r>
            <a:r>
              <a:rPr lang="ru-RU" dirty="0" smtClean="0"/>
              <a:t>применяться, например</a:t>
            </a:r>
            <a:r>
              <a:rPr lang="ru-RU" dirty="0"/>
              <a:t>, веб-интерфейсы позволяют использовать централизованный подход. </a:t>
            </a:r>
            <a:r>
              <a:rPr lang="ru-RU" dirty="0" smtClean="0"/>
              <a:t>Раньше такой возможности не было.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ru-RU"/>
              <a:t>Выводы по плюсам и минусам каждой модели для ИКТ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105400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ru-RU" b="1" dirty="0"/>
              <a:t>Грузия</a:t>
            </a:r>
            <a:r>
              <a:rPr lang="ru-RU" dirty="0"/>
              <a:t> – размер страны будет определять наилучший подход – консолидация имеет смысл во многих </a:t>
            </a:r>
            <a:r>
              <a:rPr lang="ru-RU" dirty="0" smtClean="0"/>
              <a:t>случаях</a:t>
            </a:r>
            <a:endParaRPr lang="ru-RU" dirty="0"/>
          </a:p>
          <a:p>
            <a:pPr rtl="0"/>
            <a:r>
              <a:rPr lang="ru-RU" dirty="0"/>
              <a:t>Если нет квалифицированных людских ресурсов, аутсорсинг, вероятно, </a:t>
            </a:r>
            <a:r>
              <a:rPr lang="ru-RU" dirty="0"/>
              <a:t>–</a:t>
            </a:r>
            <a:r>
              <a:rPr lang="ru-RU" dirty="0" smtClean="0"/>
              <a:t> </a:t>
            </a:r>
            <a:r>
              <a:rPr lang="ru-RU" dirty="0"/>
              <a:t>наилучшим </a:t>
            </a:r>
            <a:r>
              <a:rPr lang="ru-RU" dirty="0" smtClean="0"/>
              <a:t>метод</a:t>
            </a:r>
            <a:endParaRPr lang="ru-RU" dirty="0"/>
          </a:p>
          <a:p>
            <a:pPr rtl="0"/>
            <a:r>
              <a:rPr lang="ru-RU" dirty="0"/>
              <a:t>Для Черногории более привлекателен законодательный орган по ИКТ, но это не будет работать в Черногории. Нужно иметь ИКТ для всего МФ, а не </a:t>
            </a:r>
            <a:r>
              <a:rPr lang="ru-RU" dirty="0" smtClean="0"/>
              <a:t>только</a:t>
            </a:r>
            <a:r>
              <a:rPr lang="ru-RU" dirty="0" smtClean="0"/>
              <a:t> </a:t>
            </a:r>
            <a:r>
              <a:rPr lang="ru-RU" dirty="0"/>
              <a:t>для казначейства  </a:t>
            </a:r>
          </a:p>
          <a:p>
            <a:pPr rtl="0"/>
            <a:r>
              <a:rPr lang="ru-RU" dirty="0"/>
              <a:t>Южная Корея, вероятно, демонстрирует один из лучших в мире примеров внедрения</a:t>
            </a:r>
          </a:p>
          <a:p>
            <a:pPr rtl="0"/>
            <a:r>
              <a:rPr lang="ru-RU" dirty="0"/>
              <a:t>Турция – мы будем двигаться к централизованной работе в МФ. Турция хотела бы перейти к ФАС-модели для МФ</a:t>
            </a:r>
          </a:p>
          <a:p>
            <a:pPr rtl="0"/>
            <a:r>
              <a:rPr lang="ru-RU" b="1" dirty="0"/>
              <a:t>Общее заключение </a:t>
            </a:r>
            <a:r>
              <a:rPr lang="ru-RU" dirty="0"/>
              <a:t>–</a:t>
            </a:r>
            <a:r>
              <a:rPr lang="ru-RU" dirty="0" smtClean="0"/>
              <a:t> </a:t>
            </a:r>
            <a:r>
              <a:rPr lang="ru-RU" dirty="0"/>
              <a:t>местные условия, исторический контекст и местный потенциал будут определять наилучшее решение для каждой страны, но централизация </a:t>
            </a:r>
            <a:r>
              <a:rPr lang="ru-RU" dirty="0" smtClean="0"/>
              <a:t>– </a:t>
            </a:r>
            <a:r>
              <a:rPr lang="ru-RU" dirty="0"/>
              <a:t>это более разумный подход для будущего. </a:t>
            </a:r>
            <a:endParaRPr lang="en-US" dirty="0"/>
          </a:p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8153400" cy="7010400"/>
          </a:xfrm>
        </p:spPr>
        <p:txBody>
          <a:bodyPr rtlCol="0">
            <a:normAutofit fontScale="55000" lnSpcReduction="20000"/>
          </a:bodyPr>
          <a:lstStyle/>
          <a:p>
            <a:pPr rtl="0"/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Технические проблемы, с которыми сталкиваются службы ИТ-поддержки и возможные решения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Развитие инфраструктуры, включая серверы (Албания)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Отсутствие стабильных внешних источников технической поддержки (Албания)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Конкурирующие технические и системные требования, которые намечены для внедрения в краткосрочной перспективе (Албания)  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Обеспечение структурированного протокола для охвата всех реформ ИКТ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например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, PRINCE2 (Азербайджан)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Ряд устаревшего программного обеспечения, которое мы постепенно заменяем (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Foxpro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Access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Jarva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) (Беларусь)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Обеспечение непрерывности деятельности представляет собой сложную задачу, и мы должны также внедрить надлежащие протоколы управления изменениями (Черногория)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Проблемы со сложными техническими вопросами, например, виртуализация (Черногория)  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Фрагментация функции ИКТ и программного обеспечения (Турция) – отсутствие совместимости различного программного обеспечения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Поддержание уровня собственной осведомленности в отношении быстро меняющихся тенденций в области ИКТ (Грузия), включая средства разработки приложений – прекращено использование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Silverlight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l" rtl="0">
              <a:buFont typeface="Arial"/>
              <a:buChar char="•"/>
            </a:pP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Если осуществляется разработка собственными силами, то вопросы изменения становятся гораздо более важны, чем при использовании готовых коммерческих компонентов, так как поставщик программного обеспечения будет производить обновления</a:t>
            </a:r>
            <a:endParaRPr lang="bs-Latn-B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 rtl="0"/>
            <a:endParaRPr lang="en-US" sz="1700" dirty="0"/>
          </a:p>
          <a:p>
            <a:pPr algn="l" rtl="0"/>
            <a:endParaRPr lang="en-US" sz="2800" dirty="0"/>
          </a:p>
          <a:p>
            <a:pPr algn="l" rtl="0"/>
            <a:endParaRPr lang="en-ZA" sz="2800" dirty="0"/>
          </a:p>
          <a:p>
            <a:pPr algn="l" rtl="0"/>
            <a:endParaRPr lang="en-ZA" sz="2800" dirty="0" smtClean="0"/>
          </a:p>
          <a:p>
            <a:pPr algn="l" rtl="0"/>
            <a:endParaRPr lang="en-ZA" sz="2800" dirty="0"/>
          </a:p>
          <a:p>
            <a:pPr algn="l" rtl="0"/>
            <a:r>
              <a:rPr lang="ru-RU" sz="2800" dirty="0"/>
              <a:t>т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"/>
            <a:ext cx="8077200" cy="6400800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ru-RU" sz="2800" b="1">
                <a:solidFill>
                  <a:schemeClr val="tx2">
                    <a:lumMod val="50000"/>
                  </a:schemeClr>
                </a:solidFill>
              </a:rPr>
              <a:t>Нетехнические проблемы, с которыми сталкиваются службы ИТ-поддержки и возможные решения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Усовершенствование ИТ процедур (Албания)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Малое количество собственных кадровых ресурсов (Албания)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Управление знаниями, обеспечивающее компетентность всех сотрудников (Азербайджан)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Отсутствие местного потенциала на уровне страны вследствие ее размера (Черногория)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Руководители старшего звена, которые не владеют техническими знаниями и обвиняют во всем программное обеспечение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Сложности с удержанием квалифицированных сотрудников, обеспечение заработной платой и другие ограничения – необходимы новые стимулы для мотивации персонала </a:t>
            </a:r>
          </a:p>
          <a:p>
            <a:pPr marL="457200" indent="-457200" algn="l" rtl="0">
              <a:buFont typeface="Arial"/>
              <a:buChar char="•"/>
            </a:pPr>
            <a:r>
              <a:rPr lang="ru-RU" sz="2800">
                <a:solidFill>
                  <a:schemeClr val="tx2">
                    <a:lumMod val="50000"/>
                  </a:schemeClr>
                </a:solidFill>
              </a:rPr>
              <a:t>Проблемы на уровне политики по всем организационным подразделениям, что делает целевое управление ИКТ для различных клиентов проблематичным (Азербайджан)</a:t>
            </a:r>
            <a:endParaRPr lang="bs-Latn-B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 rtl="0"/>
            <a:endParaRPr lang="en-US" sz="1700" dirty="0"/>
          </a:p>
          <a:p>
            <a:pPr algn="l" rtl="0"/>
            <a:endParaRPr lang="en-US" sz="2800" dirty="0"/>
          </a:p>
          <a:p>
            <a:pPr algn="l" rtl="0"/>
            <a:endParaRPr lang="en-ZA" sz="2800" dirty="0"/>
          </a:p>
          <a:p>
            <a:pPr algn="l" rtl="0"/>
            <a:endParaRPr lang="en-ZA" sz="2800" dirty="0" smtClean="0"/>
          </a:p>
          <a:p>
            <a:pPr algn="l" rtl="0"/>
            <a:endParaRPr lang="en-ZA" sz="2800" dirty="0"/>
          </a:p>
          <a:p>
            <a:pPr algn="l" rtl="0"/>
            <a:r>
              <a:rPr lang="ru-RU" sz="2800"/>
              <a:t>т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B9792E3-0ED1-4636-9AD2-0933D53E70C7}" type="slidenum">
              <a:rPr lang="en-US" smtClean="0"/>
              <a:pPr rtl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3449</TotalTime>
  <Words>777</Words>
  <Application>Microsoft Office PowerPoint</Application>
  <PresentationFormat>Экран (4:3)</PresentationFormat>
  <Paragraphs>90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Работа системы ИСУФ в каждой стране</vt:lpstr>
      <vt:lpstr>Презентация PowerPoint</vt:lpstr>
      <vt:lpstr>Выводы по плюсам и минусам каждой модели для ИКТ</vt:lpstr>
      <vt:lpstr>Выводы по плюсам и минусам каждой модели для ИКТ (2)</vt:lpstr>
      <vt:lpstr>Выводы по плюсам и минусам каждой модели для ИКТ (3)</vt:lpstr>
      <vt:lpstr>Презентация PowerPoint</vt:lpstr>
      <vt:lpstr>Презентация PowerPoint</vt:lpstr>
    </vt:vector>
  </TitlesOfParts>
  <Company>CEF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dc:description>Translated by Techinput, LLC</dc:description>
  <cp:lastModifiedBy>Svetlana Nagikh</cp:lastModifiedBy>
  <cp:revision>488</cp:revision>
  <cp:lastPrinted>2012-03-11T09:33:36Z</cp:lastPrinted>
  <dcterms:created xsi:type="dcterms:W3CDTF">2012-02-13T09:14:10Z</dcterms:created>
  <dcterms:modified xsi:type="dcterms:W3CDTF">2015-10-29T11:27:45Z</dcterms:modified>
</cp:coreProperties>
</file>