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50" r:id="rId3"/>
    <p:sldId id="355" r:id="rId4"/>
    <p:sldId id="354" r:id="rId5"/>
  </p:sldIdLst>
  <p:sldSz cx="9144000" cy="6858000" type="screen4x3"/>
  <p:notesSz cx="6858000" cy="9296400"/>
  <p:defaultTextStyle>
    <a:defPPr rtl="0"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9" autoAdjust="0"/>
    <p:restoredTop sz="67771" autoAdjust="0"/>
  </p:normalViewPr>
  <p:slideViewPr>
    <p:cSldViewPr>
      <p:cViewPr>
        <p:scale>
          <a:sx n="63" d="100"/>
          <a:sy n="63" d="100"/>
        </p:scale>
        <p:origin x="-1740" y="-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rtl="0">
              <a:defRPr sz="1200"/>
            </a:lvl1pPr>
          </a:lstStyle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rt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rtl="0">
              <a:defRPr sz="1200"/>
            </a:lvl1pPr>
          </a:lstStyle>
          <a:p>
            <a:pPr rtl="0"/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6FA965-B4FE-420C-8A3C-83B71E304D16}" type="slidenum">
              <a:rPr lang="en-US" smtClean="0"/>
              <a:pPr rtl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63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 rtl="0">
              <a:defRPr sz="4000" b="1" cap="all"/>
            </a:lvl1pPr>
          </a:lstStyle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smtClean="0"/>
              <a:t>10/12/2015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 rtlCol="0">
            <a:normAutofit lnSpcReduction="10000"/>
          </a:bodyPr>
          <a:lstStyle/>
          <a:p>
            <a:pPr lvl="1" rtl="0"/>
            <a:r>
              <a:rPr lang="en-US" b="1"/>
              <a:t>Group 2</a:t>
            </a:r>
            <a:r>
              <a:rPr lang="en-US" sz="4400" b="1"/>
              <a:t> </a:t>
            </a:r>
            <a:endParaRPr lang="ru-RU" sz="4400" b="1" dirty="0" smtClean="0"/>
          </a:p>
          <a:p>
            <a:pPr lvl="1" rtl="0"/>
            <a:endParaRPr lang="ru-RU" sz="4400" b="1" dirty="0" smtClean="0"/>
          </a:p>
          <a:p>
            <a:pPr lvl="1" rtl="0"/>
            <a:r>
              <a:rPr lang="en-US" sz="3600" b="1">
                <a:solidFill>
                  <a:schemeClr val="accent1">
                    <a:lumMod val="75000"/>
                  </a:schemeClr>
                </a:solidFill>
              </a:rPr>
              <a:t>Organizational models for IT support services of MoF/Treasury:</a:t>
            </a:r>
          </a:p>
          <a:p>
            <a:pPr lvl="1" rtl="0"/>
            <a:r>
              <a:rPr lang="en-US" sz="3600" b="1">
                <a:solidFill>
                  <a:schemeClr val="accent1">
                    <a:lumMod val="75000"/>
                  </a:schemeClr>
                </a:solidFill>
              </a:rPr>
              <a:t>Challenges and Solutions</a:t>
            </a:r>
          </a:p>
          <a:p>
            <a:pPr lvl="1" rtl="0"/>
            <a:endParaRPr lang="ru-RU" sz="4400" b="1" dirty="0" smtClean="0"/>
          </a:p>
          <a:p>
            <a:pPr lvl="1" rtl="0"/>
            <a:r>
              <a:rPr lang="en-US" sz="2600" b="1">
                <a:solidFill>
                  <a:srgbClr val="C00000"/>
                </a:solidFill>
              </a:rPr>
              <a:t>Belarus, Georgia, Kazakhstan, </a:t>
            </a:r>
            <a:r>
              <a:rPr lang="ru-RU" sz="2600" b="1" dirty="0" smtClean="0">
                <a:solidFill>
                  <a:srgbClr val="C00000"/>
                </a:solidFill>
              </a:rPr>
              <a:t/>
            </a:r>
            <a:br>
              <a:rPr lang="ru-RU" sz="2600" b="1" dirty="0" smtClean="0">
                <a:solidFill>
                  <a:srgbClr val="C00000"/>
                </a:solidFill>
              </a:rPr>
            </a:br>
            <a:r>
              <a:rPr lang="en-US" sz="2600" b="1">
                <a:solidFill>
                  <a:srgbClr val="C00000"/>
                </a:solidFill>
              </a:rPr>
              <a:t>Moldova, Russia, Tajikistan</a:t>
            </a:r>
          </a:p>
          <a:p>
            <a:pPr lvl="1" rtl="0"/>
            <a:endParaRPr lang="ru-RU" sz="2600" b="1" dirty="0" smtClean="0"/>
          </a:p>
          <a:p>
            <a:pPr lvl="1" rtl="0"/>
            <a:r>
              <a:rPr lang="en-US" sz="2600" b="1"/>
              <a:t>Tbilisi, October 6, 2015</a:t>
            </a:r>
          </a:p>
          <a:p>
            <a:pPr lvl="1" rtl="0"/>
            <a:endParaRPr lang="en-US" sz="3900" b="1" dirty="0" smtClean="0"/>
          </a:p>
          <a:p>
            <a:pPr lvl="1" algn="l" rtl="0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7239000" cy="6096000"/>
          </a:xfrm>
        </p:spPr>
        <p:txBody>
          <a:bodyPr rtlCol="0">
            <a:normAutofit/>
          </a:bodyPr>
          <a:lstStyle/>
          <a:p>
            <a:pPr rtl="0"/>
            <a:r>
              <a:rPr lang="en-US" sz="2600" b="1" dirty="0">
                <a:solidFill>
                  <a:schemeClr val="tx1"/>
                </a:solidFill>
              </a:rPr>
              <a:t>Organizational models for IT support services of </a:t>
            </a:r>
            <a:r>
              <a:rPr lang="en-US" sz="2600" b="1" dirty="0" err="1">
                <a:solidFill>
                  <a:schemeClr val="tx1"/>
                </a:solidFill>
              </a:rPr>
              <a:t>MoF</a:t>
            </a:r>
            <a:r>
              <a:rPr lang="en-US" sz="2600" b="1" dirty="0">
                <a:solidFill>
                  <a:schemeClr val="tx1"/>
                </a:solidFill>
              </a:rPr>
              <a:t>/Treasury, represented in the group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just" rtl="0"/>
            <a:endParaRPr lang="en-US" sz="1700" dirty="0"/>
          </a:p>
          <a:p>
            <a:pPr algn="just" rtl="0"/>
            <a:endParaRPr lang="en-US" sz="2400" dirty="0"/>
          </a:p>
          <a:p>
            <a:pPr marL="342900" indent="-342900" algn="l" rt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State owned enterprise under the </a:t>
            </a:r>
            <a:r>
              <a:rPr lang="en-US" dirty="0" err="1">
                <a:solidFill>
                  <a:schemeClr val="tx1"/>
                </a:solidFill>
              </a:rPr>
              <a:t>MoF</a:t>
            </a:r>
            <a:r>
              <a:rPr lang="en-US" dirty="0">
                <a:solidFill>
                  <a:schemeClr val="tx1"/>
                </a:solidFill>
              </a:rPr>
              <a:t> – Belarus, Georgia, Moldova, Tajikistan</a:t>
            </a:r>
          </a:p>
          <a:p>
            <a:pPr algn="l" rtl="0"/>
            <a:endParaRPr lang="ru-RU" sz="2400" dirty="0"/>
          </a:p>
          <a:p>
            <a:pPr marL="342900" indent="-342900" algn="l" rtl="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Hybrid form comprising contracting part of IT support services for third-party commercial organizations – Kazakhstan, Russia </a:t>
            </a:r>
          </a:p>
          <a:p>
            <a:pPr algn="l" rtl="0"/>
            <a:endParaRPr lang="en-US" sz="2800" dirty="0"/>
          </a:p>
          <a:p>
            <a:pPr algn="l" rtl="0"/>
            <a:endParaRPr lang="en-ZA" sz="2800" dirty="0"/>
          </a:p>
          <a:p>
            <a:pPr algn="l" rtl="0"/>
            <a:endParaRPr lang="en-ZA" sz="2800" dirty="0" smtClean="0"/>
          </a:p>
          <a:p>
            <a:pPr algn="l" rtl="0"/>
            <a:endParaRPr lang="en-ZA" sz="2800" dirty="0"/>
          </a:p>
          <a:p>
            <a:pPr algn="l" rtl="0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Technical challenges faced by IT support services and possible solutions: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8486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1. Significant resource needs for supporting of </a:t>
            </a:r>
            <a:r>
              <a:rPr lang="en-US" dirty="0"/>
              <a:t>the decentralized systems (the personnel, infrastructure, finance, since) – </a:t>
            </a:r>
            <a:r>
              <a:rPr lang="en-US" i="1" dirty="0">
                <a:solidFill>
                  <a:srgbClr val="0070C0"/>
                </a:solidFill>
              </a:rPr>
              <a:t>Transition to the centralized system.</a:t>
            </a:r>
          </a:p>
          <a:p>
            <a:pPr marL="0" indent="0">
              <a:buNone/>
            </a:pPr>
            <a:r>
              <a:rPr lang="en-US" dirty="0" smtClean="0"/>
              <a:t>2. Complexity </a:t>
            </a:r>
            <a:r>
              <a:rPr lang="en-US" dirty="0"/>
              <a:t>and duration of process of the integration </a:t>
            </a:r>
            <a:r>
              <a:rPr lang="en-US" dirty="0" smtClean="0"/>
              <a:t>of decentralized </a:t>
            </a:r>
            <a:r>
              <a:rPr lang="en-US" dirty="0"/>
              <a:t>in the centralized system – </a:t>
            </a:r>
            <a:r>
              <a:rPr lang="en-US" i="1" dirty="0" smtClean="0">
                <a:solidFill>
                  <a:srgbClr val="0070C0"/>
                </a:solidFill>
              </a:rPr>
              <a:t>Efficient  </a:t>
            </a:r>
            <a:r>
              <a:rPr lang="en-US" i="1" dirty="0">
                <a:solidFill>
                  <a:srgbClr val="0070C0"/>
                </a:solidFill>
              </a:rPr>
              <a:t>coordination / regulation of the plan action.</a:t>
            </a:r>
          </a:p>
          <a:p>
            <a:pPr marL="0" indent="0">
              <a:buNone/>
            </a:pPr>
            <a:r>
              <a:rPr lang="en-US" dirty="0" smtClean="0"/>
              <a:t>3. Communication </a:t>
            </a:r>
            <a:r>
              <a:rPr lang="en-US" dirty="0"/>
              <a:t>channels (quality of data transmission) – </a:t>
            </a:r>
            <a:r>
              <a:rPr lang="en-US" i="1" dirty="0">
                <a:solidFill>
                  <a:srgbClr val="0070C0"/>
                </a:solidFill>
              </a:rPr>
              <a:t>Reservation of channels.</a:t>
            </a:r>
          </a:p>
          <a:p>
            <a:pPr marL="0" indent="0">
              <a:buNone/>
            </a:pPr>
            <a:r>
              <a:rPr lang="en-US" dirty="0" smtClean="0"/>
              <a:t>4. Service </a:t>
            </a:r>
            <a:r>
              <a:rPr lang="en-US" dirty="0"/>
              <a:t>of server rooms – </a:t>
            </a:r>
            <a:r>
              <a:rPr lang="en-US" i="1" dirty="0">
                <a:solidFill>
                  <a:srgbClr val="0070C0"/>
                </a:solidFill>
              </a:rPr>
              <a:t>Placement of the equipment in modern </a:t>
            </a:r>
            <a:r>
              <a:rPr lang="en-US" i="1" dirty="0" smtClean="0">
                <a:solidFill>
                  <a:srgbClr val="0070C0"/>
                </a:solidFill>
              </a:rPr>
              <a:t>server rooms, </a:t>
            </a:r>
            <a:r>
              <a:rPr lang="en-US" i="1" dirty="0">
                <a:solidFill>
                  <a:srgbClr val="0070C0"/>
                </a:solidFill>
              </a:rPr>
              <a:t>application </a:t>
            </a:r>
            <a:r>
              <a:rPr lang="en-US" i="1" dirty="0" smtClean="0">
                <a:solidFill>
                  <a:srgbClr val="0070C0"/>
                </a:solidFill>
              </a:rPr>
              <a:t>of cloudy </a:t>
            </a:r>
            <a:r>
              <a:rPr lang="en-US" i="1" dirty="0">
                <a:solidFill>
                  <a:srgbClr val="0070C0"/>
                </a:solidFill>
              </a:rPr>
              <a:t>technologies.</a:t>
            </a:r>
          </a:p>
          <a:p>
            <a:pPr marL="0" indent="0">
              <a:buNone/>
            </a:pPr>
            <a:r>
              <a:rPr lang="en-US" dirty="0" smtClean="0"/>
              <a:t>5. Productivity </a:t>
            </a:r>
            <a:r>
              <a:rPr lang="en-US" dirty="0"/>
              <a:t>of system (support of simultaneous connections) – </a:t>
            </a:r>
            <a:r>
              <a:rPr lang="en-US" i="1" dirty="0">
                <a:solidFill>
                  <a:srgbClr val="0070C0"/>
                </a:solidFill>
              </a:rPr>
              <a:t>Audit of IT, </a:t>
            </a:r>
            <a:r>
              <a:rPr lang="en-US" i="1" dirty="0" smtClean="0">
                <a:solidFill>
                  <a:srgbClr val="0070C0"/>
                </a:solidFill>
              </a:rPr>
              <a:t>increasing </a:t>
            </a:r>
            <a:r>
              <a:rPr lang="en-US" i="1" dirty="0">
                <a:solidFill>
                  <a:srgbClr val="0070C0"/>
                </a:solidFill>
              </a:rPr>
              <a:t>of capacities.</a:t>
            </a:r>
          </a:p>
          <a:p>
            <a:pPr marL="0" indent="0">
              <a:buNone/>
            </a:pPr>
            <a:r>
              <a:rPr lang="en-US" dirty="0" smtClean="0"/>
              <a:t>6. Insufficient </a:t>
            </a:r>
            <a:r>
              <a:rPr lang="en-US" dirty="0"/>
              <a:t>level of security of an automated workplace of users to introduction/operation of systems – </a:t>
            </a:r>
            <a:r>
              <a:rPr lang="en-US" i="1" dirty="0">
                <a:solidFill>
                  <a:srgbClr val="0070C0"/>
                </a:solidFill>
              </a:rPr>
              <a:t>Timely granting technical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B9792E3-0ED1-4636-9AD2-0933D53E70C7}" type="slidenum">
              <a:rPr lang="en-US" smtClean="0"/>
              <a:pPr rtl="0"/>
              <a:t>3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3124200" y="3124199"/>
            <a:ext cx="6858002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799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239000" cy="6400800"/>
          </a:xfrm>
        </p:spPr>
        <p:txBody>
          <a:bodyPr rtlCol="0">
            <a:normAutofit/>
          </a:bodyPr>
          <a:lstStyle/>
          <a:p>
            <a:pPr rtl="0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Non-technical challenges faced by IT support services and possible solutions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rtl="0"/>
            <a:endParaRPr lang="bs-Latn-B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Turnover </a:t>
            </a:r>
            <a:r>
              <a:rPr lang="en-US" sz="2400" dirty="0">
                <a:solidFill>
                  <a:schemeClr val="tx1"/>
                </a:solidFill>
              </a:rPr>
              <a:t>of staff – </a:t>
            </a:r>
            <a:r>
              <a:rPr lang="en-US" sz="2400" i="1" dirty="0">
                <a:solidFill>
                  <a:srgbClr val="0070C0"/>
                </a:solidFill>
              </a:rPr>
              <a:t>Increase of moral and material motivation</a:t>
            </a:r>
            <a:r>
              <a:rPr lang="en-US" sz="2400" i="1" dirty="0" smtClean="0">
                <a:solidFill>
                  <a:srgbClr val="0070C0"/>
                </a:solidFill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Insufficient level of training of users for introduction / operation of systems - </a:t>
            </a:r>
            <a:r>
              <a:rPr lang="en-US" sz="2400" i="1" dirty="0" smtClean="0">
                <a:solidFill>
                  <a:srgbClr val="0070C0"/>
                </a:solidFill>
              </a:rPr>
              <a:t>Organization </a:t>
            </a:r>
            <a:r>
              <a:rPr lang="en-US" sz="2400" i="1" dirty="0">
                <a:solidFill>
                  <a:srgbClr val="0070C0"/>
                </a:solidFill>
              </a:rPr>
              <a:t>of continuous process of professional development, using modern tools</a:t>
            </a:r>
            <a:r>
              <a:rPr lang="en-US" sz="2400" i="1" dirty="0" smtClean="0">
                <a:solidFill>
                  <a:srgbClr val="0070C0"/>
                </a:solidFill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Complexity in communication between the customer and the </a:t>
            </a:r>
            <a:r>
              <a:rPr lang="en-US" sz="2400" dirty="0" smtClean="0">
                <a:solidFill>
                  <a:schemeClr val="tx1"/>
                </a:solidFill>
              </a:rPr>
              <a:t>performer </a:t>
            </a:r>
            <a:r>
              <a:rPr lang="en-US" sz="2400" dirty="0">
                <a:solidFill>
                  <a:schemeClr val="tx1"/>
                </a:solidFill>
              </a:rPr>
              <a:t>– </a:t>
            </a:r>
            <a:r>
              <a:rPr lang="en-US" sz="2400" i="1" dirty="0">
                <a:solidFill>
                  <a:srgbClr val="0070C0"/>
                </a:solidFill>
              </a:rPr>
              <a:t>Introduction of methodology of project management in IT</a:t>
            </a:r>
            <a:r>
              <a:rPr lang="en-US" sz="2400" i="1" dirty="0" smtClean="0">
                <a:solidFill>
                  <a:srgbClr val="0070C0"/>
                </a:solidFill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Continuous process of change of regulatory base (short terms of completion of system) - </a:t>
            </a:r>
            <a:r>
              <a:rPr lang="en-US" sz="2400" i="1" dirty="0">
                <a:solidFill>
                  <a:srgbClr val="0070C0"/>
                </a:solidFill>
              </a:rPr>
              <a:t>Attraction of IT 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experts </a:t>
            </a:r>
            <a:r>
              <a:rPr lang="en-US" sz="2400" i="1" dirty="0" smtClean="0">
                <a:solidFill>
                  <a:srgbClr val="0070C0"/>
                </a:solidFill>
              </a:rPr>
              <a:t>in the process of regulatory acts changes</a:t>
            </a:r>
            <a:r>
              <a:rPr lang="en-US" sz="2400" i="1" dirty="0">
                <a:solidFill>
                  <a:srgbClr val="0070C0"/>
                </a:solidFill>
              </a:rPr>
              <a:t>.</a:t>
            </a:r>
            <a:endParaRPr lang="en-US" sz="2400" i="1" dirty="0">
              <a:solidFill>
                <a:srgbClr val="0070C0"/>
              </a:solidFill>
            </a:endParaRPr>
          </a:p>
          <a:p>
            <a:pPr algn="l" rtl="0"/>
            <a:endParaRPr lang="en-US" sz="2800" dirty="0" smtClean="0"/>
          </a:p>
          <a:p>
            <a:pPr algn="l" rtl="0"/>
            <a:endParaRPr lang="en-US" sz="2800" dirty="0"/>
          </a:p>
          <a:p>
            <a:pPr algn="l" rtl="0"/>
            <a:endParaRPr lang="en-ZA" sz="2800" dirty="0"/>
          </a:p>
          <a:p>
            <a:pPr algn="l" rtl="0"/>
            <a:endParaRPr lang="en-ZA" sz="2800" dirty="0" smtClean="0"/>
          </a:p>
          <a:p>
            <a:pPr algn="l" rtl="0"/>
            <a:endParaRPr lang="en-ZA" sz="2800" dirty="0"/>
          </a:p>
          <a:p>
            <a:pPr algn="l" rtl="0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</TotalTime>
  <Words>307</Words>
  <Application>Microsoft Office PowerPoint</Application>
  <PresentationFormat>On-screen Show (4:3)</PresentationFormat>
  <Paragraphs>41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Technical challenges faced by IT support services and possible solutions: 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Ion Chicu</dc:creator>
  <dc:description>Translated by TechInput, LLC</dc:description>
  <cp:lastModifiedBy>Ion Chicu</cp:lastModifiedBy>
  <cp:revision>467</cp:revision>
  <cp:lastPrinted>2012-03-11T09:33:36Z</cp:lastPrinted>
  <dcterms:created xsi:type="dcterms:W3CDTF">2012-02-13T09:14:10Z</dcterms:created>
  <dcterms:modified xsi:type="dcterms:W3CDTF">2015-10-29T07:30:27Z</dcterms:modified>
</cp:coreProperties>
</file>