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323" r:id="rId3"/>
    <p:sldId id="377" r:id="rId4"/>
    <p:sldId id="378" r:id="rId5"/>
    <p:sldId id="374" r:id="rId6"/>
    <p:sldId id="379" r:id="rId7"/>
    <p:sldId id="376" r:id="rId8"/>
    <p:sldId id="380" r:id="rId9"/>
    <p:sldId id="375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88142" autoAdjust="0"/>
  </p:normalViewPr>
  <p:slideViewPr>
    <p:cSldViewPr>
      <p:cViewPr varScale="1">
        <p:scale>
          <a:sx n="78" d="100"/>
          <a:sy n="78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50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50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27/07/15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743201" y="2424634"/>
            <a:ext cx="4038600" cy="1209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sr-Latn-CS" sz="1600" dirty="0" smtClean="0"/>
              <a:t>GRUPA 1 </a:t>
            </a:r>
            <a:r>
              <a:rPr lang="sr-Latn-CS" sz="1600" dirty="0" smtClean="0"/>
              <a:t>–</a:t>
            </a:r>
            <a:r>
              <a:rPr lang="sr-Latn-CS" sz="1600" dirty="0" smtClean="0"/>
              <a:t> </a:t>
            </a:r>
            <a:r>
              <a:rPr lang="sr-Latn-CS" sz="1600" b="1" dirty="0" smtClean="0"/>
              <a:t>CILJEVI</a:t>
            </a:r>
            <a:r>
              <a:rPr lang="ta-IN" sz="1600" b="1" dirty="0" smtClean="0"/>
              <a:t> </a:t>
            </a:r>
            <a:r>
              <a:rPr lang="ta-IN" sz="1600" b="1" dirty="0" smtClean="0">
                <a:latin typeface="Calibri"/>
                <a:cs typeface="Calibri"/>
              </a:rPr>
              <a:t>ZA</a:t>
            </a:r>
            <a:r>
              <a:rPr lang="sr-Latn-CS" sz="1600" b="1" dirty="0" smtClean="0"/>
              <a:t> </a:t>
            </a:r>
            <a:r>
              <a:rPr lang="sr-Latn-CS" sz="1600" b="1" dirty="0" smtClean="0"/>
              <a:t>IZLAZN</a:t>
            </a:r>
            <a:r>
              <a:rPr lang="ta-IN" sz="1600" b="1" dirty="0" smtClean="0">
                <a:latin typeface="Calibri"/>
                <a:cs typeface="Calibri"/>
              </a:rPr>
              <a:t>E</a:t>
            </a:r>
            <a:r>
              <a:rPr lang="sr-Latn-CS" sz="1600" b="1" dirty="0" smtClean="0"/>
              <a:t> </a:t>
            </a:r>
            <a:r>
              <a:rPr lang="sr-Latn-CS" sz="1600" b="1" dirty="0" smtClean="0"/>
              <a:t>REZU</a:t>
            </a:r>
            <a:r>
              <a:rPr lang="sr-Latn-CS" sz="1600" b="1" dirty="0" smtClean="0">
                <a:latin typeface="Calibri"/>
                <a:cs typeface="Calibri"/>
              </a:rPr>
              <a:t>LTAT</a:t>
            </a:r>
            <a:r>
              <a:rPr lang="ta-IN" sz="1600" b="1" dirty="0" smtClean="0">
                <a:latin typeface="Calibri"/>
                <a:cs typeface="Calibri"/>
              </a:rPr>
              <a:t>E</a:t>
            </a:r>
            <a:r>
              <a:rPr lang="sr-Latn-CS" sz="1600" b="1" dirty="0" smtClean="0"/>
              <a:t> </a:t>
            </a:r>
            <a:r>
              <a:rPr lang="sr-Latn-CS" sz="1600" b="1" dirty="0"/>
              <a:t>1 i 2 </a:t>
            </a:r>
            <a:r>
              <a:rPr lang="sr-Latn-CS" sz="1600" dirty="0"/>
              <a:t>(ENGLESKO/BHS grupa)</a:t>
            </a:r>
            <a:endParaRPr lang="en-US" sz="1600" dirty="0"/>
          </a:p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62500" lnSpcReduction="20000"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a-IN" sz="2800" b="1" dirty="0" smtClean="0">
                <a:solidFill>
                  <a:schemeClr val="tx2">
                    <a:lumMod val="50000"/>
                  </a:schemeClr>
                </a:solidFill>
              </a:rPr>
              <a:t>1. pitanje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a-IN" sz="2800" dirty="0" smtClean="0">
                <a:solidFill>
                  <a:srgbClr val="FF0000"/>
                </a:solidFill>
              </a:rPr>
              <a:t>Cilj za izlazni rezultat 1, </a:t>
            </a:r>
            <a:r>
              <a:rPr lang="ta-IN" sz="2900" dirty="0" smtClean="0">
                <a:solidFill>
                  <a:srgbClr val="FF0000"/>
                </a:solidFill>
              </a:rPr>
              <a:t>prioriteti za PFM vlada članica rješavaju se kroz platformu za PFM</a:t>
            </a:r>
            <a:r>
              <a:rPr lang="en-US" sz="2900" dirty="0" smtClean="0">
                <a:solidFill>
                  <a:srgbClr val="FF0000"/>
                </a:solidFill>
              </a:rPr>
              <a:t> </a:t>
            </a:r>
            <a:r>
              <a:rPr lang="ta-IN" sz="2900" dirty="0">
                <a:solidFill>
                  <a:srgbClr val="FF0000"/>
                </a:solidFill>
              </a:rPr>
              <a:t>– dobar nap</a:t>
            </a:r>
            <a:r>
              <a:rPr lang="ta-IN" sz="2800" dirty="0" smtClean="0">
                <a:solidFill>
                  <a:srgbClr val="FF0000"/>
                </a:solidFill>
              </a:rPr>
              <a:t>redak – biće ostvaren do kraja strategije na tekućoj osnovi.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ta-IN" sz="2400" dirty="0" smtClean="0">
                <a:solidFill>
                  <a:schemeClr val="tx2">
                    <a:lumMod val="50000"/>
                  </a:schemeClr>
                </a:solidFill>
              </a:rPr>
              <a:t>Ali je potrebno ublažiti identificirani rizik u sklopu ovog cilja izlaznog rezultata 1 koji je </a:t>
            </a:r>
            <a:r>
              <a:rPr lang="ta-IN" sz="2400" dirty="0">
                <a:solidFill>
                  <a:schemeClr val="tx2">
                    <a:lumMod val="50000"/>
                  </a:schemeClr>
                </a:solidFill>
              </a:rPr>
              <a:t>ocijenjen kao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‘</a:t>
            </a:r>
            <a:r>
              <a:rPr lang="ta-IN" sz="2400" dirty="0" smtClean="0">
                <a:solidFill>
                  <a:schemeClr val="tx2">
                    <a:lumMod val="50000"/>
                  </a:schemeClr>
                </a:solidFill>
              </a:rPr>
              <a:t>umjeren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ta-IN" sz="2400" dirty="0" smtClean="0">
                <a:solidFill>
                  <a:schemeClr val="tx2">
                    <a:lumMod val="50000"/>
                  </a:schemeClr>
                </a:solidFill>
              </a:rPr>
              <a:t> u Prilogu 2 Izvještaja o MTR-u – Ministri nastavljaju da imenuju učesnike </a:t>
            </a:r>
            <a:r>
              <a:rPr lang="ta-IN" sz="2400" u="sng" dirty="0" smtClean="0">
                <a:solidFill>
                  <a:schemeClr val="tx2">
                    <a:lumMod val="50000"/>
                  </a:schemeClr>
                </a:solidFill>
              </a:rPr>
              <a:t>da prisustvuju PEMPAL-u</a:t>
            </a:r>
            <a:r>
              <a:rPr lang="ta-IN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–</a:t>
            </a:r>
            <a:r>
              <a:rPr lang="ta-IN" sz="2400" dirty="0" smtClean="0">
                <a:solidFill>
                  <a:schemeClr val="tx2">
                    <a:lumMod val="50000"/>
                  </a:schemeClr>
                </a:solidFill>
              </a:rPr>
              <a:t> može biti negativno pogođen ovisno o strategijama o financijskom učešću (povezano s ciljem 4).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ta-IN" sz="2400" dirty="0" smtClean="0">
                <a:solidFill>
                  <a:schemeClr val="tx2">
                    <a:lumMod val="50000"/>
                  </a:schemeClr>
                </a:solidFill>
              </a:rPr>
              <a:t>Konzultiranje zajednica prakse osigurava rješavanje prioriteta članica – međutim potrebno je nastaviti osiguravati pružanje diferenciranih usluga u cilju osiguravanja daljnjeg zadovoljavanja potreba zemalja koje su u manjini. Nastaviti korištenje i istraživanje različith formata (radne grupe/studijske posjete/kolegijalni pregled).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a-IN" sz="2800" dirty="0" smtClean="0">
                <a:solidFill>
                  <a:srgbClr val="008000"/>
                </a:solidFill>
              </a:rPr>
              <a:t>Potrebno je identificirati zajedničke inicijative/projekte zajednica prakse u ranijim stadijima izrade akcionih planova (ne nakon). Potrebno je bolje koordinirati. Na sastancima izvršnih odbora se trebaju razmatrati akcioni planovi drugih zajednica prakse i vidjeti da li su članovi zainteresirani da prisustvuju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ta-IN" sz="2800" dirty="0" smtClean="0">
                <a:solidFill>
                  <a:srgbClr val="008000"/>
                </a:solidFill>
              </a:rPr>
              <a:t>(</a:t>
            </a:r>
            <a:r>
              <a:rPr lang="ta-IN" sz="2800" dirty="0" smtClean="0">
                <a:solidFill>
                  <a:srgbClr val="008000"/>
                </a:solidFill>
              </a:rPr>
              <a:t>ovo je potrebno raditi sistematičnije).</a:t>
            </a:r>
            <a:r>
              <a:rPr lang="en-US" sz="2800" dirty="0" smtClean="0">
                <a:solidFill>
                  <a:srgbClr val="008000"/>
                </a:solidFill>
              </a:rPr>
              <a:t>  </a:t>
            </a:r>
            <a:endParaRPr lang="en-US" sz="2800" dirty="0" smtClean="0">
              <a:solidFill>
                <a:srgbClr val="0080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ta-IN" sz="2400" dirty="0" smtClean="0">
                <a:solidFill>
                  <a:schemeClr val="tx2">
                    <a:lumMod val="50000"/>
                  </a:schemeClr>
                </a:solidFill>
              </a:rPr>
              <a:t>Moskovski pristup identificiranju zajedničkih projekata je dobar ali ga je potrebno do kraja provesti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762000" cy="473075"/>
          </a:xfrm>
        </p:spPr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"/>
            <a:ext cx="7848600" cy="6553200"/>
          </a:xfrm>
        </p:spPr>
        <p:txBody>
          <a:bodyPr>
            <a:normAutofit fontScale="92500" lnSpcReduction="10000"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a-IN" sz="2800" b="1" dirty="0" smtClean="0">
                <a:solidFill>
                  <a:schemeClr val="tx2">
                    <a:lumMod val="50000"/>
                  </a:schemeClr>
                </a:solidFill>
              </a:rPr>
              <a:t>1. pitanje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a-IN" sz="2400" dirty="0" smtClean="0">
                <a:solidFill>
                  <a:srgbClr val="FF0000"/>
                </a:solidFill>
              </a:rPr>
              <a:t>Cilj za izlazni rezultat 2 (kvalitetne mrežne usluge i proizvodi) pokazuje dobar napredak i biće ostvaren do kraja strategije.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ta-IN" sz="2400" dirty="0" smtClean="0">
                <a:solidFill>
                  <a:srgbClr val="008000"/>
                </a:solidFill>
              </a:rPr>
              <a:t>Potrebno je nastaviti upravljanje dva identificirana postojeća </a:t>
            </a:r>
            <a:r>
              <a:rPr lang="en-US" sz="2400" dirty="0" smtClean="0">
                <a:solidFill>
                  <a:srgbClr val="008000"/>
                </a:solidFill>
              </a:rPr>
              <a:t>‘</a:t>
            </a:r>
            <a:r>
              <a:rPr lang="ta-IN" sz="2400" dirty="0" smtClean="0">
                <a:solidFill>
                  <a:srgbClr val="008000"/>
                </a:solidFill>
              </a:rPr>
              <a:t>umjerena</a:t>
            </a:r>
            <a:r>
              <a:rPr lang="en-US" sz="2400" dirty="0" smtClean="0">
                <a:solidFill>
                  <a:srgbClr val="008000"/>
                </a:solidFill>
              </a:rPr>
              <a:t>’</a:t>
            </a:r>
            <a:r>
              <a:rPr lang="ta-IN" sz="2400" dirty="0" smtClean="0">
                <a:solidFill>
                  <a:srgbClr val="008000"/>
                </a:solidFill>
              </a:rPr>
              <a:t> rizika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– </a:t>
            </a:r>
          </a:p>
          <a:p>
            <a:pPr marL="914400" lvl="1" indent="-457200" algn="just">
              <a:buAutoNum type="arabicParenR"/>
            </a:pPr>
            <a:r>
              <a:rPr lang="ta-IN" sz="2000" u="sng" dirty="0" smtClean="0">
                <a:solidFill>
                  <a:schemeClr val="tx1"/>
                </a:solidFill>
              </a:rPr>
              <a:t>ekonomične i održive komunikacijske tehnologije</a:t>
            </a:r>
            <a:r>
              <a:rPr lang="ta-IN" sz="2000" dirty="0" smtClean="0">
                <a:solidFill>
                  <a:schemeClr val="tx1"/>
                </a:solidFill>
              </a:rPr>
              <a:t> – potrebno je nastaviti pronalaziti i održavati djelotvorne alate za komuniciranje (npr. tehnologije webex </a:t>
            </a:r>
            <a:r>
              <a:rPr lang="ta-IN" sz="2000" dirty="0" smtClean="0">
                <a:solidFill>
                  <a:schemeClr val="tx1"/>
                </a:solidFill>
              </a:rPr>
              <a:t>i webinar, alati za pohranu i razmjenu informacija). Politike nekih ministarstava ne dozvoljavaju alate (npr. Skype nije dozvoljen na poslu) – potrebno je upravljati ovim uticajem.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914400" lvl="1" indent="-457200" algn="just">
              <a:buAutoNum type="arabicParenR"/>
            </a:pPr>
            <a:r>
              <a:rPr lang="ta-IN" sz="2000" dirty="0" smtClean="0">
                <a:solidFill>
                  <a:schemeClr val="tx1"/>
                </a:solidFill>
              </a:rPr>
              <a:t>postupci za izdavanje viza ponekad sprečavaju prisustvovanje tako da je potrebno osigurati da se pripremanje događaja nastavi puno unaprijed kao što je sadašnja praksa.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ta-IN" sz="2400" dirty="0" smtClean="0">
                <a:solidFill>
                  <a:srgbClr val="008000"/>
                </a:solidFill>
              </a:rPr>
              <a:t>Potrebno je upravljati novim rizicima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–</a:t>
            </a:r>
            <a:r>
              <a:rPr lang="ta-IN" sz="2400" dirty="0" smtClean="0">
                <a:solidFill>
                  <a:schemeClr val="tx1"/>
                </a:solidFill>
              </a:rPr>
              <a:t> u kontekstu novog mehanizma Sekretarijata – obuhvatanje svih podataka u toku narednih šest mjeseci i dodatna podrška za ispunjavanje obaveza izvještavanja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6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a-IN" sz="2800" b="1" dirty="0" smtClean="0">
                <a:solidFill>
                  <a:schemeClr val="tx2">
                    <a:lumMod val="50000"/>
                  </a:schemeClr>
                </a:solidFill>
              </a:rPr>
              <a:t>2. pitanje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bs-Latn-BA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ta-IN" sz="2800" b="1" dirty="0" smtClean="0">
                <a:solidFill>
                  <a:schemeClr val="tx2">
                    <a:lumMod val="50000"/>
                  </a:schemeClr>
                </a:solidFill>
              </a:rPr>
              <a:t>Naša grupa je razmatrala Tabelu 1 i dala sljedeća rangiranja prioriteta.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762000" cy="473075"/>
          </a:xfrm>
        </p:spPr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2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2/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žetak diskusije za pitanje </a:t>
            </a:r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2410"/>
              </p:ext>
            </p:extLst>
          </p:nvPr>
        </p:nvGraphicFramePr>
        <p:xfrm>
          <a:off x="990600" y="71981"/>
          <a:ext cx="8153400" cy="670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1168400"/>
                <a:gridCol w="2717800"/>
              </a:tblGrid>
              <a:tr h="383374">
                <a:tc>
                  <a:txBody>
                    <a:bodyPr/>
                    <a:lstStyle/>
                    <a:p>
                      <a:r>
                        <a:rPr lang="ta-IN" dirty="0" smtClean="0"/>
                        <a:t>Cilj za izlazni</a:t>
                      </a:r>
                      <a:r>
                        <a:rPr lang="ta-IN" baseline="0" dirty="0" smtClean="0"/>
                        <a:t> rezultat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/>
                        <a:t>PRIORITET</a:t>
                      </a:r>
                      <a:endParaRPr lang="en-US" dirty="0"/>
                    </a:p>
                  </a:txBody>
                  <a:tcPr/>
                </a:tc>
              </a:tr>
              <a:tr h="407373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sr-Latn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Akcioni planovi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mogli bi da se na sveobuhvatniji način predstavljaju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UO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na odobravanje, kao što preporučuju donatori.</a:t>
                      </a:r>
                      <a:endParaRPr lang="en-US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ZP ĆE DOKUMENTIRATI 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POSTUPAK I POZADINU NAČINA IDENTIFICIRANJA I ISPUNJAVANJA PRIORITETA, KAO I PROBLEMA/PITANJA, ITD.</a:t>
                      </a:r>
                      <a:endParaRPr lang="en-US" sz="1600" b="1" baseline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AKCIONI PLANOVI ĆE 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SADRŽAVATI PREDVIĐENE ZAJEDNIČKE AKTIVNOSTI, PROJEKTE I RAZMJENE ZP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(SPOJITI AKCIJU 6 S OVOM AKCIJOM)</a:t>
                      </a:r>
                      <a:endParaRPr lang="en-US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Predsjedavajući</a:t>
                      </a:r>
                      <a:r>
                        <a:rPr lang="ta-IN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 zamjenici predsjedavajućih ZP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Treba da se usvoji za planove za FG 2017. u toku 2016. godine. Nove informacije o napredovanju implementacije za FG 2016. treba da uključe sveobuhvatnije predstavljanje postignutih rezultata, pitanja koja su razmatrana i radova koji su proizvedeni.</a:t>
                      </a:r>
                      <a:r>
                        <a:rPr lang="en-US" sz="16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a-IN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VISOK</a:t>
                      </a:r>
                      <a:endParaRPr lang="en-US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5157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Sastanci U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bi mogli da se djelotvornije koriste za razmjene između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, pri čemu bi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igrale aktivniju ulogu (kroz obezbjeđivanje informativnijih izvještaja, u skladu sa preporukama Ministarstva finansija Ruske Federacije).</a:t>
                      </a:r>
                      <a:r>
                        <a:rPr lang="en-US" sz="16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DODATI REDOVNU 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TAČKU DNEVNOG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REDA KOJA SE ODNOSI NA RAZMJENE IZMEĐU ZP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Izvršni odbori ZP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Od sastanka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UO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 oktobru 2015. godine</a:t>
                      </a:r>
                      <a:r>
                        <a:rPr lang="en-US" sz="16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a-IN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VISOK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454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Question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2/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bs-Latn-BA" sz="2800" b="1" dirty="0">
                <a:solidFill>
                  <a:schemeClr val="tx2">
                    <a:lumMod val="50000"/>
                  </a:schemeClr>
                </a:solidFill>
              </a:rPr>
              <a:t>žetak diskusije za pitanje </a:t>
            </a:r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48915"/>
              </p:ext>
            </p:extLst>
          </p:nvPr>
        </p:nvGraphicFramePr>
        <p:xfrm>
          <a:off x="1371600" y="152401"/>
          <a:ext cx="7239000" cy="6214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1206500"/>
                <a:gridCol w="2413000"/>
              </a:tblGrid>
              <a:tr h="427608">
                <a:tc>
                  <a:txBody>
                    <a:bodyPr/>
                    <a:lstStyle/>
                    <a:p>
                      <a:r>
                        <a:rPr lang="ta-IN" dirty="0" smtClean="0"/>
                        <a:t>Cilj</a:t>
                      </a:r>
                      <a:r>
                        <a:rPr lang="ta-IN" baseline="0" dirty="0" smtClean="0"/>
                        <a:t> za izlazni rezultat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/>
                        <a:t>PRIORITET</a:t>
                      </a:r>
                      <a:endParaRPr lang="en-US" dirty="0"/>
                    </a:p>
                  </a:txBody>
                  <a:tcPr/>
                </a:tc>
              </a:tr>
              <a:tr h="22817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bi mogle da poprate konkretnim mjerama razmjene između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koje su identifikovane na sastanku u Moskvi 2014. godine (kao što preporučuje SECO).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OVO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BRISATI I SPOJITI S AKCIJOM 4 (UNIJETI PROJEKTE U AKCIONE PLANOVE)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Izvršni</a:t>
                      </a:r>
                      <a:r>
                        <a:rPr lang="ta-IN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odbori ZP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Resursni timovi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Na sastanku U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 oktobru 2015. godine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treba da daju izvještaj o napredovanju i izvodljivosti svih identifikovanih razmjena</a:t>
                      </a:r>
                      <a:r>
                        <a:rPr lang="en-US" sz="16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866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sr-Latn-C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Jačanje evidentiranja i izvještavanja o određenim tipovima razmjena između </a:t>
                      </a:r>
                      <a:r>
                        <a:rPr lang="ta-IN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(tj. članovi </a:t>
                      </a:r>
                      <a:r>
                        <a:rPr lang="ta-IN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prisustvuju događajima drugih </a:t>
                      </a:r>
                      <a:r>
                        <a:rPr lang="ta-IN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PREDLAŽEMO DA SE U ELEKTRONSKIM ANKETAMA KOJE SE PROVODE NAKON DOGAĐAJA DODA DODATNA KATEGORIJA 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‘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ČLAN DRUGE ZP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NAVESTI ZP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KAKO BI SE PODACI MOGLI AUTOMATSKI PRIKUPLJATI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Resursni</a:t>
                      </a:r>
                      <a:r>
                        <a:rPr lang="ta-IN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timovi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Sekretarijat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Prikupljanje podataka treba da se desi za sve buduće sastanke 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i da bude uključeno u kvartalne izvještaje.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VISOK</a:t>
                      </a:r>
                      <a:r>
                        <a:rPr lang="en-US" sz="16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ta-IN" sz="16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ODMAH IMPLEMENTIRAN ZA SVE BUDUĆE DOGAĐAJE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994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99700"/>
              </p:ext>
            </p:extLst>
          </p:nvPr>
        </p:nvGraphicFramePr>
        <p:xfrm>
          <a:off x="990600" y="185812"/>
          <a:ext cx="7924800" cy="634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626"/>
                <a:gridCol w="983574"/>
                <a:gridCol w="2641600"/>
              </a:tblGrid>
              <a:tr h="408302">
                <a:tc>
                  <a:txBody>
                    <a:bodyPr/>
                    <a:lstStyle/>
                    <a:p>
                      <a:r>
                        <a:rPr lang="ta-IN" dirty="0" smtClean="0"/>
                        <a:t>CILJ ZA IZLAZNI REZULTAT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/>
                        <a:t>PRIORITET</a:t>
                      </a:r>
                      <a:endParaRPr lang="en-US" dirty="0"/>
                    </a:p>
                  </a:txBody>
                  <a:tcPr/>
                </a:tc>
              </a:tr>
              <a:tr h="166723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Potvrđivanje da poređenje sa odrednicama usluga Sekretarijata, kako se zahtijeva u okviru Akcije 4, nije više prikladno imajući u vidu hitnost uspostavljanja novog mehanizma Sekretarijata.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PRIHVAĆENO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Izvršn</a:t>
                      </a:r>
                      <a:r>
                        <a:rPr lang="ta-IN" sz="14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odbor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PEMPAL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-a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Sastanak u julu 2015. godine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ta-IN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SAGLASNI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ta-IN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ALI DA LI JE NEOPHODNO</a:t>
                      </a:r>
                      <a:r>
                        <a:rPr lang="ta-IN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IMATI NOVU AŽURIRANU VERZIJU STRATEGIJE NA POLA PUTA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r>
                        <a:rPr lang="ta-IN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561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Potvrđivanje da ciljni iznosi na koje se ukazuje u okviru Akcije 4 (vezano za isporuku ugovora sa prethodnim Sekretarijatom) mogu da budu uklonjeni iz Strategije imajući u vidu da su ostvareni.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a-IN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PRIHVAĆENO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Izvršn</a:t>
                      </a:r>
                      <a:r>
                        <a:rPr lang="ta-IN" sz="14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odbor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PEMPAL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-a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Sastanak u julu 2015. godine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SAGLASNI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ta-IN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ALI</a:t>
                      </a:r>
                      <a:r>
                        <a:rPr lang="ta-IN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VIDI GORE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41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Identifikacija i pojašnjavanje tipova proizvoda i usluga koje obezbjeđuje PEMPAL (tj. sistematičniji pristup brendiranju proizvoda i usluga znanja PEMPAL-a, uz korištenje iskustava drugih mreža, na primjer CABRI)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PRIHVAĆENO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Izvršni odbori ZP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Resursni timovi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Treba da se razmatra kao dio naredne strategije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ta-IN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SREDNJI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ta-IN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NIZAK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a-IN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ALI SE</a:t>
                      </a:r>
                      <a:r>
                        <a:rPr lang="ta-IN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TREBA RIJEŠITI ZA SLJEDEĆU STRATEGIJU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ta-IN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UKLJUČUJUĆI IZVODLJIVOST AUTORSKOG PRAVA ILI JASNOG OBILJEŽAVANJA RELEVANTNIH PROIZVODA S </a:t>
                      </a:r>
                      <a:r>
                        <a:rPr lang="en-US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‘</a:t>
                      </a:r>
                      <a:r>
                        <a:rPr lang="ta-IN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ODOBRENJE POTREBNO ZA UPOTREBU</a:t>
                      </a:r>
                      <a:r>
                        <a:rPr lang="en-US" sz="12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GB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843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Unapređivanje prikupljanja informacija o korištenju proizvoda znanja koji su obezbjeđeni preko PEMPAL-a ili proizvedeni u okviru PEMPAL-a (uključujući i biblioteku nakon što nova platforma bude finalizirana).</a:t>
                      </a:r>
                      <a:r>
                        <a:rPr lang="en-US" sz="14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en-GB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retari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at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esursni</a:t>
                      </a:r>
                      <a:r>
                        <a:rPr lang="ta-IN" sz="14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timovi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ZP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ta-IN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SREDNJI</a:t>
                      </a:r>
                      <a:r>
                        <a:rPr lang="en-GB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ta-IN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NIZAK</a:t>
                      </a:r>
                      <a:r>
                        <a:rPr lang="en-GB" sz="1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ta-IN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POVEZAN SA SUGESTIJOM 10 GORE</a:t>
                      </a:r>
                      <a:r>
                        <a:rPr lang="en-GB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ta-IN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TREBA SE RIJEŠITI KAO DIO NAREDNE STRATEGIJE</a:t>
                      </a:r>
                      <a:endParaRPr lang="en-GB" sz="1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79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1974"/>
              </p:ext>
            </p:extLst>
          </p:nvPr>
        </p:nvGraphicFramePr>
        <p:xfrm>
          <a:off x="990600" y="48840"/>
          <a:ext cx="8001000" cy="667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0968"/>
                <a:gridCol w="993032"/>
                <a:gridCol w="2667000"/>
              </a:tblGrid>
              <a:tr h="424755">
                <a:tc>
                  <a:txBody>
                    <a:bodyPr/>
                    <a:lstStyle/>
                    <a:p>
                      <a:r>
                        <a:rPr lang="ta-IN" dirty="0" smtClean="0"/>
                        <a:t>CILJ</a:t>
                      </a:r>
                      <a:r>
                        <a:rPr lang="ta-IN" baseline="0" dirty="0" smtClean="0"/>
                        <a:t> ZA IZLAZNI REZULTAT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a-IN" dirty="0" smtClean="0"/>
                        <a:t>PRIORITET</a:t>
                      </a:r>
                      <a:endParaRPr lang="en-US" dirty="0"/>
                    </a:p>
                  </a:txBody>
                  <a:tcPr/>
                </a:tc>
              </a:tr>
              <a:tr h="169901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Osiguravanje da se kvalitet proizvoda i resursa znanja održava kroz redovno ažuriranje, gdje god je moguće.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endParaRPr lang="en-GB" sz="16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Izvršni odbori ZP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Resursni</a:t>
                      </a:r>
                      <a:r>
                        <a:rPr lang="ta-IN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timovi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retari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at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 toku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VISOK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901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Osiguravanje da su adekvatni resursi raspodjeljeni za djelotvoran monitoring i održavanje internetske prezentacije, wiki stranice i drugih repozitorijuma za čuvanje i komunikacije koje koristi PEMPAL.</a:t>
                      </a:r>
                      <a:r>
                        <a:rPr lang="en-US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retari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at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Izvršni odbori ZP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Resursni</a:t>
                      </a:r>
                      <a:r>
                        <a:rPr lang="ta-IN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timovi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Biće inkorporirano u TOR za novi mehanizam Sekretarijata.</a:t>
                      </a:r>
                      <a:r>
                        <a:rPr lang="en-US" sz="16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a-IN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SREDNJI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ta-IN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ta-IN" sz="14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OBZIROM NA TEKUĆA OGRANIČENJA U RESURSIMA I NOVI MEHANIZAM SEKRETARIJATA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2822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Periodično ocjenjivanje tehnoloških rješenja koja su u razvoju u smislu njihove primjenljivosti i korisnosti u unapređivanju komunikacije, posebno alata za prevođenje, imajući u vidu višejezičnu prirodu mreže.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ta-IN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retari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at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Biće inkorporirano u TOR za novi mehanizam Sekretarijata.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a-IN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SREDNJI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ta-IN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ta-IN" sz="14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OBZIROM NA TEKUĆA OGRANIČENJA U RESURSIMA I NOVI MEHANIZAM SEKRETARIJATA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116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ta-IN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Pojašnjavanje uloge posmatrača i jačanje uloge </a:t>
                      </a:r>
                      <a:r>
                        <a:rPr lang="ta-IN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ZP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 U</a:t>
                      </a:r>
                      <a:r>
                        <a:rPr lang="ta-IN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 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 skladu sa preporukama koje s</a:t>
                      </a:r>
                      <a:r>
                        <a:rPr lang="ta-IN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u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dali donatori.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 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Ponovo razmotriti proceduralni okvir s ciljem identifikacije svih promjena koje su neophodne kao rezultat preporuka donatora</a:t>
                      </a:r>
                      <a:r>
                        <a:rPr lang="ta-IN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sr-Latn-C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a-IN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SAGLASNI</a:t>
                      </a:r>
                      <a:endParaRPr lang="en-GB" sz="1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UO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retari</a:t>
                      </a:r>
                      <a:r>
                        <a:rPr lang="ta-IN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at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Sastanak U</a:t>
                      </a:r>
                      <a:r>
                        <a:rPr lang="ta-IN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</a:t>
                      </a:r>
                      <a:r>
                        <a:rPr lang="sr-Latn-C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u oktobru 2015. godine / januaru 2016. godine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ta-IN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a-IN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VISOK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814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a-IN" sz="3600" b="1" dirty="0" smtClean="0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91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1200</Words>
  <Application>Microsoft Macintosh PowerPoint</Application>
  <PresentationFormat>On-screen Show (4:3)</PresentationFormat>
  <Paragraphs>153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Adina Salkanovic</cp:lastModifiedBy>
  <cp:revision>616</cp:revision>
  <cp:lastPrinted>2012-03-11T09:33:36Z</cp:lastPrinted>
  <dcterms:created xsi:type="dcterms:W3CDTF">2012-02-13T09:14:10Z</dcterms:created>
  <dcterms:modified xsi:type="dcterms:W3CDTF">2015-07-27T03:12:18Z</dcterms:modified>
</cp:coreProperties>
</file>