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3" r:id="rId2"/>
    <p:sldId id="323" r:id="rId3"/>
    <p:sldId id="377" r:id="rId4"/>
    <p:sldId id="378" r:id="rId5"/>
    <p:sldId id="374" r:id="rId6"/>
    <p:sldId id="379" r:id="rId7"/>
    <p:sldId id="376" r:id="rId8"/>
    <p:sldId id="380" r:id="rId9"/>
    <p:sldId id="375" r:id="rId10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9" autoAdjust="0"/>
    <p:restoredTop sz="91119" autoAdjust="0"/>
  </p:normalViewPr>
  <p:slideViewPr>
    <p:cSldViewPr>
      <p:cViewPr varScale="1">
        <p:scale>
          <a:sx n="106" d="100"/>
          <a:sy n="106" d="100"/>
        </p:scale>
        <p:origin x="17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3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550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550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33400"/>
            <a:ext cx="7315199" cy="546856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8" name="Picture 2" descr="http://www.google.fr/url?source=imglanding&amp;ct=img&amp;q=http://famouswonders.com/wp-content/uploads/2011/02/czech-republic-flag.png&amp;sa=X&amp;ved=0CAkQ8wdqFQoTCKPm0qibhcYCFUGbFAodj2IA0A&amp;usg=AFQjCNE0Ih3iMbS_e_YTSLx-5zdFGDAyT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550419"/>
            <a:ext cx="838200" cy="647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google.fr/url?source=imglanding&amp;ct=img&amp;q=http://www.mapsofworld.com/images/world-countries-flags/hungary-flag.gif&amp;sa=X&amp;ved=0CAkQ8wdqFQoTCJjF4-GdhcYCFQe_cgodeu4AHQ&amp;usg=AFQjCNG9OqXryozCVRadra5KDL5cX3oPp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537344"/>
            <a:ext cx="838200" cy="688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2743201" y="2424634"/>
            <a:ext cx="4038600" cy="925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marR="0" lvl="1" indent="-28575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Группа</a:t>
            </a:r>
            <a:r>
              <a:rPr lang="en-US" sz="1600" dirty="0" smtClean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  </a:t>
            </a:r>
            <a:r>
              <a:rPr lang="en-US" sz="1600" dirty="0" smtClean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- </a:t>
            </a:r>
            <a:r>
              <a:rPr lang="ru-RU" sz="1600" b="1" dirty="0" smtClean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результаты по задачам</a:t>
            </a:r>
            <a:r>
              <a:rPr lang="en-US" sz="1600" b="1" dirty="0" smtClean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en-US" sz="1600" b="1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 </a:t>
            </a:r>
            <a:r>
              <a:rPr lang="ru-RU" sz="1600" b="1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и</a:t>
            </a:r>
            <a:r>
              <a:rPr lang="en-US" sz="1600" b="1" dirty="0" smtClean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2 </a:t>
            </a:r>
            <a:r>
              <a:rPr lang="en-US" sz="1600" dirty="0" smtClean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ru-RU" sz="1600" dirty="0" smtClean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англоязычная/боснийско-сербо-хорватская группа</a:t>
            </a:r>
            <a:r>
              <a:rPr lang="en-US" sz="1600" dirty="0" smtClean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en-US" sz="1600" dirty="0" smtClean="0"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 fontScale="70000" lnSpcReduction="20000"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Вопрос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 1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Результат по конечной цели </a:t>
            </a:r>
            <a:r>
              <a:rPr lang="en-US" sz="2800" dirty="0" smtClean="0">
                <a:solidFill>
                  <a:srgbClr val="FF0000"/>
                </a:solidFill>
              </a:rPr>
              <a:t>1, </a:t>
            </a:r>
            <a:r>
              <a:rPr lang="ru-RU" sz="2800" dirty="0" smtClean="0">
                <a:solidFill>
                  <a:srgbClr val="FF0000"/>
                </a:solidFill>
              </a:rPr>
              <a:t>Приоритеты УГФ правительств стран-участниц решаются на платформе УГФ – хороший прогресс – будет достигнут к концу стратегии, постепенно</a:t>
            </a:r>
            <a:r>
              <a:rPr lang="en-US" sz="2800" dirty="0" smtClean="0">
                <a:solidFill>
                  <a:srgbClr val="FF0000"/>
                </a:solidFill>
              </a:rPr>
              <a:t>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rgbClr val="FF0000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Но надо снизить выявленный риск по цели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1,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обозначенный как «умеренный» в Приложении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2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отчета ССО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– </a:t>
            </a:r>
            <a:r>
              <a:rPr lang="ru-RU" sz="2400" u="sng" dirty="0" smtClean="0">
                <a:solidFill>
                  <a:schemeClr val="tx2">
                    <a:lumMod val="50000"/>
                  </a:schemeClr>
                </a:solidFill>
              </a:rPr>
              <a:t>министры продолжают отправлять участников на посещение мероприятий 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</a:rPr>
              <a:t>PEMPAL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–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может испытать негативное воздействие со стороны решения об организации финансовых взносов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связано с целью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4 ).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Консультации с профессиональными сообществами обеспечивают учет проблем стран-участниц – но не надо забывать о дифференцированном подходе и учитывать потребности небольших стран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Продолжить использование и применение разных форматов (рабочих групп/ознакомительных поездок/коллегиальных оценок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). 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8000"/>
                </a:solidFill>
              </a:rPr>
              <a:t>Перекрестные инициативы с участием разных сообществ/проекты необходимо выявлять на ранних этапах разработки плана действий (а не после). Надо улучшить координацию</a:t>
            </a:r>
            <a:r>
              <a:rPr lang="en-US" sz="2800" dirty="0" smtClean="0">
                <a:solidFill>
                  <a:srgbClr val="008000"/>
                </a:solidFill>
              </a:rPr>
              <a:t>.  </a:t>
            </a:r>
            <a:r>
              <a:rPr lang="ru-RU" sz="2800" dirty="0" smtClean="0">
                <a:solidFill>
                  <a:srgbClr val="008000"/>
                </a:solidFill>
              </a:rPr>
              <a:t>На заседаниях Исполнительного комитета (</a:t>
            </a:r>
            <a:r>
              <a:rPr lang="ru-RU" sz="2800" dirty="0" err="1" smtClean="0">
                <a:solidFill>
                  <a:srgbClr val="008000"/>
                </a:solidFill>
              </a:rPr>
              <a:t>ИсполКома</a:t>
            </a:r>
            <a:r>
              <a:rPr lang="ru-RU" sz="2800" dirty="0" smtClean="0">
                <a:solidFill>
                  <a:srgbClr val="008000"/>
                </a:solidFill>
              </a:rPr>
              <a:t>) надо рассматривать планы действий разных сообществ и выявлять интерес к ним со стороны других сообществ (это надо делать более системно</a:t>
            </a:r>
            <a:r>
              <a:rPr lang="en-US" sz="2800" dirty="0" smtClean="0">
                <a:solidFill>
                  <a:srgbClr val="008000"/>
                </a:solidFill>
              </a:rPr>
              <a:t>). 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Московский подход к выявлению общих проектов хорош, но требует продолжения 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24800" y="6248400"/>
            <a:ext cx="762000" cy="473075"/>
          </a:xfrm>
        </p:spPr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04800"/>
            <a:ext cx="7848600" cy="6553200"/>
          </a:xfrm>
        </p:spPr>
        <p:txBody>
          <a:bodyPr>
            <a:normAutofit fontScale="92500" lnSpcReduction="10000"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Вопрос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 1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</a:rPr>
              <a:t>Результат по конечной цели </a:t>
            </a:r>
            <a:r>
              <a:rPr lang="en-US" sz="2400" dirty="0" smtClean="0">
                <a:solidFill>
                  <a:srgbClr val="FF0000"/>
                </a:solidFill>
              </a:rPr>
              <a:t>2 (</a:t>
            </a:r>
            <a:r>
              <a:rPr lang="ru-RU" sz="2400" dirty="0" smtClean="0">
                <a:solidFill>
                  <a:srgbClr val="FF0000"/>
                </a:solidFill>
              </a:rPr>
              <a:t>услуги и продукты качественной сети) достигается хорошими темпами и будет достигнут к концу стратегии</a:t>
            </a:r>
            <a:r>
              <a:rPr lang="en-US" sz="2400" dirty="0" smtClean="0">
                <a:solidFill>
                  <a:schemeClr val="tx1"/>
                </a:solidFill>
              </a:rPr>
              <a:t>.  </a:t>
            </a:r>
            <a:endParaRPr lang="en-US" sz="2400" dirty="0">
              <a:solidFill>
                <a:schemeClr val="tx1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ru-RU" sz="2400" dirty="0" smtClean="0">
                <a:solidFill>
                  <a:srgbClr val="008000"/>
                </a:solidFill>
              </a:rPr>
              <a:t>Надо продолжить усилия по снижению двух выявленных «умеренных» рисков</a:t>
            </a:r>
            <a:r>
              <a:rPr lang="en-US" sz="2400" dirty="0" smtClean="0">
                <a:solidFill>
                  <a:schemeClr val="tx1"/>
                </a:solidFill>
              </a:rPr>
              <a:t>– </a:t>
            </a:r>
          </a:p>
          <a:p>
            <a:pPr marL="914400" lvl="1" indent="-457200" algn="just">
              <a:buAutoNum type="arabicParenR"/>
            </a:pPr>
            <a:r>
              <a:rPr lang="ru-RU" sz="2000" u="sng" dirty="0" smtClean="0">
                <a:solidFill>
                  <a:schemeClr val="tx1"/>
                </a:solidFill>
              </a:rPr>
              <a:t>Экономичные и устойчивые в долгосрочной перспективе коммуникационные технологии </a:t>
            </a:r>
            <a:r>
              <a:rPr lang="en-US" sz="2000" dirty="0" smtClean="0">
                <a:solidFill>
                  <a:schemeClr val="tx1"/>
                </a:solidFill>
              </a:rPr>
              <a:t>– </a:t>
            </a:r>
            <a:r>
              <a:rPr lang="ru-RU" sz="2000" dirty="0" smtClean="0">
                <a:solidFill>
                  <a:schemeClr val="tx1"/>
                </a:solidFill>
              </a:rPr>
              <a:t>необходимо находить и поддерживать эффективные средства коммуникации (например, семинары в формате </a:t>
            </a:r>
            <a:r>
              <a:rPr lang="en-US" sz="2000" dirty="0" err="1" smtClean="0">
                <a:solidFill>
                  <a:schemeClr val="tx1"/>
                </a:solidFill>
              </a:rPr>
              <a:t>webex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и</a:t>
            </a:r>
            <a:r>
              <a:rPr lang="en-US" sz="2000" dirty="0" smtClean="0">
                <a:solidFill>
                  <a:schemeClr val="tx1"/>
                </a:solidFill>
              </a:rPr>
              <a:t> webinar</a:t>
            </a:r>
            <a:r>
              <a:rPr lang="ru-RU" sz="2000" dirty="0" smtClean="0">
                <a:solidFill>
                  <a:schemeClr val="tx1"/>
                </a:solidFill>
              </a:rPr>
              <a:t>, способы хранения информации и средства обмена).  Некоторые министерства имеют негативное отношение к ряду инструментов (например, запрещают </a:t>
            </a:r>
            <a:r>
              <a:rPr lang="ru-RU" sz="2000" dirty="0" err="1" smtClean="0">
                <a:solidFill>
                  <a:schemeClr val="tx1"/>
                </a:solidFill>
              </a:rPr>
              <a:t>скайп</a:t>
            </a:r>
            <a:r>
              <a:rPr lang="ru-RU" sz="2000" dirty="0" smtClean="0">
                <a:solidFill>
                  <a:schemeClr val="tx1"/>
                </a:solidFill>
              </a:rPr>
              <a:t> на работе) – надо справляться с последствиями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marL="914400" lvl="1" indent="-457200" algn="just">
              <a:buAutoNum type="arabicParenR"/>
            </a:pPr>
            <a:r>
              <a:rPr lang="ru-RU" sz="2000" dirty="0" smtClean="0">
                <a:solidFill>
                  <a:schemeClr val="tx1"/>
                </a:solidFill>
              </a:rPr>
              <a:t>Необходимость получения виз иногда мешает посещению семинаров, поэтому необходимо заблаговременно уведомлять о событиях, как это и делается в настоящее время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Arial"/>
              <a:buChar char="•"/>
            </a:pPr>
            <a:r>
              <a:rPr lang="ru-RU" sz="2400" dirty="0">
                <a:solidFill>
                  <a:srgbClr val="008000"/>
                </a:solidFill>
              </a:rPr>
              <a:t>Необходимо </a:t>
            </a:r>
            <a:r>
              <a:rPr lang="ru-RU" sz="2400" dirty="0" smtClean="0">
                <a:solidFill>
                  <a:srgbClr val="008000"/>
                </a:solidFill>
              </a:rPr>
              <a:t>управлять новыми рисками</a:t>
            </a:r>
            <a:r>
              <a:rPr lang="en-US" sz="2400" dirty="0" smtClean="0">
                <a:solidFill>
                  <a:schemeClr val="tx1"/>
                </a:solidFill>
              </a:rPr>
              <a:t>– </a:t>
            </a:r>
            <a:r>
              <a:rPr lang="ru-RU" sz="2400" dirty="0" smtClean="0">
                <a:solidFill>
                  <a:schemeClr val="tx1"/>
                </a:solidFill>
              </a:rPr>
              <a:t>в контексте нового секретариата – важно учесть все новые данные в течение следующих шести месяцев и направить дополнительную поддержку на выполнение отчетных обязательств</a:t>
            </a:r>
            <a:endParaRPr lang="en-US" sz="2400" dirty="0">
              <a:solidFill>
                <a:schemeClr val="tx1"/>
              </a:solidFill>
            </a:endParaRPr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36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Вопрос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 2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bs-Latn-BA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Наша группа изучила Таблицу </a:t>
            </a:r>
            <a:r>
              <a:rPr lang="bs-Latn-BA" sz="2800" b="1" dirty="0" smtClean="0">
                <a:solidFill>
                  <a:schemeClr val="tx2">
                    <a:lumMod val="50000"/>
                  </a:schemeClr>
                </a:solidFill>
              </a:rPr>
              <a:t>1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и расставила приоритеты следующим образом</a:t>
            </a:r>
            <a:r>
              <a:rPr lang="bs-Latn-BA" sz="28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24800" y="6248400"/>
            <a:ext cx="762000" cy="473075"/>
          </a:xfrm>
        </p:spPr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02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Question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2/ 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Sa</a:t>
            </a:r>
            <a:r>
              <a:rPr lang="bs-Latn-BA" sz="2800" b="1" dirty="0">
                <a:solidFill>
                  <a:schemeClr val="tx2">
                    <a:lumMod val="50000"/>
                  </a:schemeClr>
                </a:solidFill>
              </a:rPr>
              <a:t>žetak diskusije za pitanje </a:t>
            </a:r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322466"/>
              </p:ext>
            </p:extLst>
          </p:nvPr>
        </p:nvGraphicFramePr>
        <p:xfrm>
          <a:off x="1371600" y="152401"/>
          <a:ext cx="7239000" cy="5533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/>
                <a:gridCol w="1206500"/>
                <a:gridCol w="2413000"/>
              </a:tblGrid>
              <a:tr h="380999">
                <a:tc>
                  <a:txBody>
                    <a:bodyPr/>
                    <a:lstStyle/>
                    <a:p>
                      <a:r>
                        <a:rPr lang="ru-RU" dirty="0" smtClean="0"/>
                        <a:t>Конечная цель </a:t>
                      </a: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приоритет</a:t>
                      </a:r>
                      <a:endParaRPr lang="en-US" dirty="0"/>
                    </a:p>
                  </a:txBody>
                  <a:tcPr/>
                </a:tc>
              </a:tr>
              <a:tr h="143449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Планы действий практикующих сообществ (ПС) могли бы в более комплексном виде подаваться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на утверждение Координационного комитета, как рекомендуют доноры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СОГЛАСИЛИСЬ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ПС задокументируют процесс и причины того, как определяется</a:t>
                      </a:r>
                      <a:r>
                        <a:rPr lang="ru-RU" sz="14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уровень приоритета и как выполняется, то же в отношении проблем/вопросов и т.д.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СОГЛАСИЛИСЬ</a:t>
                      </a:r>
                      <a:r>
                        <a:rPr lang="en-US" sz="14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ru-RU" sz="14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планы действий также будут содержать мероприятия, проекты и обмены между несколькими ПС </a:t>
                      </a:r>
                      <a:r>
                        <a:rPr lang="en-US" sz="14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4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включить ДЕЙСТВИЕ</a:t>
                      </a:r>
                      <a:r>
                        <a:rPr lang="en-US" sz="14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6 </a:t>
                      </a:r>
                      <a:r>
                        <a:rPr lang="ru-RU" sz="14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это действие</a:t>
                      </a:r>
                      <a:r>
                        <a:rPr lang="en-US" sz="14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en-US" sz="14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Председатели ПС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effectLst/>
                          <a:latin typeface="Times New Roman"/>
                          <a:ea typeface="Times New Roman"/>
                        </a:rPr>
                        <a:t>и их замы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 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Принять на 2017ФГ в 2016 году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.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В докладах о прогрессе в реализации</a:t>
                      </a:r>
                      <a:r>
                        <a:rPr lang="ru-RU" sz="1600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за 2016 ФГ дать более полное представление о достигнутых результатах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,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рассмотренных</a:t>
                      </a:r>
                      <a:r>
                        <a:rPr lang="ru-RU" sz="1600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проблемах, сделанной работе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ВЫСОКИЙ</a:t>
                      </a:r>
                      <a:endParaRPr lang="en-US" sz="1600" b="1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47192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Совещания КК можно использовать эффективнее для проведения обмена между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ПС, при этом сами ПС должны играть более активную роль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 счет предоставления более информативных отчетов по рекомендации Минфина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РФ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).</a:t>
                      </a: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СОГЛАСИЛИСЬ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добавить регулярные совместные мероприятия в повестку дня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ПС </a:t>
                      </a:r>
                      <a:r>
                        <a:rPr lang="ru-RU" sz="1600" dirty="0" err="1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ИсполКом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 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 Заседания</a:t>
                      </a:r>
                      <a:r>
                        <a:rPr lang="ru-RU" sz="1600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КК в октябре 2015 г.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 </a:t>
                      </a:r>
                      <a:endParaRPr lang="en-US" sz="1600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ВЫСОКИЙ</a:t>
                      </a:r>
                      <a:endParaRPr lang="en-US" sz="1600" b="1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745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Question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2/ 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Sa</a:t>
            </a:r>
            <a:r>
              <a:rPr lang="bs-Latn-BA" sz="2800" b="1" dirty="0">
                <a:solidFill>
                  <a:schemeClr val="tx2">
                    <a:lumMod val="50000"/>
                  </a:schemeClr>
                </a:solidFill>
              </a:rPr>
              <a:t>žetak diskusije za pitanje </a:t>
            </a:r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092888"/>
              </p:ext>
            </p:extLst>
          </p:nvPr>
        </p:nvGraphicFramePr>
        <p:xfrm>
          <a:off x="1371600" y="152401"/>
          <a:ext cx="7239000" cy="4477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/>
                <a:gridCol w="1206500"/>
                <a:gridCol w="2413000"/>
              </a:tblGrid>
              <a:tr h="380999">
                <a:tc>
                  <a:txBody>
                    <a:bodyPr/>
                    <a:lstStyle/>
                    <a:p>
                      <a:r>
                        <a:rPr lang="ru-RU" dirty="0" smtClean="0"/>
                        <a:t>Конечная цель </a:t>
                      </a: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Приоритет </a:t>
                      </a:r>
                      <a:endParaRPr lang="en-US" dirty="0"/>
                    </a:p>
                  </a:txBody>
                  <a:tcPr/>
                </a:tc>
              </a:tr>
              <a:tr h="1077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ПС могли бы принять последующие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шаги в виде конкретных действий по обмену с другими ПС, как было определено на совещании в Москве в 2014 году (по рекомендации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SECO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).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УБРАТЬ</a:t>
                      </a:r>
                      <a:r>
                        <a:rPr lang="ru-RU" sz="14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ЭТО И ОБЪЕДИНИТЬ С ДЕЙСТВИЕМ 4 (ВСТАВИТЬ ПРОЕКТЫ В ПЛАН ДЕЙСТВИЙ</a:t>
                      </a:r>
                      <a:r>
                        <a:rPr lang="en-US" sz="14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ПС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ИсполКом</a:t>
                      </a:r>
                      <a:endParaRPr lang="ru-RU" sz="1400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Исследовательские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команды 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В октябре 2015 года на заседании КК ПС отчитаются о продвижении в работе и практической исполнимости намеченных обменов</a:t>
                      </a:r>
                      <a:endParaRPr lang="en-US" sz="1400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1237636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7.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Улучшить регистрацию и отчетность по некоторым обменам между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ПС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т.е. члены ПС посещающие мероприятия других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ПС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СОГЛАСИЛИСЬ</a:t>
                      </a:r>
                      <a:r>
                        <a:rPr lang="en-US" sz="14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ru-RU" sz="14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предложить в электронных опросах после мероприятий добавить категорию «член другого ПС с указанием ПС», чтобы собирать данные автоматически</a:t>
                      </a:r>
                      <a:endParaRPr lang="en-GB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Исследовательские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команды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Секретариат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Сбор данных состоится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по всем совещаниям ПС и будет включен в квартальные отчеты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.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 </a:t>
                      </a:r>
                      <a:endParaRPr lang="en-US" sz="1400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ВЫСОКИЙ</a:t>
                      </a:r>
                      <a:endParaRPr lang="en-US" sz="1400" b="1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– </a:t>
                      </a:r>
                      <a:r>
                        <a:rPr lang="ru-RU" sz="1400" b="1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РЕАЛИЗОВЫВАТЬ НЕМЕДЛЕННО НА ВСЕХ ПРЕДСТОЯЩИХ МЕРОПРИЯТИЯХ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699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endParaRPr lang="en-US" sz="3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952982"/>
              </p:ext>
            </p:extLst>
          </p:nvPr>
        </p:nvGraphicFramePr>
        <p:xfrm>
          <a:off x="1295400" y="185812"/>
          <a:ext cx="7162800" cy="6292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889000"/>
                <a:gridCol w="2387600"/>
              </a:tblGrid>
              <a:tr h="354718">
                <a:tc>
                  <a:txBody>
                    <a:bodyPr/>
                    <a:lstStyle/>
                    <a:p>
                      <a:r>
                        <a:rPr lang="ru-RU" dirty="0" smtClean="0"/>
                        <a:t>Конечная цель </a:t>
                      </a:r>
                      <a:r>
                        <a:rPr lang="en-US" baseline="0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Приоритет</a:t>
                      </a:r>
                      <a:r>
                        <a:rPr lang="ru-RU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63987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Подтвердить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что сопоставление услуг Секретариата с мировыми стандартами (</a:t>
                      </a:r>
                      <a:r>
                        <a:rPr lang="ru-RU" sz="1400" baseline="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бенчмаркинг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 Действию 4) больше не актуально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из-за срочной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организации нового секретариата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 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ПРИНЯТО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PEMPAL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исполнительный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директор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Заседание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в июле 2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015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г</a:t>
                      </a:r>
                      <a:endParaRPr lang="en-US" sz="1400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СОГЛАСИЛИСЬ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Но надо ли обновлять версию стратегии на полпути реализации</a:t>
                      </a:r>
                      <a:r>
                        <a:rPr lang="en-US" sz="1400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?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)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99841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Подтвердить, что цели, поставленные в рамках Действия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4 (касательно подписания контракта с предыдущим секретариатом) 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можно убрать из стратегии ввиду выполнения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ПРИНЯТО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PEMPAL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исполнительный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директор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Заседание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в июле 2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015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г</a:t>
                      </a:r>
                      <a:endParaRPr lang="en-US" sz="1400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СОГЛАСИЛИСЬ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–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НО СМ. ВЫШЕ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59811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Указать и пояснить типы продуктов и услуг, предоставляемых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PEMPAL (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т.е. более системный подход к указанию бренда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PEMPAL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на продуктах знаний и услугах, отталкиваясь от опыта других сетей, например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CABRI)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ПРИНЯТО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ПС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ИсполКом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Исследовательские команды</a:t>
                      </a:r>
                      <a:endParaRPr lang="en-GB" sz="1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Рассмотреть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в рамках следующей стратегии</a:t>
                      </a:r>
                      <a:endParaRPr lang="en-US" sz="1400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СРЕДНИЙ/НИЗКИЙ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НО НАДО УЧЕСТЬ В РАМКАХ СЛЕД. СТРАТЕГИИ (В Т.</a:t>
                      </a:r>
                      <a:r>
                        <a:rPr lang="ru-RU" sz="1200" b="1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ЧИСЛЕ ИСПОЛНИМОСТЬ ПРИНЦИПА АВТОРСКИХ ПРАВ ИЛИ «ОДОБРЕНО ДЛЯ ИСПОЛЬЗОВАНИЯ», ЧТО ДОЛЖНО ЧЕТКО УКАЗЫВАТЬСЯ НА СООТВЕТСТВУЮЩИХ ПРОДУКТАХ)</a:t>
                      </a:r>
                      <a:endParaRPr lang="en-GB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1981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Улучшить сбор информации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 применении продуктов и знаний, полученных в рамках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PEMPAL (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4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т.числе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библиотеки,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когда будет согласована новая платформа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).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Секретариат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Исследовательские команды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ПС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СРЕДНИЙ/НИЗКИЙ</a:t>
                      </a:r>
                      <a:r>
                        <a:rPr lang="en-GB" sz="1400" b="1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4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ru-RU" sz="14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связано с рекомендацией 10 выше – надо учесть в рамках следующей стратегии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37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endParaRPr lang="en-US" sz="3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726195"/>
              </p:ext>
            </p:extLst>
          </p:nvPr>
        </p:nvGraphicFramePr>
        <p:xfrm>
          <a:off x="1295400" y="185812"/>
          <a:ext cx="7162800" cy="5876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889000"/>
                <a:gridCol w="2387600"/>
              </a:tblGrid>
              <a:tr h="354718">
                <a:tc>
                  <a:txBody>
                    <a:bodyPr/>
                    <a:lstStyle/>
                    <a:p>
                      <a:r>
                        <a:rPr lang="ru-RU" dirty="0" smtClean="0"/>
                        <a:t>Конечная цель </a:t>
                      </a:r>
                      <a:r>
                        <a:rPr lang="en-US" baseline="0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Приоритет </a:t>
                      </a:r>
                      <a:endParaRPr lang="en-US" dirty="0"/>
                    </a:p>
                  </a:txBody>
                  <a:tcPr/>
                </a:tc>
              </a:tr>
              <a:tr h="47990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12.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Обеспечить поддержку качества продуктов знаний и других ресурсов за счет регулярных обновлений, проводимых по возможности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СОГЛАСИЛИСЬ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ПС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ИсполКом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ИсКоманды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Секретариат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продолжается</a:t>
                      </a:r>
                      <a:endParaRPr lang="en-US" sz="1400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400" b="1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ВЫСОКИЙ</a:t>
                      </a:r>
                      <a:endParaRPr lang="en-GB" sz="14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99841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Обеспечить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выделение адекватных ресурсов на мониторинг и поддержку вебсайта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wikis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других средств хранения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 коммуникации, применяемых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PEMPAL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СОГЛАСИЛИСЬ</a:t>
                      </a:r>
                      <a:endParaRPr lang="en-GB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Секретариат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ПС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ИсполКом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ИсКоманды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Включить в ТЗ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новой организации секретариата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СРЕДНИЙ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–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 учетом ограниченных средств и новой организации секретариата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99841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14.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Периодически оценивать ИТ решения в смысле приемлемости и полезности для улучшения коммуникации, особенно это касается средств автоматизированного перевода, так как сеть работает на нескольких языках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СОГЛАСИЛИСЬ</a:t>
                      </a:r>
                      <a:endParaRPr lang="en-GB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Секретариат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Включить в ТЗ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новой организации секретариата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СРЕДНИЙ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–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 учетом ограниченных средств и новой организации секретариата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987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15.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Пояснить роль наблюдателей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 усилить роль ПС в КК в соответствии с рекомендациями доноров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16.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Посмотреть,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не надо ли внести изменения в инструкции в результате рекомендаций</a:t>
                      </a:r>
                      <a:r>
                        <a:rPr lang="en-US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СОГЛАСИЛИСЬ</a:t>
                      </a:r>
                      <a:endParaRPr lang="en-GB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КК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Секретариат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Заседание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КК в октябре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2015/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январе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2016 </a:t>
                      </a:r>
                      <a:r>
                        <a:rPr lang="ru-RU" sz="1400" dirty="0" err="1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гг</a:t>
                      </a:r>
                      <a:endParaRPr lang="en-US" sz="1400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ВЫСОКИЙ</a:t>
                      </a:r>
                      <a:endParaRPr lang="en-US" sz="1400" b="1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481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en-US" sz="3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Спасибо</a:t>
            </a:r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91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1052</Words>
  <Application>Microsoft Office PowerPoint</Application>
  <PresentationFormat>On-screen Show (4:3)</PresentationFormat>
  <Paragraphs>162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MS Mincho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Ksenia Galantsova</cp:lastModifiedBy>
  <cp:revision>605</cp:revision>
  <cp:lastPrinted>2012-03-11T09:33:36Z</cp:lastPrinted>
  <dcterms:created xsi:type="dcterms:W3CDTF">2012-02-13T09:14:10Z</dcterms:created>
  <dcterms:modified xsi:type="dcterms:W3CDTF">2015-07-29T09:51:09Z</dcterms:modified>
</cp:coreProperties>
</file>