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323" r:id="rId3"/>
    <p:sldId id="382" r:id="rId4"/>
    <p:sldId id="385" r:id="rId5"/>
    <p:sldId id="378" r:id="rId6"/>
    <p:sldId id="383" r:id="rId7"/>
    <p:sldId id="367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1000" autoAdjust="0"/>
  </p:normalViewPr>
  <p:slideViewPr>
    <p:cSldViewPr>
      <p:cViewPr>
        <p:scale>
          <a:sx n="100" d="100"/>
          <a:sy n="100" d="100"/>
        </p:scale>
        <p:origin x="-1240" y="6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27/07/15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27/07/15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633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804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04800"/>
            <a:ext cx="8153398" cy="56971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4530" y="2209800"/>
            <a:ext cx="5680710" cy="2939921"/>
          </a:xfrm>
        </p:spPr>
        <p:txBody>
          <a:bodyPr>
            <a:normAutofit/>
          </a:bodyPr>
          <a:lstStyle/>
          <a:p>
            <a:pPr lvl="1"/>
            <a:r>
              <a:rPr lang="en-US" sz="2000" b="1" dirty="0" smtClean="0">
                <a:latin typeface="Calibri"/>
                <a:cs typeface="Calibri"/>
              </a:rPr>
              <a:t>GR</a:t>
            </a:r>
            <a:r>
              <a:rPr lang="ta-IN" sz="2000" b="1" dirty="0" smtClean="0">
                <a:latin typeface="Calibri"/>
                <a:cs typeface="Calibri"/>
              </a:rPr>
              <a:t>UPA</a:t>
            </a:r>
            <a:r>
              <a:rPr lang="en-US" sz="2000" b="1" dirty="0" smtClean="0">
                <a:latin typeface="Calibri"/>
                <a:cs typeface="Calibri"/>
              </a:rPr>
              <a:t> </a:t>
            </a:r>
            <a:r>
              <a:rPr lang="en-US" sz="2000" b="1" dirty="0">
                <a:latin typeface="Calibri"/>
                <a:cs typeface="Calibri"/>
              </a:rPr>
              <a:t>2 </a:t>
            </a:r>
            <a:r>
              <a:rPr lang="en-US" sz="2000" b="1" dirty="0" smtClean="0">
                <a:latin typeface="Calibri"/>
                <a:cs typeface="Calibri"/>
              </a:rPr>
              <a:t>– </a:t>
            </a:r>
            <a:r>
              <a:rPr lang="ta-IN" sz="2000" b="1" dirty="0" smtClean="0">
                <a:latin typeface="Calibri"/>
                <a:cs typeface="Calibri"/>
              </a:rPr>
              <a:t>STRATEGIJSKI CILJ</a:t>
            </a:r>
            <a:r>
              <a:rPr lang="en-US" sz="2000" b="1" dirty="0" smtClean="0">
                <a:latin typeface="Calibri"/>
                <a:cs typeface="Calibri"/>
              </a:rPr>
              <a:t>/</a:t>
            </a:r>
            <a:r>
              <a:rPr lang="ta-IN" sz="2000" b="1" dirty="0" smtClean="0">
                <a:latin typeface="Calibri"/>
                <a:cs typeface="Calibri"/>
              </a:rPr>
              <a:t>UTICAJ I IZLAZNI REZULTAT</a:t>
            </a:r>
            <a:r>
              <a:rPr lang="en-US" sz="2000" dirty="0" smtClean="0">
                <a:latin typeface="Calibri"/>
                <a:cs typeface="Calibri"/>
              </a:rPr>
              <a:t>; </a:t>
            </a:r>
            <a:r>
              <a:rPr lang="ta-IN" sz="2000" b="1" dirty="0" smtClean="0">
                <a:latin typeface="Calibri"/>
                <a:cs typeface="Calibri"/>
              </a:rPr>
              <a:t>CILJ ZA IZLAZNI REZULTAT</a:t>
            </a:r>
            <a:r>
              <a:rPr lang="en-US" sz="2000" b="1" dirty="0" smtClean="0">
                <a:latin typeface="Calibri"/>
                <a:cs typeface="Calibri"/>
              </a:rPr>
              <a:t> </a:t>
            </a:r>
            <a:r>
              <a:rPr lang="en-US" sz="2000" b="1" dirty="0">
                <a:latin typeface="Calibri"/>
                <a:cs typeface="Calibri"/>
              </a:rPr>
              <a:t>4 </a:t>
            </a:r>
            <a:endParaRPr lang="en-US" sz="2000" b="1" dirty="0" smtClean="0">
              <a:latin typeface="Calibri"/>
              <a:cs typeface="Calibri"/>
            </a:endParaRPr>
          </a:p>
          <a:p>
            <a:pPr lvl="1"/>
            <a:r>
              <a:rPr lang="en-US" sz="2000" dirty="0" smtClean="0"/>
              <a:t>(</a:t>
            </a:r>
            <a:r>
              <a:rPr lang="en-US" sz="2000" dirty="0" smtClean="0">
                <a:latin typeface="Calibri"/>
                <a:cs typeface="Calibri"/>
              </a:rPr>
              <a:t>RUS</a:t>
            </a:r>
            <a:r>
              <a:rPr lang="ta-IN" sz="2000" dirty="0" smtClean="0">
                <a:latin typeface="Calibri"/>
                <a:cs typeface="Calibri"/>
              </a:rPr>
              <a:t>KO</a:t>
            </a:r>
            <a:r>
              <a:rPr lang="en-US" sz="2000" dirty="0" smtClean="0">
                <a:latin typeface="Calibri"/>
                <a:cs typeface="Calibri"/>
              </a:rPr>
              <a:t>/</a:t>
            </a:r>
            <a:r>
              <a:rPr lang="ta-IN" sz="2000" dirty="0" smtClean="0">
                <a:latin typeface="Calibri"/>
                <a:cs typeface="Calibri"/>
              </a:rPr>
              <a:t>ENGLESKA</a:t>
            </a:r>
            <a:r>
              <a:rPr lang="en-US" sz="2000" dirty="0" smtClean="0">
                <a:latin typeface="Calibri"/>
                <a:cs typeface="Calibri"/>
              </a:rPr>
              <a:t> gr</a:t>
            </a:r>
            <a:r>
              <a:rPr lang="ta-IN" sz="2000" dirty="0" smtClean="0">
                <a:latin typeface="Calibri"/>
                <a:cs typeface="Calibri"/>
              </a:rPr>
              <a:t>upa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4800" b="1" dirty="0" smtClean="0"/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  <p:pic>
        <p:nvPicPr>
          <p:cNvPr id="7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54025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40259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r>
              <a:rPr lang="ta-IN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Strateški cilj / uticaj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914400" y="1219200"/>
            <a:ext cx="4038600" cy="541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a-IN" sz="2000" b="1" dirty="0" smtClean="0">
                <a:latin typeface="Calibri"/>
                <a:cs typeface="Calibri"/>
              </a:rPr>
              <a:t>P</a:t>
            </a:r>
            <a:r>
              <a:rPr lang="en-US" sz="2000" b="1" dirty="0" smtClean="0">
                <a:latin typeface="Calibri"/>
                <a:cs typeface="Calibri"/>
              </a:rPr>
              <a:t>: </a:t>
            </a:r>
            <a:r>
              <a:rPr lang="ta-IN" sz="2000" b="1" dirty="0" smtClean="0">
                <a:latin typeface="Calibri"/>
                <a:cs typeface="Calibri"/>
              </a:rPr>
              <a:t>šta traže donatori</a:t>
            </a:r>
            <a:r>
              <a:rPr lang="en-US" sz="2000" b="1" dirty="0" smtClean="0">
                <a:latin typeface="Calibri"/>
                <a:cs typeface="Calibri"/>
              </a:rPr>
              <a:t>?</a:t>
            </a:r>
            <a:r>
              <a:rPr lang="en-US" sz="1600" b="1" i="1" noProof="0" dirty="0" smtClean="0">
                <a:latin typeface="Calibri"/>
                <a:cs typeface="Calibri"/>
              </a:rPr>
              <a:t> </a:t>
            </a:r>
            <a:r>
              <a:rPr lang="en-US" sz="1200" b="1" dirty="0">
                <a:latin typeface="Calibri"/>
                <a:cs typeface="Calibri"/>
              </a:rPr>
              <a:t/>
            </a:r>
            <a:br>
              <a:rPr lang="en-US" sz="1200" b="1" dirty="0">
                <a:latin typeface="Calibri"/>
                <a:cs typeface="Calibri"/>
              </a:rPr>
            </a:br>
            <a:r>
              <a:rPr lang="ta-IN" sz="1600" b="1" dirty="0" smtClean="0">
                <a:solidFill>
                  <a:schemeClr val="tx1"/>
                </a:solidFill>
                <a:latin typeface="Calibri"/>
                <a:cs typeface="Calibri"/>
              </a:rPr>
              <a:t>Donatori</a:t>
            </a:r>
            <a:r>
              <a:rPr lang="en-US" sz="1600" b="1" dirty="0" smtClean="0">
                <a:solidFill>
                  <a:schemeClr val="tx1"/>
                </a:solidFill>
                <a:latin typeface="Calibri"/>
                <a:cs typeface="Calibri"/>
              </a:rPr>
              <a:t>:</a:t>
            </a:r>
            <a:endParaRPr lang="en-US" sz="1600" b="1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buFont typeface="Wingdings" pitchFamily="2" charset="2"/>
              <a:buChar char="ü"/>
            </a:pPr>
            <a:r>
              <a:rPr lang="ta-IN" sz="1600" dirty="0" smtClean="0">
                <a:solidFill>
                  <a:schemeClr val="tx1"/>
                </a:solidFill>
                <a:latin typeface="Calibri"/>
                <a:cs typeface="Calibri"/>
              </a:rPr>
              <a:t>Postoji potreba za proizvodom koji opravdava vrijednost </a:t>
            </a:r>
            <a:r>
              <a:rPr lang="en-US" sz="1600" dirty="0" smtClean="0">
                <a:solidFill>
                  <a:schemeClr val="tx1"/>
                </a:solidFill>
                <a:latin typeface="Calibri"/>
                <a:cs typeface="Calibri"/>
              </a:rPr>
              <a:t>PEMPAL</a:t>
            </a:r>
            <a:r>
              <a:rPr lang="ta-IN" sz="1600" dirty="0" smtClean="0">
                <a:solidFill>
                  <a:schemeClr val="tx1"/>
                </a:solidFill>
                <a:latin typeface="Calibri"/>
                <a:cs typeface="Calibri"/>
              </a:rPr>
              <a:t>-a na nivou politika kako bi se započela diskusija o nastavku podrške u okviru njihovih agencija</a:t>
            </a:r>
            <a:endParaRPr lang="en-US" sz="1600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buFont typeface="Wingdings" pitchFamily="2" charset="2"/>
              <a:buChar char="ü"/>
            </a:pPr>
            <a:r>
              <a:rPr lang="ta-IN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Postoji potreba da se zadovolje različite zainteresirane strane i potrebe u obuhvatanju rezultata:</a:t>
            </a:r>
            <a:r>
              <a:rPr lang="en-US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ta-IN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skupljanje brojki</a:t>
            </a:r>
            <a:r>
              <a:rPr lang="en-US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ta-IN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priča o uspjehu</a:t>
            </a:r>
            <a:r>
              <a:rPr lang="en-US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ta-IN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primjera</a:t>
            </a:r>
            <a:r>
              <a:rPr lang="en-US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ta-IN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itd</a:t>
            </a:r>
            <a:r>
              <a:rPr lang="en-US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.</a:t>
            </a:r>
            <a:endParaRPr lang="en-US" sz="1600" noProof="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buFont typeface="Wingdings" pitchFamily="2" charset="2"/>
              <a:buChar char="ü"/>
            </a:pPr>
            <a:r>
              <a:rPr lang="ta-IN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Kategoriziranje različitih dimenzija</a:t>
            </a:r>
            <a:r>
              <a:rPr lang="en-US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: </a:t>
            </a:r>
            <a:r>
              <a:rPr lang="ta-IN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šta su javna dobra</a:t>
            </a:r>
            <a:r>
              <a:rPr lang="en-US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ta-IN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na globalnom planu i za regiju </a:t>
            </a:r>
            <a:r>
              <a:rPr lang="en-US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ECA</a:t>
            </a:r>
            <a:endParaRPr lang="en-US" sz="1600" noProof="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buFont typeface="Wingdings" pitchFamily="2" charset="2"/>
              <a:buChar char="ü"/>
            </a:pPr>
            <a:r>
              <a:rPr lang="ta-IN" sz="1600" dirty="0" smtClean="0">
                <a:solidFill>
                  <a:schemeClr val="tx1"/>
                </a:solidFill>
                <a:latin typeface="Calibri"/>
                <a:cs typeface="Calibri"/>
              </a:rPr>
              <a:t>Kako pokazati vezu između jačanja kapaciteta pojedinačne zemlje i uticaja</a:t>
            </a:r>
            <a:r>
              <a:rPr lang="en-US" sz="1600" dirty="0" smtClean="0">
                <a:solidFill>
                  <a:schemeClr val="tx1"/>
                </a:solidFill>
                <a:latin typeface="Calibri"/>
                <a:cs typeface="Calibri"/>
              </a:rPr>
              <a:t>: </a:t>
            </a:r>
            <a:r>
              <a:rPr lang="ta-IN" sz="1600" dirty="0" smtClean="0">
                <a:solidFill>
                  <a:schemeClr val="tx1"/>
                </a:solidFill>
                <a:latin typeface="Calibri"/>
                <a:cs typeface="Calibri"/>
              </a:rPr>
              <a:t>neke zemlje prisustvuju događajima i uče o problematici, ali reforme ne napreduju</a:t>
            </a:r>
            <a:endParaRPr lang="en-US" sz="16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buFont typeface="Wingdings" pitchFamily="2" charset="2"/>
              <a:buChar char="ü"/>
            </a:pPr>
            <a:r>
              <a:rPr lang="en-US" sz="1600" noProof="0" dirty="0" smtClean="0">
                <a:latin typeface="Calibri"/>
                <a:cs typeface="Calibri"/>
              </a:rPr>
              <a:t>Individual</a:t>
            </a:r>
            <a:r>
              <a:rPr lang="ta-IN" sz="1600" noProof="0" dirty="0" smtClean="0">
                <a:latin typeface="Calibri"/>
                <a:cs typeface="Calibri"/>
              </a:rPr>
              <a:t>na</a:t>
            </a:r>
            <a:r>
              <a:rPr lang="en-US" sz="1600" noProof="0" dirty="0" smtClean="0">
                <a:latin typeface="Calibri"/>
                <a:cs typeface="Calibri"/>
              </a:rPr>
              <a:t> </a:t>
            </a:r>
            <a:r>
              <a:rPr lang="ta-IN" sz="1600" noProof="0" dirty="0" smtClean="0">
                <a:latin typeface="Calibri"/>
                <a:cs typeface="Calibri"/>
              </a:rPr>
              <a:t>korist</a:t>
            </a:r>
            <a:r>
              <a:rPr lang="en-US" sz="1600" noProof="0" dirty="0" smtClean="0">
                <a:latin typeface="Calibri"/>
                <a:cs typeface="Calibri"/>
              </a:rPr>
              <a:t> </a:t>
            </a:r>
            <a:r>
              <a:rPr lang="en-US" sz="1600" noProof="0" dirty="0" smtClean="0">
                <a:latin typeface="Calibri"/>
                <a:cs typeface="Calibri"/>
              </a:rPr>
              <a:t>-&gt; </a:t>
            </a:r>
            <a:r>
              <a:rPr lang="en-US" sz="1600" noProof="0" dirty="0" err="1" smtClean="0">
                <a:latin typeface="Calibri"/>
                <a:cs typeface="Calibri"/>
              </a:rPr>
              <a:t>institu</a:t>
            </a:r>
            <a:r>
              <a:rPr lang="ta-IN" sz="1600" noProof="0" dirty="0" smtClean="0">
                <a:latin typeface="Calibri"/>
                <a:cs typeface="Calibri"/>
              </a:rPr>
              <a:t>c</a:t>
            </a:r>
            <a:r>
              <a:rPr lang="en-US" sz="1600" noProof="0" dirty="0" err="1" smtClean="0">
                <a:latin typeface="Calibri"/>
                <a:cs typeface="Calibri"/>
              </a:rPr>
              <a:t>ional</a:t>
            </a:r>
            <a:r>
              <a:rPr lang="ta-IN" sz="1600" noProof="0" dirty="0" smtClean="0">
                <a:latin typeface="Calibri"/>
                <a:cs typeface="Calibri"/>
              </a:rPr>
              <a:t>na</a:t>
            </a:r>
            <a:r>
              <a:rPr lang="en-US" sz="1600" noProof="0" dirty="0" smtClean="0">
                <a:latin typeface="Calibri"/>
                <a:cs typeface="Calibri"/>
              </a:rPr>
              <a:t> </a:t>
            </a:r>
            <a:r>
              <a:rPr lang="ta-IN" sz="1600" noProof="0" dirty="0" smtClean="0">
                <a:latin typeface="Calibri"/>
                <a:cs typeface="Calibri"/>
              </a:rPr>
              <a:t>korist</a:t>
            </a:r>
            <a:endParaRPr lang="ru-RU" sz="2000" noProof="0" dirty="0">
              <a:latin typeface="Calibri"/>
              <a:cs typeface="Calibri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29200" y="1295400"/>
            <a:ext cx="3886200" cy="4953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a-IN" b="1" dirty="0" smtClean="0">
                <a:latin typeface="Calibri"/>
                <a:cs typeface="Calibri"/>
              </a:rPr>
              <a:t>Zaključci</a:t>
            </a:r>
            <a:r>
              <a:rPr lang="en-US" b="1" dirty="0" smtClean="0">
                <a:latin typeface="Calibri"/>
                <a:cs typeface="Calibri"/>
              </a:rPr>
              <a:t>:</a:t>
            </a:r>
            <a:endParaRPr lang="en-US" b="1" dirty="0" smtClean="0">
              <a:latin typeface="Calibri"/>
              <a:cs typeface="Calibri"/>
            </a:endParaRPr>
          </a:p>
          <a:p>
            <a:pPr marL="0" indent="0" algn="just">
              <a:buNone/>
            </a:pPr>
            <a:endParaRPr lang="en-US" b="1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ta-IN" b="1" dirty="0" smtClean="0">
                <a:latin typeface="Calibri"/>
                <a:cs typeface="Calibri"/>
              </a:rPr>
              <a:t>1.</a:t>
            </a:r>
            <a:r>
              <a:rPr lang="en-US" b="1" dirty="0" smtClean="0">
                <a:latin typeface="Calibri"/>
                <a:cs typeface="Calibri"/>
              </a:rPr>
              <a:t> </a:t>
            </a:r>
            <a:r>
              <a:rPr lang="ta-IN" b="1" dirty="0" smtClean="0">
                <a:latin typeface="Calibri"/>
                <a:cs typeface="Calibri"/>
              </a:rPr>
              <a:t>preporuka</a:t>
            </a:r>
            <a:r>
              <a:rPr lang="en-US" b="1" dirty="0" smtClean="0">
                <a:latin typeface="Calibri"/>
                <a:cs typeface="Calibri"/>
              </a:rPr>
              <a:t> </a:t>
            </a:r>
            <a:r>
              <a:rPr lang="en-US" b="1" dirty="0" smtClean="0">
                <a:latin typeface="Calibri"/>
                <a:cs typeface="Calibri"/>
              </a:rPr>
              <a:t>-</a:t>
            </a:r>
            <a:r>
              <a:rPr lang="en-US" b="1" dirty="0" smtClean="0">
                <a:latin typeface="Calibri"/>
                <a:cs typeface="Calibri"/>
              </a:rPr>
              <a:t>&gt;</a:t>
            </a:r>
            <a:r>
              <a:rPr lang="ta-IN" b="1" dirty="0" smtClean="0">
                <a:latin typeface="Calibri"/>
                <a:cs typeface="Calibri"/>
              </a:rPr>
              <a:t>visoki prioritet</a:t>
            </a:r>
            <a:endParaRPr lang="en-US" b="1" dirty="0" smtClean="0">
              <a:latin typeface="Calibri"/>
              <a:cs typeface="Calibri"/>
            </a:endParaRPr>
          </a:p>
          <a:p>
            <a:pPr>
              <a:buFont typeface="Wingdings" pitchFamily="2" charset="2"/>
              <a:buChar char="ü"/>
            </a:pPr>
            <a:r>
              <a:rPr lang="ta-IN" sz="2400" dirty="0" smtClean="0">
                <a:latin typeface="Calibri"/>
                <a:cs typeface="Calibri"/>
              </a:rPr>
              <a:t>Korištenje različitih metodologija za obuhvatanje rezultata je važno i rezultate je potrebno mjeriti po različitim dimenzijama</a:t>
            </a:r>
            <a:r>
              <a:rPr lang="en-US" sz="2400" dirty="0" smtClean="0">
                <a:latin typeface="Calibri"/>
                <a:cs typeface="Calibri"/>
              </a:rPr>
              <a:t>:</a:t>
            </a:r>
            <a:endParaRPr lang="en-US" sz="2400" dirty="0">
              <a:latin typeface="Calibri"/>
              <a:cs typeface="Calibri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ta-IN" sz="2000" dirty="0" smtClean="0">
                <a:latin typeface="Calibri"/>
                <a:cs typeface="Calibri"/>
              </a:rPr>
              <a:t>priče o uspjehu</a:t>
            </a:r>
            <a:r>
              <a:rPr lang="en-US" sz="2000" dirty="0" smtClean="0">
                <a:latin typeface="Calibri"/>
                <a:cs typeface="Calibri"/>
              </a:rPr>
              <a:t>, </a:t>
            </a:r>
            <a:endParaRPr lang="en-US" sz="2000" dirty="0" smtClean="0">
              <a:latin typeface="Calibri"/>
              <a:cs typeface="Calibri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ta-IN" sz="2000" dirty="0" smtClean="0">
                <a:latin typeface="Calibri"/>
                <a:cs typeface="Calibri"/>
              </a:rPr>
              <a:t>brojke</a:t>
            </a:r>
            <a:r>
              <a:rPr lang="en-US" sz="2000" dirty="0" smtClean="0">
                <a:latin typeface="Calibri"/>
                <a:cs typeface="Calibri"/>
              </a:rPr>
              <a:t>, </a:t>
            </a:r>
            <a:endParaRPr lang="en-US" sz="2000" dirty="0" smtClean="0">
              <a:latin typeface="Calibri"/>
              <a:cs typeface="Calibri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ta-IN" sz="2000" dirty="0" smtClean="0">
                <a:latin typeface="Calibri"/>
                <a:cs typeface="Calibri"/>
              </a:rPr>
              <a:t>primjeri</a:t>
            </a:r>
            <a:r>
              <a:rPr lang="en-US" sz="2000" dirty="0" smtClean="0">
                <a:latin typeface="Calibri"/>
                <a:cs typeface="Calibri"/>
              </a:rPr>
              <a:t>, </a:t>
            </a:r>
            <a:endParaRPr lang="en-US" sz="2000" dirty="0" smtClean="0">
              <a:latin typeface="Calibri"/>
              <a:cs typeface="Calibri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ta-IN" sz="2000" dirty="0" smtClean="0">
                <a:latin typeface="Calibri"/>
                <a:cs typeface="Calibri"/>
              </a:rPr>
              <a:t>rezultati anketa</a:t>
            </a:r>
            <a:r>
              <a:rPr lang="en-US" sz="2000" dirty="0" smtClean="0">
                <a:latin typeface="Calibri"/>
                <a:cs typeface="Calibri"/>
              </a:rPr>
              <a:t>, </a:t>
            </a:r>
            <a:endParaRPr lang="en-US" sz="2000" dirty="0" smtClean="0">
              <a:latin typeface="Calibri"/>
              <a:cs typeface="Calibri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ta-IN" sz="2000" dirty="0" smtClean="0">
                <a:latin typeface="Calibri"/>
                <a:cs typeface="Calibri"/>
              </a:rPr>
              <a:t>metoda </a:t>
            </a:r>
            <a:r>
              <a:rPr lang="en-US" sz="2000" dirty="0" smtClean="0">
                <a:latin typeface="Calibri"/>
                <a:cs typeface="Calibri"/>
              </a:rPr>
              <a:t>“</a:t>
            </a:r>
            <a:r>
              <a:rPr lang="ta-IN" sz="2000" dirty="0" smtClean="0">
                <a:latin typeface="Calibri"/>
                <a:cs typeface="Calibri"/>
              </a:rPr>
              <a:t>detektiva vrijednosti</a:t>
            </a:r>
            <a:r>
              <a:rPr lang="en-US" sz="2000" dirty="0" smtClean="0">
                <a:latin typeface="Calibri"/>
                <a:cs typeface="Calibri"/>
              </a:rPr>
              <a:t>”</a:t>
            </a:r>
            <a:endParaRPr lang="en-US" sz="2000" dirty="0">
              <a:latin typeface="Calibri"/>
              <a:cs typeface="Calibri"/>
            </a:endParaRPr>
          </a:p>
          <a:p>
            <a:pPr>
              <a:buFont typeface="Wingdings" pitchFamily="2" charset="2"/>
              <a:buChar char="ü"/>
            </a:pPr>
            <a:r>
              <a:rPr lang="ta-IN" sz="2400" dirty="0" smtClean="0">
                <a:latin typeface="Calibri"/>
                <a:cs typeface="Calibri"/>
              </a:rPr>
              <a:t>Pratiti lanac rezultata</a:t>
            </a:r>
            <a:r>
              <a:rPr lang="en-US" sz="2400" dirty="0" smtClean="0">
                <a:latin typeface="Calibri"/>
                <a:cs typeface="Calibri"/>
              </a:rPr>
              <a:t>: </a:t>
            </a:r>
            <a:r>
              <a:rPr lang="ta-IN" sz="2400" dirty="0" smtClean="0">
                <a:latin typeface="Calibri"/>
                <a:cs typeface="Calibri"/>
              </a:rPr>
              <a:t>individualni razvoj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–&gt; </a:t>
            </a:r>
            <a:r>
              <a:rPr lang="ta-IN" sz="2400" dirty="0" smtClean="0">
                <a:latin typeface="Calibri"/>
                <a:cs typeface="Calibri"/>
              </a:rPr>
              <a:t>širenje znanja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-&gt; </a:t>
            </a:r>
            <a:r>
              <a:rPr lang="en-US" sz="2400" dirty="0" err="1" smtClean="0">
                <a:latin typeface="Calibri"/>
                <a:cs typeface="Calibri"/>
              </a:rPr>
              <a:t>institu</a:t>
            </a:r>
            <a:r>
              <a:rPr lang="ta-IN" sz="2400" dirty="0" smtClean="0">
                <a:latin typeface="Calibri"/>
                <a:cs typeface="Calibri"/>
              </a:rPr>
              <a:t>c</a:t>
            </a:r>
            <a:r>
              <a:rPr lang="en-US" sz="2400" dirty="0" err="1" smtClean="0">
                <a:latin typeface="Calibri"/>
                <a:cs typeface="Calibri"/>
              </a:rPr>
              <a:t>ional</a:t>
            </a:r>
            <a:r>
              <a:rPr lang="ta-IN" sz="2400" dirty="0" smtClean="0">
                <a:latin typeface="Calibri"/>
                <a:cs typeface="Calibri"/>
              </a:rPr>
              <a:t>ni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ta-IN" sz="2400" dirty="0" smtClean="0">
                <a:latin typeface="Calibri"/>
                <a:cs typeface="Calibri"/>
              </a:rPr>
              <a:t>razvoj</a:t>
            </a:r>
            <a:endParaRPr lang="en-US" sz="2400" dirty="0">
              <a:latin typeface="Calibri"/>
              <a:cs typeface="Calibri"/>
            </a:endParaRPr>
          </a:p>
          <a:p>
            <a:pPr>
              <a:buFont typeface="Wingdings" pitchFamily="2" charset="2"/>
              <a:buChar char="ü"/>
            </a:pPr>
            <a:r>
              <a:rPr lang="ta-IN" sz="2400" dirty="0" smtClean="0">
                <a:latin typeface="Calibri"/>
                <a:cs typeface="Calibri"/>
              </a:rPr>
              <a:t>Izvještaj o </a:t>
            </a:r>
            <a:r>
              <a:rPr lang="en-US" sz="2400" dirty="0" smtClean="0">
                <a:latin typeface="Calibri"/>
                <a:cs typeface="Calibri"/>
              </a:rPr>
              <a:t>MTR</a:t>
            </a:r>
            <a:r>
              <a:rPr lang="ta-IN" sz="2400" dirty="0" smtClean="0">
                <a:latin typeface="Calibri"/>
                <a:cs typeface="Calibri"/>
              </a:rPr>
              <a:t>-u će imati izvod</a:t>
            </a:r>
            <a:r>
              <a:rPr lang="en-US" sz="2400" dirty="0" smtClean="0">
                <a:latin typeface="Calibri"/>
                <a:cs typeface="Calibri"/>
              </a:rPr>
              <a:t>: </a:t>
            </a:r>
            <a:r>
              <a:rPr lang="ta-IN" sz="2400" dirty="0" smtClean="0">
                <a:latin typeface="Calibri"/>
                <a:cs typeface="Calibri"/>
              </a:rPr>
              <a:t>sažetak rezultata</a:t>
            </a:r>
            <a:r>
              <a:rPr lang="en-US" sz="2400" dirty="0" smtClean="0">
                <a:latin typeface="Calibri"/>
                <a:cs typeface="Calibri"/>
              </a:rPr>
              <a:t>- </a:t>
            </a:r>
            <a:r>
              <a:rPr lang="ta-IN" sz="2400" dirty="0" smtClean="0">
                <a:latin typeface="Calibri"/>
                <a:cs typeface="Calibri"/>
              </a:rPr>
              <a:t>imajući na umu ciljnu publiku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endParaRPr lang="en-US" sz="2400" dirty="0" smtClean="0">
              <a:latin typeface="Calibri"/>
              <a:cs typeface="Calibri"/>
            </a:endParaRPr>
          </a:p>
          <a:p>
            <a:pPr marL="0" lvl="0" indent="0" algn="just">
              <a:buNone/>
            </a:pPr>
            <a:endParaRPr lang="en-US" b="1" dirty="0" smtClean="0">
              <a:solidFill>
                <a:prstClr val="black"/>
              </a:solidFill>
              <a:latin typeface="Calibri"/>
              <a:cs typeface="Calibri"/>
            </a:endParaRPr>
          </a:p>
          <a:p>
            <a:pPr marL="0" lvl="0" indent="0">
              <a:buNone/>
            </a:pPr>
            <a:r>
              <a:rPr lang="ta-IN" b="1" dirty="0" smtClean="0">
                <a:solidFill>
                  <a:prstClr val="black"/>
                </a:solidFill>
                <a:latin typeface="Calibri"/>
                <a:cs typeface="Calibri"/>
              </a:rPr>
              <a:t>2. preporuka</a:t>
            </a:r>
            <a:r>
              <a:rPr lang="en-US" b="1" dirty="0" smtClean="0">
                <a:solidFill>
                  <a:prstClr val="black"/>
                </a:solidFill>
                <a:latin typeface="Calibri"/>
                <a:cs typeface="Calibri"/>
              </a:rPr>
              <a:t>-</a:t>
            </a:r>
            <a:r>
              <a:rPr lang="en-US" b="1" dirty="0" smtClean="0">
                <a:solidFill>
                  <a:prstClr val="black"/>
                </a:solidFill>
                <a:latin typeface="Calibri"/>
                <a:cs typeface="Calibri"/>
              </a:rPr>
              <a:t>&gt; </a:t>
            </a:r>
            <a:r>
              <a:rPr lang="ta-IN" b="1" dirty="0" smtClean="0">
                <a:solidFill>
                  <a:prstClr val="black"/>
                </a:solidFill>
                <a:latin typeface="Calibri"/>
                <a:cs typeface="Calibri"/>
              </a:rPr>
              <a:t>brisati</a:t>
            </a:r>
            <a:endParaRPr lang="en-US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algn="just">
              <a:buFont typeface="Wingdings" pitchFamily="2" charset="2"/>
              <a:buChar char="ü"/>
            </a:pPr>
            <a:endParaRPr lang="en-US" sz="2400" dirty="0" smtClean="0">
              <a:latin typeface="Calibri"/>
              <a:cs typeface="Calibri"/>
            </a:endParaRPr>
          </a:p>
          <a:p>
            <a:pPr algn="just">
              <a:buFont typeface="Wingdings" pitchFamily="2" charset="2"/>
              <a:buChar char="ü"/>
            </a:pP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endParaRPr lang="en-US" sz="2400" dirty="0"/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Izlazni rezultat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a-IN" sz="2000" b="1" noProof="0" dirty="0" smtClean="0">
                <a:latin typeface="Calibri"/>
                <a:cs typeface="Calibri"/>
              </a:rPr>
              <a:t>Diskusije o preporuci 3</a:t>
            </a:r>
            <a:endParaRPr lang="en-US" sz="2000" b="1" noProof="0" dirty="0" smtClean="0">
              <a:latin typeface="Calibri"/>
              <a:cs typeface="Calibri"/>
            </a:endParaRPr>
          </a:p>
          <a:p>
            <a:pPr algn="just"/>
            <a:endParaRPr lang="en-US" sz="1700" noProof="0" dirty="0" smtClean="0"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ta-IN" sz="1700" b="1" dirty="0" smtClean="0">
                <a:solidFill>
                  <a:schemeClr val="tx1"/>
                </a:solidFill>
                <a:latin typeface="Calibri"/>
                <a:cs typeface="Calibri"/>
              </a:rPr>
              <a:t>Tim Svjetske banke za implementaciju</a:t>
            </a:r>
            <a:r>
              <a:rPr lang="en-US" sz="1700" b="1" dirty="0" smtClean="0">
                <a:solidFill>
                  <a:schemeClr val="tx1"/>
                </a:solidFill>
                <a:latin typeface="Calibri"/>
                <a:cs typeface="Calibri"/>
              </a:rPr>
              <a:t>:</a:t>
            </a:r>
            <a:endParaRPr lang="en-US" sz="1700" b="1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1700" dirty="0" smtClean="0">
                <a:latin typeface="Calibri"/>
                <a:cs typeface="Calibri"/>
              </a:rPr>
              <a:t>Postoji dojam da se ne istražuju sve mogućnosti i da bi se ciljanje potreba zemalja moglo bolje raditi</a:t>
            </a:r>
            <a:endParaRPr lang="en-US" sz="1700" noProof="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en-US" sz="1700" b="1" dirty="0" smtClean="0">
                <a:solidFill>
                  <a:schemeClr val="tx1"/>
                </a:solidFill>
                <a:latin typeface="Calibri"/>
                <a:cs typeface="Calibri"/>
              </a:rPr>
              <a:t>Don</a:t>
            </a:r>
            <a:r>
              <a:rPr lang="ta-IN" sz="1700" b="1" dirty="0" smtClean="0">
                <a:solidFill>
                  <a:schemeClr val="tx1"/>
                </a:solidFill>
                <a:latin typeface="Calibri"/>
                <a:cs typeface="Calibri"/>
              </a:rPr>
              <a:t>atori</a:t>
            </a:r>
            <a:r>
              <a:rPr lang="en-US" sz="1700" b="1" dirty="0" smtClean="0">
                <a:solidFill>
                  <a:schemeClr val="tx1"/>
                </a:solidFill>
                <a:latin typeface="Calibri"/>
                <a:cs typeface="Calibri"/>
              </a:rPr>
              <a:t>:</a:t>
            </a:r>
            <a:endParaRPr lang="en-US" sz="1700" b="1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1700" dirty="0" smtClean="0">
                <a:solidFill>
                  <a:schemeClr val="tx1"/>
                </a:solidFill>
                <a:latin typeface="Calibri"/>
                <a:cs typeface="Calibri"/>
              </a:rPr>
              <a:t>Ocjena izlaznih rezultata na nivou zemalja predstavlja izazov za </a:t>
            </a:r>
            <a:r>
              <a:rPr lang="en-US" sz="1700" dirty="0" smtClean="0">
                <a:solidFill>
                  <a:schemeClr val="tx1"/>
                </a:solidFill>
                <a:latin typeface="Calibri"/>
                <a:cs typeface="Calibri"/>
              </a:rPr>
              <a:t>PEMPAL </a:t>
            </a:r>
            <a:endParaRPr lang="en-US" sz="17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  <a:latin typeface="Calibri"/>
                <a:cs typeface="Calibri"/>
              </a:rPr>
              <a:t>PEMPAL</a:t>
            </a:r>
            <a:r>
              <a:rPr lang="ta-IN" sz="1700" dirty="0" smtClean="0">
                <a:solidFill>
                  <a:schemeClr val="tx1"/>
                </a:solidFill>
                <a:latin typeface="Calibri"/>
                <a:cs typeface="Calibri"/>
              </a:rPr>
              <a:t>-u bi moglo koristiti nastavljanje sagledavanja pristupa drugih mreža</a:t>
            </a:r>
            <a:endParaRPr lang="en-US" sz="17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ta-IN" sz="1700" b="1" noProof="0" dirty="0" smtClean="0">
                <a:solidFill>
                  <a:schemeClr val="tx1"/>
                </a:solidFill>
                <a:latin typeface="Calibri"/>
                <a:cs typeface="Calibri"/>
              </a:rPr>
              <a:t>Zajednice prakse</a:t>
            </a:r>
            <a:r>
              <a:rPr lang="en-US" sz="1700" b="1" noProof="0" dirty="0" smtClean="0">
                <a:solidFill>
                  <a:schemeClr val="tx1"/>
                </a:solidFill>
                <a:latin typeface="Calibri"/>
                <a:cs typeface="Calibri"/>
              </a:rPr>
              <a:t>:</a:t>
            </a:r>
            <a:endParaRPr lang="en-US" sz="1700" b="1" noProof="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1700" noProof="0" dirty="0" smtClean="0">
                <a:solidFill>
                  <a:schemeClr val="tx1"/>
                </a:solidFill>
                <a:latin typeface="Calibri"/>
                <a:cs typeface="Calibri"/>
              </a:rPr>
              <a:t>Radne grupe su dobar način da se bolje ciljaju potrebe zemalja, pokazuju se djelotvornim za bavljenje konkretnim tehničkim pitanjima i pronalaženje radnih rješenja konkretnih problema</a:t>
            </a:r>
            <a:endParaRPr lang="en-US" sz="1700" noProof="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1700" dirty="0" smtClean="0">
                <a:solidFill>
                  <a:schemeClr val="tx1"/>
                </a:solidFill>
                <a:latin typeface="Calibri"/>
                <a:cs typeface="Calibri"/>
              </a:rPr>
              <a:t>Rezultate je lakše obuhvatiti u okviru radnih grupa nego općenito u okviru </a:t>
            </a:r>
            <a:r>
              <a:rPr lang="en-US" sz="1700" dirty="0" smtClean="0">
                <a:solidFill>
                  <a:schemeClr val="tx1"/>
                </a:solidFill>
                <a:latin typeface="Calibri"/>
                <a:cs typeface="Calibri"/>
              </a:rPr>
              <a:t>PEMPAL</a:t>
            </a:r>
            <a:r>
              <a:rPr lang="ta-IN" sz="1700" dirty="0" smtClean="0">
                <a:solidFill>
                  <a:schemeClr val="tx1"/>
                </a:solidFill>
                <a:latin typeface="Calibri"/>
                <a:cs typeface="Calibri"/>
              </a:rPr>
              <a:t>-a</a:t>
            </a:r>
            <a:endParaRPr lang="ru-RU" sz="1700" noProof="0" dirty="0">
              <a:latin typeface="Calibri"/>
              <a:cs typeface="Calibri"/>
            </a:endParaRPr>
          </a:p>
          <a:p>
            <a:pPr algn="just"/>
            <a:endParaRPr lang="ru-RU" sz="1700" noProof="0" dirty="0">
              <a:latin typeface="Calibri"/>
              <a:cs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910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Izlazni rezultat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95400" y="1600200"/>
            <a:ext cx="7391399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a-IN" b="1" dirty="0" smtClean="0">
                <a:latin typeface="Calibri"/>
                <a:cs typeface="Calibri"/>
              </a:rPr>
              <a:t>Zaključci</a:t>
            </a:r>
            <a:r>
              <a:rPr lang="en-US" b="1" dirty="0" smtClean="0">
                <a:latin typeface="Calibri"/>
                <a:cs typeface="Calibri"/>
              </a:rPr>
              <a:t>:</a:t>
            </a:r>
          </a:p>
          <a:p>
            <a:pPr marL="0" indent="0" algn="just">
              <a:buNone/>
            </a:pPr>
            <a:endParaRPr lang="en-US" b="1" dirty="0" smtClean="0"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ta-IN" b="1" dirty="0" smtClean="0">
                <a:latin typeface="Calibri"/>
                <a:cs typeface="Calibri"/>
              </a:rPr>
              <a:t>U</a:t>
            </a:r>
            <a:r>
              <a:rPr lang="en-US" b="1" dirty="0" smtClean="0">
                <a:latin typeface="Calibri"/>
                <a:cs typeface="Calibri"/>
              </a:rPr>
              <a:t> </a:t>
            </a:r>
            <a:r>
              <a:rPr lang="ta-IN" b="1" dirty="0" smtClean="0">
                <a:latin typeface="Calibri"/>
                <a:cs typeface="Calibri"/>
              </a:rPr>
              <a:t>3. preporuci</a:t>
            </a:r>
            <a:r>
              <a:rPr lang="en-US" b="1" dirty="0" smtClean="0">
                <a:latin typeface="Calibri"/>
                <a:cs typeface="Calibri"/>
              </a:rPr>
              <a:t> - </a:t>
            </a:r>
            <a:r>
              <a:rPr lang="ta-IN" b="1" dirty="0" smtClean="0">
                <a:latin typeface="Calibri"/>
                <a:cs typeface="Calibri"/>
              </a:rPr>
              <a:t>brisati</a:t>
            </a:r>
            <a:r>
              <a:rPr lang="en-US" b="1" dirty="0" smtClean="0">
                <a:latin typeface="Calibri"/>
                <a:cs typeface="Calibri"/>
              </a:rPr>
              <a:t> 1</a:t>
            </a:r>
            <a:r>
              <a:rPr lang="ta-IN" b="1" dirty="0" smtClean="0">
                <a:latin typeface="Calibri"/>
                <a:cs typeface="Calibri"/>
              </a:rPr>
              <a:t>. tačku</a:t>
            </a:r>
            <a:endParaRPr lang="en-US" b="1" dirty="0" smtClean="0">
              <a:latin typeface="Calibri"/>
              <a:cs typeface="Calibri"/>
            </a:endParaRPr>
          </a:p>
          <a:p>
            <a:pPr marL="0" indent="0" algn="just">
              <a:buNone/>
            </a:pPr>
            <a:endParaRPr lang="en-US" b="1" dirty="0" smtClean="0">
              <a:latin typeface="Calibri"/>
              <a:cs typeface="Calibri"/>
            </a:endParaRPr>
          </a:p>
          <a:p>
            <a:r>
              <a:rPr lang="ta-IN" sz="2600" dirty="0" smtClean="0">
                <a:latin typeface="Calibri"/>
                <a:cs typeface="Calibri"/>
              </a:rPr>
              <a:t>Rad u malim grupama i na malim temama se pokazuje efikasnim ali potrebno je da pratimo rezultate radnih grupa</a:t>
            </a:r>
            <a:r>
              <a:rPr lang="en-US" sz="2600" dirty="0" smtClean="0">
                <a:latin typeface="Calibri"/>
                <a:cs typeface="Calibri"/>
              </a:rPr>
              <a:t>;</a:t>
            </a:r>
          </a:p>
          <a:p>
            <a:r>
              <a:rPr lang="ta-IN" sz="2600" dirty="0" smtClean="0">
                <a:latin typeface="Calibri"/>
                <a:cs typeface="Calibri"/>
              </a:rPr>
              <a:t>Istraživanje pristupa drugih mreža</a:t>
            </a:r>
            <a:r>
              <a:rPr lang="en-US" sz="2600" dirty="0" smtClean="0">
                <a:latin typeface="Calibri"/>
                <a:cs typeface="Calibri"/>
              </a:rPr>
              <a:t>;</a:t>
            </a:r>
          </a:p>
          <a:p>
            <a:pPr marL="0" indent="0" algn="just">
              <a:buNone/>
            </a:pPr>
            <a:r>
              <a:rPr lang="en-US" sz="2400" dirty="0" smtClean="0"/>
              <a:t> </a:t>
            </a:r>
            <a:endParaRPr lang="en-US" sz="2400" dirty="0" smtClean="0"/>
          </a:p>
          <a:p>
            <a:pPr marL="0" lvl="0" indent="0" algn="just">
              <a:buNone/>
            </a:pPr>
            <a:endParaRPr lang="en-US" b="1" dirty="0" smtClean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endParaRPr lang="en-US" sz="2400" dirty="0"/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3381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b="1" dirty="0" smtClean="0">
                <a:solidFill>
                  <a:schemeClr val="accent5">
                    <a:lumMod val="75000"/>
                  </a:schemeClr>
                </a:solidFill>
              </a:rPr>
              <a:t>Cilj za izlazni rezultat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399" cy="5029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a-IN" sz="1600" b="1" dirty="0" smtClean="0">
                <a:latin typeface="Calibri"/>
                <a:cs typeface="Calibri"/>
              </a:rPr>
              <a:t>Diskusije o preporuci </a:t>
            </a:r>
            <a:r>
              <a:rPr lang="en-US" sz="1600" b="1" dirty="0" smtClean="0">
                <a:latin typeface="Calibri"/>
                <a:cs typeface="Calibri"/>
              </a:rPr>
              <a:t>26</a:t>
            </a:r>
            <a:r>
              <a:rPr lang="en-US" sz="1600" b="1" dirty="0" smtClean="0">
                <a:latin typeface="Calibri"/>
                <a:cs typeface="Calibri"/>
              </a:rPr>
              <a:t>, 27, 28</a:t>
            </a:r>
          </a:p>
          <a:p>
            <a:pPr marL="0" indent="0" algn="just">
              <a:buNone/>
            </a:pPr>
            <a:endParaRPr lang="en-US" sz="1600" b="1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ta-IN" sz="1600" b="1" dirty="0" smtClean="0">
                <a:latin typeface="Calibri"/>
                <a:cs typeface="Calibri"/>
              </a:rPr>
              <a:t>Zajednice prakse</a:t>
            </a:r>
            <a:r>
              <a:rPr lang="en-US" sz="1600" b="1" dirty="0" smtClean="0">
                <a:latin typeface="Calibri"/>
                <a:cs typeface="Calibri"/>
              </a:rPr>
              <a:t>:</a:t>
            </a:r>
            <a:endParaRPr lang="en-US" sz="1600" b="1" dirty="0">
              <a:latin typeface="Calibri"/>
              <a:cs typeface="Calibri"/>
            </a:endParaRPr>
          </a:p>
          <a:p>
            <a:pPr marL="457200" indent="-457200" algn="just"/>
            <a:r>
              <a:rPr lang="en-US" sz="1600" dirty="0" smtClean="0">
                <a:latin typeface="Calibri"/>
                <a:cs typeface="Calibri"/>
              </a:rPr>
              <a:t>Formal</a:t>
            </a:r>
            <a:r>
              <a:rPr lang="ta-IN" sz="1600" dirty="0" smtClean="0">
                <a:latin typeface="Calibri"/>
                <a:cs typeface="Calibri"/>
              </a:rPr>
              <a:t>na mreža će podrazumijevati veliku birokraciju i mi bi je radije zadržali neformalnom</a:t>
            </a:r>
            <a:endParaRPr lang="en-US" sz="1600" dirty="0">
              <a:latin typeface="Calibri"/>
              <a:cs typeface="Calibri"/>
            </a:endParaRPr>
          </a:p>
          <a:p>
            <a:pPr marL="457200" indent="-457200" algn="just"/>
            <a:r>
              <a:rPr lang="en-US" sz="1600" dirty="0">
                <a:latin typeface="Calibri"/>
                <a:cs typeface="Calibri"/>
              </a:rPr>
              <a:t>PEMPAL </a:t>
            </a:r>
            <a:r>
              <a:rPr lang="ta-IN" sz="1600" dirty="0" smtClean="0">
                <a:latin typeface="Calibri"/>
                <a:cs typeface="Calibri"/>
              </a:rPr>
              <a:t>ima vrijednost za stručna lica na tehničkom nivou i mi bismo željeli zadržati ovu platformu primarno za tehnički nivo</a:t>
            </a:r>
            <a:endParaRPr lang="en-US" sz="1600" dirty="0">
              <a:latin typeface="Calibri"/>
              <a:cs typeface="Calibri"/>
            </a:endParaRPr>
          </a:p>
          <a:p>
            <a:pPr marL="0" indent="0" algn="just">
              <a:buNone/>
            </a:pPr>
            <a:endParaRPr lang="en-US" sz="1600" b="1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alibri"/>
                <a:cs typeface="Calibri"/>
              </a:rPr>
              <a:t>Don</a:t>
            </a:r>
            <a:r>
              <a:rPr lang="ta-IN" sz="1600" b="1" dirty="0" smtClean="0">
                <a:solidFill>
                  <a:schemeClr val="tx1"/>
                </a:solidFill>
                <a:latin typeface="Calibri"/>
                <a:cs typeface="Calibri"/>
              </a:rPr>
              <a:t>atori</a:t>
            </a:r>
            <a:r>
              <a:rPr lang="en-US" sz="1600" b="1" dirty="0" smtClean="0">
                <a:solidFill>
                  <a:schemeClr val="tx1"/>
                </a:solidFill>
                <a:latin typeface="Calibri"/>
                <a:cs typeface="Calibri"/>
              </a:rPr>
              <a:t>:</a:t>
            </a:r>
            <a:endParaRPr lang="en-US" sz="16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a-IN" sz="1600" dirty="0" smtClean="0">
                <a:solidFill>
                  <a:schemeClr val="tx1"/>
                </a:solidFill>
                <a:latin typeface="Calibri"/>
                <a:cs typeface="Calibri"/>
              </a:rPr>
              <a:t>Razmjena između vlada na političkom nivou u okviru </a:t>
            </a:r>
            <a:r>
              <a:rPr lang="en-US" sz="1600" dirty="0" smtClean="0">
                <a:solidFill>
                  <a:schemeClr val="tx1"/>
                </a:solidFill>
                <a:latin typeface="Calibri"/>
                <a:cs typeface="Calibri"/>
              </a:rPr>
              <a:t>PEMPAL</a:t>
            </a:r>
            <a:r>
              <a:rPr lang="ta-IN" sz="1600" dirty="0" smtClean="0">
                <a:solidFill>
                  <a:schemeClr val="tx1"/>
                </a:solidFill>
                <a:latin typeface="Calibri"/>
                <a:cs typeface="Calibri"/>
              </a:rPr>
              <a:t>-a će biti korisna, najmanje jednom godišnje bi bila korisna za rad </a:t>
            </a:r>
            <a:r>
              <a:rPr lang="en-US" sz="1600" dirty="0" smtClean="0">
                <a:solidFill>
                  <a:schemeClr val="tx1"/>
                </a:solidFill>
                <a:latin typeface="Calibri"/>
                <a:cs typeface="Calibri"/>
              </a:rPr>
              <a:t>PEMPAL</a:t>
            </a:r>
            <a:r>
              <a:rPr lang="ta-IN" sz="1600" dirty="0" smtClean="0">
                <a:solidFill>
                  <a:schemeClr val="tx1"/>
                </a:solidFill>
                <a:latin typeface="Calibri"/>
                <a:cs typeface="Calibri"/>
              </a:rPr>
              <a:t>-a</a:t>
            </a:r>
            <a:endParaRPr lang="en-US" sz="16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ta-IN" sz="1600" b="1" dirty="0" smtClean="0">
                <a:latin typeface="Calibri"/>
                <a:cs typeface="Calibri"/>
              </a:rPr>
              <a:t>Tim Svjetske banke za implementaciju</a:t>
            </a:r>
            <a:r>
              <a:rPr lang="en-US" sz="1600" b="1" dirty="0" smtClean="0">
                <a:solidFill>
                  <a:schemeClr val="tx1"/>
                </a:solidFill>
                <a:latin typeface="Calibri"/>
                <a:cs typeface="Calibri"/>
              </a:rPr>
              <a:t>: </a:t>
            </a:r>
            <a:endParaRPr lang="en-US" sz="1600" b="1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a-IN" sz="1600" dirty="0" smtClean="0">
                <a:solidFill>
                  <a:schemeClr val="tx1"/>
                </a:solidFill>
                <a:latin typeface="Calibri"/>
                <a:cs typeface="Calibri"/>
              </a:rPr>
              <a:t>Inicijalno je svjesno odlučio da se fokusira na svijest na političkom nivou a ne na sudjelovanje</a:t>
            </a:r>
            <a:r>
              <a:rPr lang="en-US" sz="1600" dirty="0" smtClean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ta-IN" sz="1600" dirty="0" smtClean="0">
                <a:solidFill>
                  <a:schemeClr val="tx1"/>
                </a:solidFill>
                <a:latin typeface="Calibri"/>
                <a:cs typeface="Calibri"/>
              </a:rPr>
              <a:t>Postoji obilje dokaza koji pokazuju dobar napredak u podizanju svijesti</a:t>
            </a:r>
            <a:r>
              <a:rPr lang="en-US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)</a:t>
            </a:r>
            <a:r>
              <a:rPr lang="en-US" sz="1600" noProof="0" dirty="0" smtClean="0">
                <a:solidFill>
                  <a:schemeClr val="tx1"/>
                </a:solidFill>
                <a:latin typeface="Calibri"/>
                <a:cs typeface="Calibri"/>
              </a:rPr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a-IN" sz="1600" dirty="0" smtClean="0">
                <a:latin typeface="Calibri"/>
                <a:cs typeface="Calibri"/>
              </a:rPr>
              <a:t>U sklopu izrade Strategije vođena je diskusija o tome kako neće biti izvodljivo računati </a:t>
            </a:r>
            <a:r>
              <a:rPr lang="ta-IN" sz="1600" dirty="0" smtClean="0">
                <a:solidFill>
                  <a:schemeClr val="tx1"/>
                </a:solidFill>
                <a:latin typeface="Calibri"/>
                <a:cs typeface="Calibri"/>
              </a:rPr>
              <a:t>na okupljanje ministara na posebnom događaju, ali smo razgovarali o opciji da se ima zasjedanje u okviru godišnjih sastanaka. </a:t>
            </a:r>
            <a:r>
              <a:rPr lang="ta-IN" sz="1600" dirty="0" smtClean="0">
                <a:latin typeface="Calibri"/>
                <a:cs typeface="Calibri"/>
              </a:rPr>
              <a:t>Ova ideja se može ponovo razmotriti</a:t>
            </a:r>
            <a:r>
              <a:rPr lang="en-US" sz="1600" dirty="0" smtClean="0">
                <a:solidFill>
                  <a:schemeClr val="tx1"/>
                </a:solidFill>
                <a:latin typeface="Calibri"/>
                <a:cs typeface="Calibri"/>
              </a:rPr>
              <a:t>.</a:t>
            </a:r>
            <a:endParaRPr lang="en-US" sz="16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a-IN" sz="1600" noProof="0" dirty="0" smtClean="0">
                <a:latin typeface="Calibri"/>
                <a:cs typeface="Calibri"/>
              </a:rPr>
              <a:t>Formaliziranje je istinski komplicirano s pravnog gledišta i sa gledišta sudjelovanja</a:t>
            </a:r>
            <a:endParaRPr lang="en-US" sz="1600" noProof="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1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400" noProof="0" dirty="0"/>
          </a:p>
          <a:p>
            <a:pPr algn="just"/>
            <a:endParaRPr lang="ru-RU" sz="1600" noProof="0" dirty="0"/>
          </a:p>
          <a:p>
            <a:pPr algn="just"/>
            <a:endParaRPr lang="ru-RU" sz="1600" noProof="0" dirty="0"/>
          </a:p>
          <a:p>
            <a:pPr algn="just"/>
            <a:endParaRPr lang="ru-RU" sz="1600" noProof="0" dirty="0" smtClean="0"/>
          </a:p>
          <a:p>
            <a:pPr algn="just"/>
            <a:endParaRPr lang="ru-RU" sz="1600" noProof="0" dirty="0"/>
          </a:p>
          <a:p>
            <a:pPr algn="just"/>
            <a:endParaRPr lang="ru-RU" sz="1600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6614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b="1" dirty="0">
                <a:solidFill>
                  <a:schemeClr val="accent5">
                    <a:lumMod val="75000"/>
                  </a:schemeClr>
                </a:solidFill>
              </a:rPr>
              <a:t>Cilj </a:t>
            </a:r>
            <a:r>
              <a:rPr lang="ta-IN" b="1" dirty="0" smtClean="0">
                <a:solidFill>
                  <a:schemeClr val="accent5">
                    <a:lumMod val="75000"/>
                  </a:schemeClr>
                </a:solidFill>
              </a:rPr>
              <a:t>za izlazni rezultat </a:t>
            </a:r>
            <a:r>
              <a:rPr lang="ta-IN" b="1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a-IN" sz="2800" b="1" dirty="0" smtClean="0">
                <a:solidFill>
                  <a:schemeClr val="tx1"/>
                </a:solidFill>
                <a:latin typeface="Calibri"/>
                <a:cs typeface="Calibri"/>
              </a:rPr>
              <a:t>Zaključci</a:t>
            </a:r>
            <a:r>
              <a:rPr lang="en-US" sz="2800" b="1" dirty="0" smtClean="0">
                <a:solidFill>
                  <a:schemeClr val="tx1"/>
                </a:solidFill>
                <a:latin typeface="Calibri"/>
                <a:cs typeface="Calibri"/>
              </a:rPr>
              <a:t>:</a:t>
            </a:r>
            <a:endParaRPr lang="en-US" sz="2800" b="1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Calibri"/>
                <a:cs typeface="Calibri"/>
              </a:rPr>
              <a:t>PEMPAL </a:t>
            </a:r>
            <a:r>
              <a:rPr lang="ta-IN" sz="2000" dirty="0" smtClean="0">
                <a:latin typeface="Calibri"/>
                <a:cs typeface="Calibri"/>
              </a:rPr>
              <a:t>neće investirati resurse u osnivanje formalne mreže državnih institucija za upravljanje javnim financijama</a:t>
            </a:r>
            <a:endParaRPr lang="en-US" sz="2000" dirty="0">
              <a:latin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/>
                <a:cs typeface="Calibri"/>
              </a:rPr>
              <a:t>PEMPAL</a:t>
            </a:r>
            <a:r>
              <a:rPr lang="ta-IN" sz="2000" dirty="0" smtClean="0">
                <a:latin typeface="Calibri"/>
                <a:cs typeface="Calibri"/>
              </a:rPr>
              <a:t> će težiti da ima poseban događaj za politički nivo bilo u toku proljetnog sastanka ili u toku godišnjeg sastanka Svjetske banke</a:t>
            </a:r>
            <a:r>
              <a:rPr lang="en-US" sz="2000" dirty="0" smtClean="0">
                <a:latin typeface="Calibri"/>
                <a:cs typeface="Calibri"/>
              </a:rPr>
              <a:t>;</a:t>
            </a:r>
            <a:endParaRPr lang="en-US" sz="2000" dirty="0">
              <a:latin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Calibri"/>
                <a:cs typeface="Calibri"/>
              </a:rPr>
              <a:t>PEMPAL </a:t>
            </a:r>
            <a:r>
              <a:rPr lang="ta-IN" sz="2000" dirty="0" smtClean="0">
                <a:latin typeface="Calibri"/>
                <a:cs typeface="Calibri"/>
              </a:rPr>
              <a:t>može istražiti promoviranje svoje </a:t>
            </a:r>
            <a:r>
              <a:rPr lang="en-US" sz="2000" dirty="0" err="1" smtClean="0">
                <a:latin typeface="Calibri"/>
                <a:cs typeface="Calibri"/>
              </a:rPr>
              <a:t>agend</a:t>
            </a:r>
            <a:r>
              <a:rPr lang="ta-IN" sz="2000" dirty="0" smtClean="0">
                <a:latin typeface="Calibri"/>
                <a:cs typeface="Calibri"/>
              </a:rPr>
              <a:t>e u okviru grupe </a:t>
            </a:r>
            <a:r>
              <a:rPr lang="en-US" sz="2000" dirty="0" smtClean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G20 </a:t>
            </a:r>
            <a:r>
              <a:rPr lang="en-US" sz="2000" dirty="0" smtClean="0">
                <a:latin typeface="Calibri"/>
                <a:cs typeface="Calibri"/>
              </a:rPr>
              <a:t>(</a:t>
            </a:r>
            <a:r>
              <a:rPr lang="ta-IN" sz="2000" dirty="0" smtClean="0">
                <a:latin typeface="Calibri"/>
                <a:cs typeface="Calibri"/>
              </a:rPr>
              <a:t>rusko MF može pomoći s tim</a:t>
            </a:r>
            <a:r>
              <a:rPr lang="en-US" sz="2000" dirty="0" smtClean="0">
                <a:latin typeface="Calibri"/>
                <a:cs typeface="Calibri"/>
              </a:rPr>
              <a:t>)</a:t>
            </a:r>
            <a:r>
              <a:rPr lang="en-US" sz="2000" dirty="0" smtClean="0">
                <a:latin typeface="Calibri"/>
                <a:cs typeface="Calibri"/>
              </a:rPr>
              <a:t>, OGP – </a:t>
            </a:r>
            <a:r>
              <a:rPr lang="ta-IN" sz="2000" dirty="0" smtClean="0">
                <a:latin typeface="Calibri"/>
                <a:cs typeface="Calibri"/>
              </a:rPr>
              <a:t>otvoreno vladino partnerstvo</a:t>
            </a:r>
            <a:r>
              <a:rPr lang="en-US" sz="2000" dirty="0" smtClean="0">
                <a:latin typeface="Calibri"/>
                <a:cs typeface="Calibri"/>
              </a:rPr>
              <a:t>;</a:t>
            </a:r>
            <a:endParaRPr lang="en-US" sz="2000" dirty="0">
              <a:latin typeface="Calibri"/>
              <a:cs typeface="Calibri"/>
            </a:endParaRPr>
          </a:p>
          <a:p>
            <a:pPr marL="0" lvl="0" indent="0" algn="just">
              <a:buNone/>
            </a:pPr>
            <a:endParaRPr lang="en-US" sz="2400" b="1" dirty="0" smtClean="0">
              <a:latin typeface="Calibri"/>
              <a:cs typeface="Calibri"/>
            </a:endParaRPr>
          </a:p>
          <a:p>
            <a:pPr marL="0" lvl="0" indent="0" algn="just">
              <a:buNone/>
            </a:pPr>
            <a:r>
              <a:rPr lang="en-US" sz="2400" b="1" dirty="0" smtClean="0">
                <a:latin typeface="Calibri"/>
                <a:cs typeface="Calibri"/>
              </a:rPr>
              <a:t>26</a:t>
            </a:r>
            <a:r>
              <a:rPr lang="ta-IN" sz="2400" b="1" dirty="0" smtClean="0">
                <a:latin typeface="Calibri"/>
                <a:cs typeface="Calibri"/>
              </a:rPr>
              <a:t>. </a:t>
            </a:r>
            <a:r>
              <a:rPr lang="ta-IN" sz="2400" b="1" dirty="0" smtClean="0">
                <a:latin typeface="Calibri"/>
                <a:cs typeface="Calibri"/>
              </a:rPr>
              <a:t>i </a:t>
            </a:r>
            <a:r>
              <a:rPr lang="en-US" sz="2400" b="1" dirty="0" smtClean="0">
                <a:latin typeface="Calibri"/>
                <a:cs typeface="Calibri"/>
              </a:rPr>
              <a:t>28</a:t>
            </a:r>
            <a:r>
              <a:rPr lang="ta-IN" sz="2400" b="1" dirty="0" smtClean="0">
                <a:latin typeface="Calibri"/>
                <a:cs typeface="Calibri"/>
              </a:rPr>
              <a:t>. preporuka</a:t>
            </a:r>
            <a:r>
              <a:rPr lang="en-US" sz="2400" b="1" dirty="0" smtClean="0">
                <a:latin typeface="Calibri"/>
                <a:cs typeface="Calibri"/>
              </a:rPr>
              <a:t>- </a:t>
            </a:r>
            <a:r>
              <a:rPr lang="ta-IN" sz="2400" b="1" dirty="0" smtClean="0">
                <a:latin typeface="Calibri"/>
                <a:cs typeface="Calibri"/>
              </a:rPr>
              <a:t>brisati</a:t>
            </a:r>
            <a:endParaRPr lang="en-US" sz="2000" b="1" dirty="0">
              <a:latin typeface="Calibri"/>
              <a:cs typeface="Calibri"/>
            </a:endParaRPr>
          </a:p>
          <a:p>
            <a:pPr algn="just"/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8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noProof="0" dirty="0"/>
          </a:p>
          <a:p>
            <a:pPr algn="just"/>
            <a:endParaRPr lang="ru-RU" sz="2800" noProof="0" dirty="0"/>
          </a:p>
          <a:p>
            <a:pPr algn="just"/>
            <a:endParaRPr lang="ru-RU" sz="2800" noProof="0" dirty="0"/>
          </a:p>
          <a:p>
            <a:pPr algn="just"/>
            <a:endParaRPr lang="ru-RU" sz="2800" noProof="0" dirty="0" smtClean="0"/>
          </a:p>
          <a:p>
            <a:pPr algn="just"/>
            <a:endParaRPr lang="ru-RU" sz="2800" noProof="0" dirty="0"/>
          </a:p>
          <a:p>
            <a:pPr algn="just"/>
            <a:endParaRPr lang="ru-RU" sz="2800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4374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ta-IN" sz="3600" b="1" noProof="0" dirty="0" smtClean="0">
                <a:solidFill>
                  <a:schemeClr val="tx2">
                    <a:lumMod val="50000"/>
                  </a:schemeClr>
                </a:solidFill>
              </a:rPr>
              <a:t>Hvala</a:t>
            </a:r>
            <a:endParaRPr lang="ru-RU" sz="3600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 smtClean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504</Words>
  <Application>Microsoft Macintosh PowerPoint</Application>
  <PresentationFormat>On-screen Show (4:3)</PresentationFormat>
  <Paragraphs>108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Strateški cilj / uticaj</vt:lpstr>
      <vt:lpstr>Izlazni rezultat</vt:lpstr>
      <vt:lpstr>Izlazni rezultat</vt:lpstr>
      <vt:lpstr>Cilj za izlazni rezultat 4</vt:lpstr>
      <vt:lpstr>Cilj za izlazni rezultat 4</vt:lpstr>
      <vt:lpstr>PowerPoint Presentation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Adina Salkanovic</cp:lastModifiedBy>
  <cp:revision>626</cp:revision>
  <cp:lastPrinted>2012-03-11T09:33:36Z</cp:lastPrinted>
  <dcterms:created xsi:type="dcterms:W3CDTF">2012-02-13T09:14:10Z</dcterms:created>
  <dcterms:modified xsi:type="dcterms:W3CDTF">2015-07-27T05:08:43Z</dcterms:modified>
</cp:coreProperties>
</file>