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3" r:id="rId2"/>
    <p:sldId id="323" r:id="rId3"/>
    <p:sldId id="382" r:id="rId4"/>
    <p:sldId id="385" r:id="rId5"/>
    <p:sldId id="378" r:id="rId6"/>
    <p:sldId id="383" r:id="rId7"/>
    <p:sldId id="367" r:id="rId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1000" autoAdjust="0"/>
  </p:normalViewPr>
  <p:slideViewPr>
    <p:cSldViewPr>
      <p:cViewPr varScale="1">
        <p:scale>
          <a:sx n="106" d="100"/>
          <a:sy n="106" d="100"/>
        </p:scale>
        <p:origin x="175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7/29/2015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7/29/2015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2633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4804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7/29/2015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304800"/>
            <a:ext cx="8153398" cy="569716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4530" y="2209800"/>
            <a:ext cx="5680710" cy="2939921"/>
          </a:xfrm>
        </p:spPr>
        <p:txBody>
          <a:bodyPr>
            <a:normAutofit/>
          </a:bodyPr>
          <a:lstStyle/>
          <a:p>
            <a:pPr lvl="1"/>
            <a:r>
              <a:rPr lang="en-US" sz="2000" b="1" dirty="0"/>
              <a:t>GROUP 2 - STRATEGY GOAL/IMPACT AND OUTCOME</a:t>
            </a:r>
            <a:r>
              <a:rPr lang="en-US" sz="2000" dirty="0"/>
              <a:t>; </a:t>
            </a:r>
            <a:r>
              <a:rPr lang="en-US" sz="2000" b="1" dirty="0"/>
              <a:t>OUTPUT OBJECTIVE 4 </a:t>
            </a:r>
            <a:endParaRPr lang="en-US" sz="2000" b="1" dirty="0" smtClean="0"/>
          </a:p>
          <a:p>
            <a:pPr lvl="1"/>
            <a:r>
              <a:rPr lang="ru-RU" sz="2000" b="1" dirty="0" smtClean="0"/>
              <a:t>ГРУППА </a:t>
            </a:r>
            <a:r>
              <a:rPr lang="ru-RU" sz="2000" b="1" dirty="0"/>
              <a:t>2</a:t>
            </a:r>
            <a:r>
              <a:rPr lang="ru-RU" sz="2000" dirty="0"/>
              <a:t> </a:t>
            </a:r>
            <a:r>
              <a:rPr lang="en-US" sz="2000" dirty="0" smtClean="0"/>
              <a:t>- </a:t>
            </a:r>
            <a:r>
              <a:rPr lang="ru-RU" sz="2000" b="1" dirty="0" smtClean="0"/>
              <a:t>СТРАТЕГИЧЕСКАЯ </a:t>
            </a:r>
            <a:r>
              <a:rPr lang="ru-RU" sz="2000" b="1" dirty="0"/>
              <a:t>ЦЕЛЬ / ВОЗДЕЙСТВИЕ И РЕЗУЛЬТАТ</a:t>
            </a:r>
            <a:r>
              <a:rPr lang="ru-RU" sz="2000" dirty="0"/>
              <a:t>; </a:t>
            </a:r>
            <a:r>
              <a:rPr lang="ru-RU" sz="2000" b="1" dirty="0"/>
              <a:t>КОНЕЧНАЯ ЦЕЛЬ 4 </a:t>
            </a:r>
            <a:endParaRPr lang="en-US" sz="2000" b="1" dirty="0" smtClean="0"/>
          </a:p>
          <a:p>
            <a:pPr lvl="1"/>
            <a:r>
              <a:rPr lang="ru-RU" sz="2000" dirty="0" smtClean="0"/>
              <a:t>(</a:t>
            </a:r>
            <a:r>
              <a:rPr lang="ru-RU" sz="2000" dirty="0"/>
              <a:t>РУССКАЯ / АНГЛИЙСКАЯ группа</a:t>
            </a:r>
            <a:r>
              <a:rPr lang="ru-RU" sz="2000" dirty="0" smtClean="0"/>
              <a:t>)</a:t>
            </a:r>
            <a:endParaRPr lang="en-US" sz="2000" dirty="0" smtClean="0"/>
          </a:p>
          <a:p>
            <a:pPr lvl="1"/>
            <a:r>
              <a:rPr lang="en-US" sz="2000" dirty="0" smtClean="0"/>
              <a:t>(</a:t>
            </a:r>
            <a:r>
              <a:rPr lang="en-US" sz="2000" dirty="0"/>
              <a:t>RUSSIAN/ENGLISH group)</a:t>
            </a:r>
          </a:p>
          <a:p>
            <a:pPr lvl="1"/>
            <a:endParaRPr lang="en-US" sz="2000" dirty="0"/>
          </a:p>
          <a:p>
            <a:pPr lvl="1"/>
            <a:endParaRPr lang="en-US" sz="4800" b="1" dirty="0" smtClean="0"/>
          </a:p>
        </p:txBody>
      </p:sp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ru-RU" dirty="0"/>
          </a:p>
        </p:txBody>
      </p:sp>
      <p:pic>
        <p:nvPicPr>
          <p:cNvPr id="7" name="Picture 2" descr="http://www.google.fr/url?source=imglanding&amp;ct=img&amp;q=http://famouswonders.com/wp-content/uploads/2011/02/czech-republic-flag.png&amp;sa=X&amp;ved=0CAkQ8wdqFQoTCKPm0qibhcYCFUGbFAodj2IA0A&amp;usg=AFQjCNE0Ih3iMbS_e_YTSLx-5zdFGDAyT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540259"/>
            <a:ext cx="838200" cy="647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google.fr/url?source=imglanding&amp;ct=img&amp;q=http://www.mapsofworld.com/images/world-countries-flags/hungary-flag.gif&amp;sa=X&amp;ved=0CAkQ8wdqFQoTCJjF4-GdhcYCFQe_cgodeu4AHQ&amp;usg=AFQjCNG9OqXryozCVRadra5KDL5cX3oPpw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540259"/>
            <a:ext cx="838200" cy="688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Стратегическая цель</a:t>
            </a:r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/ </a:t>
            </a:r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Воздействие</a:t>
            </a:r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920621" y="914397"/>
            <a:ext cx="4038600" cy="5029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400" b="1" dirty="0"/>
              <a:t>Q: </a:t>
            </a:r>
            <a:r>
              <a:rPr lang="ru-RU" sz="1400" b="1" dirty="0" smtClean="0"/>
              <a:t>чего ждут доноры</a:t>
            </a:r>
            <a:r>
              <a:rPr lang="en-US" sz="1400" b="1" dirty="0" smtClean="0"/>
              <a:t>?</a:t>
            </a:r>
            <a:r>
              <a:rPr lang="en-US" sz="1400" b="1" i="1" noProof="0" dirty="0" smtClean="0"/>
              <a:t> 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ru-RU" sz="1400" b="1" dirty="0" smtClean="0">
                <a:solidFill>
                  <a:schemeClr val="tx1"/>
                </a:solidFill>
              </a:rPr>
              <a:t>Доноры</a:t>
            </a:r>
            <a:r>
              <a:rPr lang="en-US" sz="1400" b="1" dirty="0" smtClean="0">
                <a:solidFill>
                  <a:schemeClr val="tx1"/>
                </a:solidFill>
              </a:rPr>
              <a:t>: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400" dirty="0" smtClean="0">
                <a:solidFill>
                  <a:schemeClr val="tx1"/>
                </a:solidFill>
              </a:rPr>
              <a:t>Требуется продукт, оправдывающий ценность </a:t>
            </a:r>
            <a:r>
              <a:rPr lang="en-US" sz="1400" dirty="0" smtClean="0">
                <a:solidFill>
                  <a:schemeClr val="tx1"/>
                </a:solidFill>
              </a:rPr>
              <a:t>PEMPAL </a:t>
            </a:r>
            <a:r>
              <a:rPr lang="ru-RU" sz="1400" dirty="0" smtClean="0">
                <a:solidFill>
                  <a:schemeClr val="tx1"/>
                </a:solidFill>
              </a:rPr>
              <a:t>на уровне формирования подходов, чтобы начать обсуждение по поводу продолжения помощи со стороны организаций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400" noProof="0" dirty="0" smtClean="0">
                <a:solidFill>
                  <a:schemeClr val="tx1"/>
                </a:solidFill>
              </a:rPr>
              <a:t>Необходимо отвечать ожиданиям разных заинтересованных сторон, а также надо отразить все получаемые результаты: в виде цифр, историй успеха, примеров и </a:t>
            </a:r>
            <a:r>
              <a:rPr lang="ru-RU" sz="1400" noProof="0" dirty="0" err="1" smtClean="0">
                <a:solidFill>
                  <a:schemeClr val="tx1"/>
                </a:solidFill>
              </a:rPr>
              <a:t>т.п</a:t>
            </a:r>
            <a:r>
              <a:rPr lang="en-US" sz="1400" noProof="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400" noProof="0" dirty="0" smtClean="0">
                <a:solidFill>
                  <a:schemeClr val="tx1"/>
                </a:solidFill>
              </a:rPr>
              <a:t>Категоризация по разным аспектам: что такое общественные блага для мира и региона ЕЦА</a:t>
            </a:r>
            <a:endParaRPr lang="en-US" sz="1400" noProof="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400" dirty="0" smtClean="0">
                <a:solidFill>
                  <a:schemeClr val="tx1"/>
                </a:solidFill>
              </a:rPr>
              <a:t>Как показать связь между усилением потенциала отдельной страны и воздействием на ситуацию</a:t>
            </a:r>
            <a:r>
              <a:rPr lang="en-US" sz="1400" dirty="0" smtClean="0">
                <a:solidFill>
                  <a:schemeClr val="tx1"/>
                </a:solidFill>
              </a:rPr>
              <a:t>: </a:t>
            </a:r>
            <a:r>
              <a:rPr lang="ru-RU" sz="1400" dirty="0" smtClean="0">
                <a:solidFill>
                  <a:schemeClr val="tx1"/>
                </a:solidFill>
              </a:rPr>
              <a:t>некоторые страны посещают мероприятия и узнают вопросы</a:t>
            </a:r>
            <a:r>
              <a:rPr lang="en-US" sz="1400" dirty="0" smtClean="0">
                <a:solidFill>
                  <a:schemeClr val="tx1"/>
                </a:solidFill>
              </a:rPr>
              <a:t>, </a:t>
            </a:r>
            <a:r>
              <a:rPr lang="ru-RU" sz="1400" dirty="0" smtClean="0">
                <a:solidFill>
                  <a:schemeClr val="tx1"/>
                </a:solidFill>
              </a:rPr>
              <a:t>но в реформах прогресса нет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400" noProof="0" dirty="0" smtClean="0"/>
              <a:t>Индивидуальная польза</a:t>
            </a:r>
            <a:r>
              <a:rPr lang="en-US" sz="1400" noProof="0" dirty="0" smtClean="0"/>
              <a:t> -&gt; </a:t>
            </a:r>
            <a:r>
              <a:rPr lang="ru-RU" sz="1400" noProof="0" dirty="0" smtClean="0"/>
              <a:t>институциональная польза</a:t>
            </a:r>
            <a:endParaRPr lang="ru-RU" sz="1400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029200" y="1295400"/>
            <a:ext cx="3886200" cy="495300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b="1" dirty="0" smtClean="0"/>
              <a:t>Выводы</a:t>
            </a:r>
            <a:r>
              <a:rPr lang="en-US" b="1" dirty="0" smtClean="0"/>
              <a:t>:</a:t>
            </a:r>
          </a:p>
          <a:p>
            <a:pPr marL="0" indent="0" algn="just">
              <a:buNone/>
            </a:pPr>
            <a:endParaRPr lang="en-US" b="1" dirty="0"/>
          </a:p>
          <a:p>
            <a:pPr marL="0" indent="0" algn="just">
              <a:buNone/>
            </a:pPr>
            <a:r>
              <a:rPr lang="ru-RU" b="1" dirty="0" smtClean="0"/>
              <a:t>Рекомендация №1</a:t>
            </a:r>
            <a:r>
              <a:rPr lang="en-US" b="1" dirty="0" smtClean="0"/>
              <a:t>-&gt;</a:t>
            </a:r>
            <a:r>
              <a:rPr lang="ru-RU" b="1" dirty="0" smtClean="0"/>
              <a:t>высокий приоритет</a:t>
            </a:r>
            <a:endParaRPr lang="en-US" b="1" dirty="0" smtClean="0"/>
          </a:p>
          <a:p>
            <a:pPr algn="just">
              <a:buFont typeface="Wingdings" pitchFamily="2" charset="2"/>
              <a:buChar char="ü"/>
            </a:pPr>
            <a:r>
              <a:rPr lang="ru-RU" sz="2400" dirty="0" smtClean="0"/>
              <a:t>Применение разных методик для учета результатов важно, а результаты необходимо оценивать по разным параметрам </a:t>
            </a:r>
            <a:r>
              <a:rPr lang="en-US" sz="2400" dirty="0" smtClean="0"/>
              <a:t>:</a:t>
            </a:r>
            <a:endParaRPr lang="en-US" sz="2400" dirty="0"/>
          </a:p>
          <a:p>
            <a:pPr lvl="1" algn="just">
              <a:buFont typeface="Wingdings" pitchFamily="2" charset="2"/>
              <a:buChar char="§"/>
            </a:pPr>
            <a:r>
              <a:rPr lang="ru-RU" sz="2000" dirty="0" smtClean="0"/>
              <a:t>Истории успеха</a:t>
            </a:r>
            <a:r>
              <a:rPr lang="en-US" sz="2000" dirty="0" smtClean="0"/>
              <a:t>, </a:t>
            </a:r>
          </a:p>
          <a:p>
            <a:pPr lvl="1" algn="just">
              <a:buFont typeface="Wingdings" pitchFamily="2" charset="2"/>
              <a:buChar char="§"/>
            </a:pPr>
            <a:r>
              <a:rPr lang="ru-RU" sz="2000" dirty="0" smtClean="0"/>
              <a:t>цифры</a:t>
            </a:r>
            <a:r>
              <a:rPr lang="en-US" sz="2000" dirty="0" smtClean="0"/>
              <a:t>, </a:t>
            </a:r>
          </a:p>
          <a:p>
            <a:pPr lvl="1" algn="just">
              <a:buFont typeface="Wingdings" pitchFamily="2" charset="2"/>
              <a:buChar char="§"/>
            </a:pPr>
            <a:r>
              <a:rPr lang="ru-RU" sz="2000" dirty="0" smtClean="0"/>
              <a:t>примеры</a:t>
            </a:r>
            <a:r>
              <a:rPr lang="en-US" sz="2000" dirty="0" smtClean="0"/>
              <a:t>, </a:t>
            </a:r>
          </a:p>
          <a:p>
            <a:pPr lvl="1" algn="just">
              <a:buFont typeface="Wingdings" pitchFamily="2" charset="2"/>
              <a:buChar char="§"/>
            </a:pPr>
            <a:r>
              <a:rPr lang="ru-RU" sz="2000" dirty="0" smtClean="0"/>
              <a:t>Результаты опроса</a:t>
            </a:r>
            <a:r>
              <a:rPr lang="en-US" sz="2000" dirty="0" smtClean="0"/>
              <a:t>, </a:t>
            </a:r>
          </a:p>
          <a:p>
            <a:pPr lvl="1" algn="just">
              <a:buFont typeface="Wingdings" pitchFamily="2" charset="2"/>
              <a:buChar char="§"/>
            </a:pPr>
            <a:r>
              <a:rPr lang="ru-RU" sz="2000" dirty="0" smtClean="0"/>
              <a:t>Метод </a:t>
            </a:r>
            <a:r>
              <a:rPr lang="en-US" sz="2000" dirty="0" smtClean="0"/>
              <a:t>“</a:t>
            </a:r>
            <a:r>
              <a:rPr lang="ru-RU" sz="2000" dirty="0" smtClean="0"/>
              <a:t>обнаружение ценности</a:t>
            </a:r>
            <a:r>
              <a:rPr lang="en-US" sz="2000" dirty="0" smtClean="0"/>
              <a:t>” </a:t>
            </a:r>
            <a:endParaRPr lang="en-US" sz="2000" dirty="0"/>
          </a:p>
          <a:p>
            <a:pPr algn="just">
              <a:buFont typeface="Wingdings" pitchFamily="2" charset="2"/>
              <a:buChar char="ü"/>
            </a:pPr>
            <a:r>
              <a:rPr lang="ru-RU" sz="2400" dirty="0" smtClean="0"/>
              <a:t>Отслеживать цепочку результатов</a:t>
            </a:r>
            <a:r>
              <a:rPr lang="en-US" sz="2400" dirty="0" smtClean="0"/>
              <a:t>: </a:t>
            </a:r>
            <a:r>
              <a:rPr lang="ru-RU" sz="2400" dirty="0" smtClean="0"/>
              <a:t>индивидуальное развитие </a:t>
            </a:r>
            <a:r>
              <a:rPr lang="en-US" sz="2400" dirty="0" smtClean="0"/>
              <a:t>–&gt; </a:t>
            </a:r>
            <a:r>
              <a:rPr lang="ru-RU" sz="2400" dirty="0" smtClean="0"/>
              <a:t>распространение знаний </a:t>
            </a:r>
            <a:r>
              <a:rPr lang="en-US" sz="2400" dirty="0" smtClean="0"/>
              <a:t>-&gt; </a:t>
            </a:r>
            <a:r>
              <a:rPr lang="ru-RU" sz="2400" dirty="0" smtClean="0"/>
              <a:t>институциональное развитие</a:t>
            </a:r>
            <a:r>
              <a:rPr lang="en-US" sz="2400" dirty="0" smtClean="0"/>
              <a:t>t</a:t>
            </a:r>
            <a:endParaRPr lang="en-US" sz="2400" dirty="0"/>
          </a:p>
          <a:p>
            <a:pPr algn="just">
              <a:buFont typeface="Wingdings" pitchFamily="2" charset="2"/>
              <a:buChar char="ü"/>
            </a:pPr>
            <a:r>
              <a:rPr lang="ru-RU" sz="2400" dirty="0" smtClean="0"/>
              <a:t>Отчет ССО будет использован для краткого представления результатов с учетом целевой аудитории</a:t>
            </a:r>
            <a:endParaRPr lang="en-US" b="1" dirty="0" smtClean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ru-RU" b="1" dirty="0"/>
              <a:t>Рекомендация № </a:t>
            </a:r>
            <a:r>
              <a:rPr lang="ru-RU" b="1" dirty="0" smtClean="0"/>
              <a:t>2 </a:t>
            </a:r>
            <a:r>
              <a:rPr lang="en-US" b="1" dirty="0" smtClean="0">
                <a:solidFill>
                  <a:prstClr val="black"/>
                </a:solidFill>
              </a:rPr>
              <a:t>&gt; </a:t>
            </a:r>
            <a:r>
              <a:rPr lang="ru-RU" b="1" dirty="0" smtClean="0">
                <a:solidFill>
                  <a:prstClr val="black"/>
                </a:solidFill>
              </a:rPr>
              <a:t>убрать</a:t>
            </a:r>
            <a:endParaRPr lang="en-US" b="1" dirty="0">
              <a:solidFill>
                <a:prstClr val="black"/>
              </a:solidFill>
            </a:endParaRPr>
          </a:p>
          <a:p>
            <a:pPr algn="just">
              <a:buFont typeface="Wingdings" pitchFamily="2" charset="2"/>
              <a:buChar char="ü"/>
            </a:pPr>
            <a:endParaRPr lang="en-US" sz="2400" dirty="0" smtClean="0"/>
          </a:p>
          <a:p>
            <a:pPr algn="just">
              <a:buFont typeface="Wingdings" pitchFamily="2" charset="2"/>
              <a:buChar char="ü"/>
            </a:pPr>
            <a:endParaRPr lang="en-US" sz="2400" dirty="0" smtClean="0"/>
          </a:p>
          <a:p>
            <a:pPr algn="just">
              <a:buFont typeface="Wingdings" pitchFamily="2" charset="2"/>
              <a:buChar char="ü"/>
            </a:pPr>
            <a:endParaRPr lang="en-US" sz="2400" dirty="0"/>
          </a:p>
          <a:p>
            <a:pPr marL="0" indent="0" algn="just">
              <a:buNone/>
            </a:pPr>
            <a:endParaRPr lang="en-US" b="1" dirty="0" smtClean="0"/>
          </a:p>
          <a:p>
            <a:pPr marL="0" indent="0" algn="just">
              <a:buNone/>
            </a:pPr>
            <a:endParaRPr lang="en-US" b="1" dirty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ru-RU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Итог</a:t>
            </a:r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876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b="1" noProof="0" dirty="0" smtClean="0"/>
              <a:t>Дискуссии по </a:t>
            </a:r>
            <a:r>
              <a:rPr lang="ru-RU" sz="2000" b="1" dirty="0" smtClean="0"/>
              <a:t>Рекомендации </a:t>
            </a:r>
            <a:r>
              <a:rPr lang="ru-RU" sz="2000" b="1" dirty="0"/>
              <a:t>№ </a:t>
            </a:r>
            <a:r>
              <a:rPr lang="en-US" sz="2000" b="1" noProof="0" dirty="0" smtClean="0"/>
              <a:t>3</a:t>
            </a:r>
          </a:p>
          <a:p>
            <a:pPr algn="just"/>
            <a:endParaRPr lang="en-US" sz="1700" noProof="0" dirty="0" smtClean="0"/>
          </a:p>
          <a:p>
            <a:pPr marL="0" indent="0" algn="just">
              <a:buNone/>
            </a:pPr>
            <a:r>
              <a:rPr lang="ru-RU" sz="1700" b="1" dirty="0" smtClean="0">
                <a:solidFill>
                  <a:schemeClr val="tx1"/>
                </a:solidFill>
              </a:rPr>
              <a:t>Команда реализации со стороны Всемирного банка</a:t>
            </a:r>
            <a:r>
              <a:rPr lang="en-US" sz="1700" b="1" dirty="0" smtClean="0">
                <a:solidFill>
                  <a:schemeClr val="tx1"/>
                </a:solidFill>
              </a:rPr>
              <a:t>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700" noProof="0" dirty="0" smtClean="0">
                <a:solidFill>
                  <a:schemeClr val="tx1"/>
                </a:solidFill>
              </a:rPr>
              <a:t>Есть ощущение, что не все возможности изучены, и что можно улучшить практику учета потребностей каждой страны </a:t>
            </a:r>
            <a:endParaRPr lang="en-US" sz="1700" noProof="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1700" b="1" dirty="0" smtClean="0">
                <a:solidFill>
                  <a:schemeClr val="tx1"/>
                </a:solidFill>
              </a:rPr>
              <a:t>Доноры</a:t>
            </a:r>
            <a:r>
              <a:rPr lang="en-US" sz="1700" b="1" dirty="0" smtClean="0">
                <a:solidFill>
                  <a:schemeClr val="tx1"/>
                </a:solidFill>
              </a:rPr>
              <a:t>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chemeClr val="tx1"/>
                </a:solidFill>
              </a:rPr>
              <a:t>Оценка итогов на уровне каждой страны остается сложной задачей для </a:t>
            </a:r>
            <a:r>
              <a:rPr lang="en-US" sz="1700" dirty="0" smtClean="0">
                <a:solidFill>
                  <a:schemeClr val="tx1"/>
                </a:solidFill>
              </a:rPr>
              <a:t>PEMPAL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chemeClr val="tx1"/>
                </a:solidFill>
              </a:rPr>
              <a:t>Инициативе </a:t>
            </a:r>
            <a:r>
              <a:rPr lang="en-US" sz="1700" dirty="0" smtClean="0">
                <a:solidFill>
                  <a:schemeClr val="tx1"/>
                </a:solidFill>
              </a:rPr>
              <a:t>PEMPAL </a:t>
            </a:r>
            <a:r>
              <a:rPr lang="ru-RU" sz="1700" dirty="0" smtClean="0">
                <a:solidFill>
                  <a:schemeClr val="tx1"/>
                </a:solidFill>
              </a:rPr>
              <a:t>пойдет на пользу продолжение изучения подходов, используемых в других сетях</a:t>
            </a:r>
            <a:endParaRPr lang="en-US" sz="17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1700" b="1" noProof="0" dirty="0" smtClean="0">
                <a:solidFill>
                  <a:schemeClr val="tx1"/>
                </a:solidFill>
              </a:rPr>
              <a:t>ПС</a:t>
            </a:r>
            <a:r>
              <a:rPr lang="en-US" sz="1700" b="1" noProof="0" dirty="0" smtClean="0">
                <a:solidFill>
                  <a:schemeClr val="tx1"/>
                </a:solidFill>
              </a:rPr>
              <a:t>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700" noProof="0" dirty="0" smtClean="0">
                <a:solidFill>
                  <a:schemeClr val="tx1"/>
                </a:solidFill>
              </a:rPr>
              <a:t>Рабочие группы – это хороший способ лучше учесть потребности стран, они эффективно занимаются конкретными узкоспециальными вопросами и находят решения для определенных проблем,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chemeClr val="tx1"/>
                </a:solidFill>
              </a:rPr>
              <a:t>В рамках рабочих групп легче регистрировать результаты, чем в рамках всего </a:t>
            </a:r>
            <a:r>
              <a:rPr lang="en-US" sz="1700" dirty="0" smtClean="0">
                <a:solidFill>
                  <a:schemeClr val="tx1"/>
                </a:solidFill>
              </a:rPr>
              <a:t>PEMPAL</a:t>
            </a:r>
            <a:endParaRPr lang="ru-RU" sz="1700" noProof="0" dirty="0"/>
          </a:p>
          <a:p>
            <a:pPr algn="just"/>
            <a:endParaRPr lang="ru-RU" sz="1700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ru-RU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3910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ИТОГ</a:t>
            </a:r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95400" y="1600200"/>
            <a:ext cx="7391399" cy="452596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b="1" dirty="0" smtClean="0"/>
              <a:t>Выводы</a:t>
            </a:r>
            <a:r>
              <a:rPr lang="en-US" b="1" dirty="0" smtClean="0"/>
              <a:t>:</a:t>
            </a:r>
          </a:p>
          <a:p>
            <a:pPr marL="0" indent="0" algn="just">
              <a:buNone/>
            </a:pPr>
            <a:endParaRPr lang="en-US" b="1" dirty="0"/>
          </a:p>
          <a:p>
            <a:pPr marL="0" indent="0" algn="just">
              <a:buNone/>
            </a:pPr>
            <a:r>
              <a:rPr lang="ru-RU" b="1" dirty="0" smtClean="0"/>
              <a:t>Рекомендация №3 </a:t>
            </a:r>
            <a:r>
              <a:rPr lang="en-US" b="1" dirty="0" smtClean="0"/>
              <a:t>– </a:t>
            </a:r>
            <a:r>
              <a:rPr lang="ru-RU" b="1" dirty="0" smtClean="0"/>
              <a:t>убрать первый пункт</a:t>
            </a:r>
            <a:endParaRPr lang="en-US" b="1" dirty="0" smtClean="0"/>
          </a:p>
          <a:p>
            <a:pPr marL="0" indent="0" algn="just">
              <a:buNone/>
            </a:pPr>
            <a:endParaRPr lang="en-US" b="1" dirty="0" smtClean="0"/>
          </a:p>
          <a:p>
            <a:r>
              <a:rPr lang="ru-RU" sz="2600" dirty="0" smtClean="0"/>
              <a:t>Работа в малых группах и по узким темам доказала свою эффективность, но необходимо отслеживать результаты рабочих групп</a:t>
            </a:r>
            <a:r>
              <a:rPr lang="en-US" sz="2600" dirty="0" smtClean="0"/>
              <a:t>;</a:t>
            </a:r>
            <a:endParaRPr lang="en-US" sz="2600" dirty="0"/>
          </a:p>
          <a:p>
            <a:r>
              <a:rPr lang="ru-RU" sz="2600" dirty="0" smtClean="0"/>
              <a:t>Изучение подходов других сетей</a:t>
            </a:r>
            <a:r>
              <a:rPr lang="en-US" sz="2600" dirty="0" smtClean="0"/>
              <a:t>;</a:t>
            </a:r>
            <a:endParaRPr lang="en-US" sz="2600" dirty="0"/>
          </a:p>
          <a:p>
            <a:pPr marL="0" indent="0" algn="just">
              <a:buNone/>
            </a:pPr>
            <a:r>
              <a:rPr lang="en-US" sz="2400" dirty="0" smtClean="0"/>
              <a:t> </a:t>
            </a:r>
          </a:p>
          <a:p>
            <a:pPr marL="0" lvl="0" indent="0" algn="just">
              <a:buNone/>
            </a:pPr>
            <a:endParaRPr lang="en-US" b="1" dirty="0" smtClean="0">
              <a:solidFill>
                <a:prstClr val="black"/>
              </a:solidFill>
            </a:endParaRPr>
          </a:p>
          <a:p>
            <a:pPr algn="just">
              <a:buFont typeface="Wingdings" pitchFamily="2" charset="2"/>
              <a:buChar char="ü"/>
            </a:pPr>
            <a:endParaRPr lang="en-US" sz="2400" dirty="0" smtClean="0"/>
          </a:p>
          <a:p>
            <a:pPr algn="just">
              <a:buFont typeface="Wingdings" pitchFamily="2" charset="2"/>
              <a:buChar char="ü"/>
            </a:pPr>
            <a:endParaRPr lang="en-US" sz="2400" dirty="0" smtClean="0"/>
          </a:p>
          <a:p>
            <a:pPr algn="just">
              <a:buFont typeface="Wingdings" pitchFamily="2" charset="2"/>
              <a:buChar char="ü"/>
            </a:pPr>
            <a:endParaRPr lang="en-US" sz="2400" dirty="0"/>
          </a:p>
          <a:p>
            <a:pPr marL="0" indent="0" algn="just">
              <a:buNone/>
            </a:pPr>
            <a:endParaRPr lang="en-US" b="1" dirty="0" smtClean="0"/>
          </a:p>
          <a:p>
            <a:pPr marL="0" indent="0" algn="just">
              <a:buNone/>
            </a:pPr>
            <a:endParaRPr lang="en-US" b="1" dirty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ru-RU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338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Результаты по задаче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917511" y="1295400"/>
            <a:ext cx="7772399" cy="4876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b="1" dirty="0" smtClean="0"/>
              <a:t>Обсуждение рекомендаций </a:t>
            </a:r>
            <a:r>
              <a:rPr lang="en-US" sz="1600" b="1" dirty="0" smtClean="0"/>
              <a:t>26, 27, 28</a:t>
            </a:r>
          </a:p>
          <a:p>
            <a:pPr marL="0" indent="0" algn="just">
              <a:buNone/>
            </a:pPr>
            <a:r>
              <a:rPr lang="ru-RU" sz="1600" b="1" dirty="0" smtClean="0"/>
              <a:t>ПС</a:t>
            </a:r>
            <a:r>
              <a:rPr lang="en-US" sz="1600" b="1" dirty="0" smtClean="0"/>
              <a:t>:</a:t>
            </a:r>
            <a:endParaRPr lang="en-US" sz="1600" b="1" dirty="0"/>
          </a:p>
          <a:p>
            <a:pPr marL="457200" indent="-457200" algn="just"/>
            <a:r>
              <a:rPr lang="ru-RU" sz="1600" dirty="0" smtClean="0"/>
              <a:t>Официальная сеть подразумевает много бюрократии, поэтому лучше оставить её в неформальном виде</a:t>
            </a:r>
            <a:endParaRPr lang="en-US" sz="1600" dirty="0"/>
          </a:p>
          <a:p>
            <a:pPr marL="457200" indent="-457200" algn="just"/>
            <a:r>
              <a:rPr lang="en-US" sz="1600" dirty="0"/>
              <a:t>PEMPAL </a:t>
            </a:r>
            <a:r>
              <a:rPr lang="ru-RU" sz="1600" dirty="0" smtClean="0"/>
              <a:t>ценен для профессионалов – специалистов своего дела, и мы лучше сохраним эту платформу для работы преимущественно на этом уровне </a:t>
            </a:r>
            <a:endParaRPr lang="en-US" sz="1600" dirty="0"/>
          </a:p>
          <a:p>
            <a:pPr marL="0" indent="0" algn="just">
              <a:buNone/>
            </a:pPr>
            <a:r>
              <a:rPr lang="ru-RU" sz="1600" b="1" dirty="0" smtClean="0">
                <a:solidFill>
                  <a:schemeClr val="tx1"/>
                </a:solidFill>
              </a:rPr>
              <a:t>Доноры</a:t>
            </a:r>
            <a:r>
              <a:rPr lang="en-US" sz="1600" b="1" dirty="0" smtClean="0">
                <a:solidFill>
                  <a:schemeClr val="tx1"/>
                </a:solidFill>
              </a:rPr>
              <a:t>:</a:t>
            </a:r>
            <a:endParaRPr lang="en-US" sz="1600" b="1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</a:rPr>
              <a:t>Обмен на политическом уровне руководства в рамках </a:t>
            </a:r>
            <a:r>
              <a:rPr lang="en-US" sz="1600" dirty="0" smtClean="0">
                <a:solidFill>
                  <a:schemeClr val="tx1"/>
                </a:solidFill>
              </a:rPr>
              <a:t>PEMPAL </a:t>
            </a:r>
            <a:r>
              <a:rPr lang="ru-RU" sz="1600" dirty="0" smtClean="0">
                <a:solidFill>
                  <a:schemeClr val="tx1"/>
                </a:solidFill>
              </a:rPr>
              <a:t>будет полезен, поэтому для работы </a:t>
            </a:r>
            <a:r>
              <a:rPr lang="en-US" sz="1600" dirty="0" smtClean="0">
                <a:solidFill>
                  <a:schemeClr val="tx1"/>
                </a:solidFill>
              </a:rPr>
              <a:t>PEMPAL </a:t>
            </a:r>
            <a:r>
              <a:rPr lang="ru-RU" sz="1600" dirty="0" smtClean="0">
                <a:solidFill>
                  <a:schemeClr val="tx1"/>
                </a:solidFill>
              </a:rPr>
              <a:t>было бы полезно делать это хотя бы раз в год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1600" b="1" dirty="0" smtClean="0">
                <a:solidFill>
                  <a:schemeClr val="tx1"/>
                </a:solidFill>
              </a:rPr>
              <a:t>Команда реализации со стороны Всемирного банка</a:t>
            </a:r>
            <a:r>
              <a:rPr lang="en-US" sz="1600" b="1" dirty="0" smtClean="0">
                <a:solidFill>
                  <a:schemeClr val="tx1"/>
                </a:solidFill>
              </a:rPr>
              <a:t>: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</a:rPr>
              <a:t>Изначально было сознательно решено уделить основное внимание привлечению внимания политиков в этой инициативе, а не вовлечению их в её работу.  (Есть немало доказательств прогресса в направлении привлечения внимания к </a:t>
            </a:r>
            <a:r>
              <a:rPr lang="en-US" sz="1600" dirty="0" smtClean="0">
                <a:solidFill>
                  <a:schemeClr val="tx1"/>
                </a:solidFill>
              </a:rPr>
              <a:t>PEMPAL</a:t>
            </a:r>
            <a:r>
              <a:rPr lang="ru-RU" sz="1600" dirty="0" smtClean="0">
                <a:solidFill>
                  <a:schemeClr val="tx1"/>
                </a:solidFill>
              </a:rPr>
              <a:t>  и понимания ценности этой сети</a:t>
            </a:r>
            <a:r>
              <a:rPr lang="en-US" sz="1600" noProof="0" dirty="0" smtClean="0">
                <a:solidFill>
                  <a:schemeClr val="tx1"/>
                </a:solidFill>
              </a:rPr>
              <a:t>);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</a:rPr>
              <a:t>При обсуждении разработки стратегии говорилось о важности сбора министров для отдельного мероприятия, но мы остановились на варианте проведения сессии во время ежегодного совещания в Банке</a:t>
            </a:r>
            <a:r>
              <a:rPr lang="en-US" sz="1600" dirty="0" smtClean="0">
                <a:solidFill>
                  <a:schemeClr val="tx1"/>
                </a:solidFill>
              </a:rPr>
              <a:t>. </a:t>
            </a:r>
            <a:r>
              <a:rPr lang="ru-RU" sz="1600" dirty="0" smtClean="0">
                <a:solidFill>
                  <a:schemeClr val="tx1"/>
                </a:solidFill>
              </a:rPr>
              <a:t>К этой идее можно еще вернуться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1600" noProof="0" dirty="0" smtClean="0">
                <a:solidFill>
                  <a:schemeClr val="tx1"/>
                </a:solidFill>
              </a:rPr>
              <a:t>Формализация усложнит работу с правовой точки зрения и с точки зрения обеспечения участия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sz="1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1400" noProof="0" dirty="0"/>
          </a:p>
          <a:p>
            <a:pPr algn="just"/>
            <a:endParaRPr lang="ru-RU" sz="1600" noProof="0" dirty="0"/>
          </a:p>
          <a:p>
            <a:pPr algn="just"/>
            <a:endParaRPr lang="ru-RU" sz="1600" noProof="0" dirty="0"/>
          </a:p>
          <a:p>
            <a:pPr algn="just"/>
            <a:endParaRPr lang="ru-RU" sz="1600" noProof="0" dirty="0" smtClean="0"/>
          </a:p>
          <a:p>
            <a:pPr algn="just"/>
            <a:endParaRPr lang="ru-RU" sz="1600" noProof="0" dirty="0"/>
          </a:p>
          <a:p>
            <a:pPr algn="just"/>
            <a:endParaRPr lang="ru-RU" sz="1600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ru-RU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661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Результаты по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конечной цели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876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Выводы</a:t>
            </a:r>
            <a:r>
              <a:rPr lang="en-US" sz="2800" b="1" dirty="0" smtClean="0">
                <a:solidFill>
                  <a:schemeClr val="tx1"/>
                </a:solidFill>
              </a:rPr>
              <a:t>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/>
              <a:t>PEMPAL </a:t>
            </a:r>
            <a:r>
              <a:rPr lang="ru-RU" sz="2000" dirty="0" smtClean="0"/>
              <a:t>не будет вкладываться в организацию официальной сети национальных институтов в области УГФ </a:t>
            </a:r>
            <a:endParaRPr lang="en-US" sz="20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/>
              <a:t>PEMPAL </a:t>
            </a:r>
            <a:r>
              <a:rPr lang="ru-RU" sz="2000" dirty="0" smtClean="0"/>
              <a:t>будет стремиться к проведению особого мероприятия для политических фигур во время весенней сессии во Всемирном банке, или во время ежегодного совещания (министров финансов)</a:t>
            </a:r>
            <a:r>
              <a:rPr lang="en-US" sz="2000" dirty="0" smtClean="0"/>
              <a:t>;</a:t>
            </a:r>
            <a:endParaRPr lang="en-US" sz="20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/>
              <a:t>PEMPAL </a:t>
            </a:r>
            <a:r>
              <a:rPr lang="ru-RU" sz="2000" dirty="0" smtClean="0"/>
              <a:t>может подумать над сообщением о своей программе в рамках Двадцатки </a:t>
            </a:r>
            <a:r>
              <a:rPr lang="en-US" sz="2000" dirty="0" smtClean="0"/>
              <a:t>G20 (</a:t>
            </a:r>
            <a:r>
              <a:rPr lang="ru-RU" sz="2000" dirty="0" smtClean="0"/>
              <a:t>Минфин РФ мог бы помочь</a:t>
            </a:r>
            <a:r>
              <a:rPr lang="en-US" sz="2000" dirty="0" smtClean="0"/>
              <a:t>), OGP – </a:t>
            </a:r>
            <a:r>
              <a:rPr lang="ru-RU" sz="2000" dirty="0" smtClean="0"/>
              <a:t>открытое партнерство на правительственном уровне</a:t>
            </a:r>
            <a:r>
              <a:rPr lang="en-US" sz="2000" dirty="0" smtClean="0"/>
              <a:t>;</a:t>
            </a:r>
            <a:endParaRPr lang="en-US" sz="2000" dirty="0"/>
          </a:p>
          <a:p>
            <a:pPr marL="0" lvl="0" indent="0" algn="just">
              <a:buNone/>
            </a:pPr>
            <a:endParaRPr lang="en-US" sz="2400" b="1" dirty="0" smtClean="0"/>
          </a:p>
          <a:p>
            <a:pPr marL="0" lvl="0" indent="0" algn="just">
              <a:buNone/>
            </a:pPr>
            <a:r>
              <a:rPr lang="ru-RU" sz="2400" b="1" dirty="0" smtClean="0"/>
              <a:t>Рекомендации №</a:t>
            </a:r>
            <a:r>
              <a:rPr lang="en-US" sz="2400" b="1" dirty="0" smtClean="0"/>
              <a:t>26</a:t>
            </a:r>
            <a:r>
              <a:rPr lang="ru-RU" sz="2400" b="1" baseline="30000" dirty="0"/>
              <a:t> </a:t>
            </a:r>
            <a:r>
              <a:rPr lang="ru-RU" sz="2400" b="1" baseline="30000" dirty="0" smtClean="0"/>
              <a:t>и</a:t>
            </a:r>
            <a:r>
              <a:rPr lang="ru-RU" sz="2400" b="1" dirty="0" smtClean="0"/>
              <a:t> 27 – убрать</a:t>
            </a:r>
            <a:endParaRPr lang="en-US" sz="2000" b="1" dirty="0"/>
          </a:p>
          <a:p>
            <a:pPr algn="just"/>
            <a:endParaRPr lang="en-US" sz="28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sz="2800" b="1" noProof="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2400" noProof="0" dirty="0"/>
          </a:p>
          <a:p>
            <a:pPr algn="just"/>
            <a:endParaRPr lang="ru-RU" sz="2800" noProof="0" dirty="0"/>
          </a:p>
          <a:p>
            <a:pPr algn="just"/>
            <a:endParaRPr lang="ru-RU" sz="2800" noProof="0" dirty="0"/>
          </a:p>
          <a:p>
            <a:pPr algn="just"/>
            <a:endParaRPr lang="ru-RU" sz="2800" noProof="0" dirty="0" smtClean="0"/>
          </a:p>
          <a:p>
            <a:pPr algn="just"/>
            <a:endParaRPr lang="ru-RU" sz="2800" noProof="0" dirty="0"/>
          </a:p>
          <a:p>
            <a:pPr algn="just"/>
            <a:endParaRPr lang="ru-RU" sz="2800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ru-RU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5437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endParaRPr lang="ru-RU" sz="3600" b="1" noProof="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3600" b="1" noProof="0" dirty="0" smtClean="0">
                <a:solidFill>
                  <a:schemeClr val="tx2">
                    <a:lumMod val="50000"/>
                  </a:schemeClr>
                </a:solidFill>
              </a:rPr>
              <a:t>Thank you/</a:t>
            </a:r>
            <a:r>
              <a:rPr lang="ru-RU" sz="3600" b="1" noProof="0" dirty="0" smtClean="0">
                <a:solidFill>
                  <a:schemeClr val="tx2">
                    <a:lumMod val="50000"/>
                  </a:schemeClr>
                </a:solidFill>
              </a:rPr>
              <a:t>Спасибо</a:t>
            </a:r>
            <a:endParaRPr lang="ru-RU" sz="3600" noProof="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1700" noProof="0" dirty="0"/>
          </a:p>
          <a:p>
            <a:pPr algn="just"/>
            <a:endParaRPr lang="ru-RU" sz="2400" noProof="0" dirty="0"/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 smtClean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67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511</Words>
  <Application>Microsoft Office PowerPoint</Application>
  <PresentationFormat>On-screen Show (4:3)</PresentationFormat>
  <Paragraphs>106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PowerPoint Presentation</vt:lpstr>
      <vt:lpstr>Стратегическая цель/ Воздействие</vt:lpstr>
      <vt:lpstr>Итог</vt:lpstr>
      <vt:lpstr>ИТОГ</vt:lpstr>
      <vt:lpstr>Результаты по задаче 4</vt:lpstr>
      <vt:lpstr>Результаты по конечной цели 4</vt:lpstr>
      <vt:lpstr>PowerPoint Presentation</vt:lpstr>
    </vt:vector>
  </TitlesOfParts>
  <Company>CEF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Ksenia Galantsova</cp:lastModifiedBy>
  <cp:revision>615</cp:revision>
  <cp:lastPrinted>2012-03-11T09:33:36Z</cp:lastPrinted>
  <dcterms:created xsi:type="dcterms:W3CDTF">2012-02-13T09:14:10Z</dcterms:created>
  <dcterms:modified xsi:type="dcterms:W3CDTF">2015-07-29T09:51:55Z</dcterms:modified>
</cp:coreProperties>
</file>