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323" r:id="rId3"/>
    <p:sldId id="384" r:id="rId4"/>
    <p:sldId id="379" r:id="rId5"/>
    <p:sldId id="380" r:id="rId6"/>
    <p:sldId id="381" r:id="rId7"/>
    <p:sldId id="385" r:id="rId8"/>
    <p:sldId id="383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1000" autoAdjust="0"/>
  </p:normalViewPr>
  <p:slideViewPr>
    <p:cSldViewPr>
      <p:cViewPr varScale="1">
        <p:scale>
          <a:sx n="80" d="100"/>
          <a:sy n="80" d="100"/>
        </p:scale>
        <p:origin x="129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7/30/2015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7/30/2015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4572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2460558"/>
            <a:ext cx="4358640" cy="2798950"/>
          </a:xfrm>
        </p:spPr>
        <p:txBody>
          <a:bodyPr>
            <a:normAutofit/>
          </a:bodyPr>
          <a:lstStyle/>
          <a:p>
            <a:pPr lvl="1"/>
            <a:r>
              <a:rPr lang="en-US" sz="2000" b="1" u="sng" dirty="0" smtClean="0">
                <a:latin typeface="Calibri"/>
                <a:cs typeface="Calibri"/>
              </a:rPr>
              <a:t>GR</a:t>
            </a:r>
            <a:r>
              <a:rPr lang="ta-IN" sz="2000" b="1" u="sng" dirty="0" smtClean="0">
                <a:latin typeface="Calibri"/>
                <a:cs typeface="Calibri"/>
              </a:rPr>
              <a:t>U</a:t>
            </a:r>
            <a:r>
              <a:rPr lang="en-US" sz="2000" b="1" u="sng" dirty="0" smtClean="0">
                <a:latin typeface="Calibri"/>
                <a:cs typeface="Calibri"/>
              </a:rPr>
              <a:t>P</a:t>
            </a:r>
            <a:r>
              <a:rPr lang="ta-IN" sz="2000" b="1" u="sng" dirty="0" smtClean="0">
                <a:latin typeface="Calibri"/>
                <a:cs typeface="Calibri"/>
              </a:rPr>
              <a:t>A</a:t>
            </a:r>
            <a:r>
              <a:rPr lang="en-US" sz="2000" b="1" u="sng" dirty="0" smtClean="0">
                <a:latin typeface="Calibri"/>
                <a:cs typeface="Calibri"/>
              </a:rPr>
              <a:t> </a:t>
            </a:r>
            <a:r>
              <a:rPr lang="ru-RU" sz="2000" b="1" u="sng" dirty="0" smtClean="0">
                <a:latin typeface="Calibri"/>
                <a:cs typeface="Calibri"/>
              </a:rPr>
              <a:t>3 </a:t>
            </a:r>
            <a:endParaRPr lang="en-US" sz="2000" b="1" u="sng" dirty="0" smtClean="0">
              <a:latin typeface="Calibri"/>
              <a:cs typeface="Calibri"/>
            </a:endParaRPr>
          </a:p>
          <a:p>
            <a:pPr lvl="1"/>
            <a:r>
              <a:rPr lang="en-US" sz="2000" dirty="0" smtClean="0">
                <a:latin typeface="Calibri"/>
                <a:cs typeface="Calibri"/>
              </a:rPr>
              <a:t/>
            </a:r>
            <a:br>
              <a:rPr lang="en-US" sz="2000" dirty="0" smtClean="0">
                <a:latin typeface="Calibri"/>
                <a:cs typeface="Calibri"/>
              </a:rPr>
            </a:br>
            <a:r>
              <a:rPr lang="ta-IN" sz="2000" b="1" u="sng" dirty="0" smtClean="0">
                <a:latin typeface="Calibri"/>
                <a:cs typeface="Calibri"/>
              </a:rPr>
              <a:t>CILJEVI ZA IZLAZNE REZULTATE</a:t>
            </a:r>
            <a:r>
              <a:rPr lang="ru-RU" sz="2000" b="1" u="sng" dirty="0" smtClean="0">
                <a:latin typeface="Calibri"/>
                <a:cs typeface="Calibri"/>
              </a:rPr>
              <a:t> 1 </a:t>
            </a:r>
            <a:r>
              <a:rPr lang="ta-IN" sz="2000" b="1" u="sng" dirty="0" smtClean="0">
                <a:latin typeface="Calibri"/>
                <a:cs typeface="Calibri"/>
              </a:rPr>
              <a:t>i</a:t>
            </a:r>
            <a:r>
              <a:rPr lang="ru-RU" sz="2000" b="1" u="sng" dirty="0" smtClean="0">
                <a:latin typeface="Calibri"/>
                <a:cs typeface="Calibri"/>
              </a:rPr>
              <a:t> 3</a:t>
            </a:r>
            <a:endParaRPr lang="en-US" sz="4800" b="1" u="sng" dirty="0" smtClean="0">
              <a:latin typeface="Calibri"/>
              <a:cs typeface="Calibri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  <p:pic>
        <p:nvPicPr>
          <p:cNvPr id="7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54025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40259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r>
              <a:rPr lang="ta-IN" sz="2800" b="1" u="sng" dirty="0" smtClean="0">
                <a:solidFill>
                  <a:schemeClr val="accent5">
                    <a:lumMod val="75000"/>
                  </a:schemeClr>
                </a:solidFill>
              </a:rPr>
              <a:t>1. pitanje: zaključci</a:t>
            </a:r>
            <a:r>
              <a:rPr lang="en-US" sz="2800" b="1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2400" u="sng" noProof="0" dirty="0"/>
          </a:p>
          <a:p>
            <a:pPr algn="l"/>
            <a:r>
              <a:rPr lang="ta-IN" sz="2400" dirty="0" smtClean="0">
                <a:solidFill>
                  <a:schemeClr val="tx1"/>
                </a:solidFill>
              </a:rPr>
              <a:t>Hoće li ciljevi iz Strategije PEMPAL-a biti ostvareni u preostalom razdoblju za implementaciju?</a:t>
            </a:r>
            <a:endParaRPr lang="en-US" sz="2400" noProof="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r>
              <a:rPr lang="ta-IN" sz="3600" noProof="0" dirty="0" smtClean="0">
                <a:solidFill>
                  <a:srgbClr val="FF0000"/>
                </a:solidFill>
              </a:rPr>
              <a:t>S obzirom na Srednjoročni pregled implementacije Strategije i preporuke za unapređenje učinka, odgovor Grupe je DA, HOĆE!</a:t>
            </a:r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400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a-IN" sz="2000" b="1" dirty="0">
                <a:solidFill>
                  <a:schemeClr val="accent5">
                    <a:lumMod val="75000"/>
                  </a:schemeClr>
                </a:solidFill>
              </a:rPr>
              <a:t>2. pitanje: zaključci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ta-IN" sz="2000" b="1" u="sng" dirty="0">
                <a:solidFill>
                  <a:schemeClr val="accent5">
                    <a:lumMod val="75000"/>
                  </a:schemeClr>
                </a:solidFill>
              </a:rPr>
              <a:t>Cilj za izlazni rezultat 1:</a:t>
            </a:r>
            <a:r>
              <a:rPr lang="ta-IN" sz="2000" b="1" dirty="0">
                <a:solidFill>
                  <a:schemeClr val="accent5">
                    <a:lumMod val="75000"/>
                  </a:schemeClr>
                </a:solidFill>
              </a:rPr>
              <a:t> prioriteti za PFM vlada članica rješavaju se kroz mrežnu platformu za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a-IN" sz="2000" b="1" dirty="0">
                <a:solidFill>
                  <a:schemeClr val="accent5">
                    <a:lumMod val="75000"/>
                  </a:schemeClr>
                </a:solidFill>
              </a:rPr>
              <a:t>PFM</a:t>
            </a:r>
            <a:endParaRPr lang="en-US" sz="2000" b="1" dirty="0">
              <a:solidFill>
                <a:schemeClr val="tx1"/>
              </a:solidFill>
            </a:endParaRPr>
          </a:p>
          <a:p>
            <a:pPr algn="l"/>
            <a:endParaRPr lang="ru-RU" sz="28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200399" y="3200398"/>
            <a:ext cx="6858002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496084"/>
              </p:ext>
            </p:extLst>
          </p:nvPr>
        </p:nvGraphicFramePr>
        <p:xfrm>
          <a:off x="1498917" y="1672199"/>
          <a:ext cx="6806883" cy="26411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4580"/>
                <a:gridCol w="1502873"/>
                <a:gridCol w="2269430"/>
              </a:tblGrid>
              <a:tr h="30900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b="1" dirty="0" smtClean="0">
                          <a:solidFill>
                            <a:schemeClr val="tx1"/>
                          </a:solidFill>
                          <a:effectLst/>
                        </a:rPr>
                        <a:t>Cilj za izlazni</a:t>
                      </a:r>
                      <a:r>
                        <a:rPr lang="ta-IN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rezultat 1: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ta-IN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Prioriteti za PFM</a:t>
                      </a:r>
                      <a:r>
                        <a:rPr lang="ta-IN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vlada članica rješavaju se kroz mrežnu platformu za PFM.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99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b="0" dirty="0" smtClean="0">
                          <a:solidFill>
                            <a:srgbClr val="FF0000"/>
                          </a:solidFill>
                          <a:effectLst/>
                        </a:rPr>
                        <a:t>4.</a:t>
                      </a:r>
                      <a:r>
                        <a:rPr lang="en-US" sz="1200" b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ta-IN" sz="1200" b="0" dirty="0" smtClean="0">
                          <a:solidFill>
                            <a:srgbClr val="FF0000"/>
                          </a:solidFill>
                          <a:effectLst/>
                        </a:rPr>
                        <a:t>Vladini</a:t>
                      </a:r>
                      <a:r>
                        <a:rPr lang="ta-IN" sz="12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 prioriteti za reforme PFM-a se identificiraju kroz ankete članova </a:t>
                      </a:r>
                      <a:r>
                        <a:rPr lang="ta-IN" sz="1200" b="0" dirty="0" smtClean="0">
                          <a:solidFill>
                            <a:srgbClr val="FF0000"/>
                          </a:solidFill>
                          <a:effectLst/>
                        </a:rPr>
                        <a:t>PEMPAL-a.</a:t>
                      </a:r>
                      <a:endParaRPr lang="en-US" sz="11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b="0" dirty="0" smtClean="0">
                          <a:solidFill>
                            <a:srgbClr val="FF0000"/>
                          </a:solidFill>
                          <a:effectLst/>
                        </a:rPr>
                        <a:t>5.</a:t>
                      </a:r>
                      <a:r>
                        <a:rPr lang="ta-IN" sz="12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 Jednoobrazni detaljni godišnji akcioni plan za ZP se dizajnira i usvaja na osnovu rezultata ankete, uz moguća ažuriranja u toku cijele godine.</a:t>
                      </a:r>
                      <a:endParaRPr lang="en-US" sz="11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b="0" dirty="0" smtClean="0">
                          <a:solidFill>
                            <a:schemeClr val="tx1"/>
                          </a:solidFill>
                          <a:effectLst/>
                        </a:rPr>
                        <a:t>6. Akcioni</a:t>
                      </a:r>
                      <a:r>
                        <a:rPr lang="ta-IN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planovi ZP mogli bi da se na sveobuhvatniji način predstavljaju UO na odobravanje, </a:t>
                      </a:r>
                      <a:r>
                        <a:rPr lang="ta-IN" sz="1200" b="0" dirty="0" smtClean="0">
                          <a:solidFill>
                            <a:schemeClr val="tx1"/>
                          </a:solidFill>
                          <a:effectLst/>
                        </a:rPr>
                        <a:t>kao što</a:t>
                      </a:r>
                      <a:r>
                        <a:rPr lang="ta-IN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preporučuju donatori.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dirty="0" smtClean="0">
                          <a:effectLst/>
                        </a:rPr>
                        <a:t>Rokovi se moraju postaviti u ovom stupcu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ta-IN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dirty="0" smtClean="0">
                          <a:effectLst/>
                        </a:rPr>
                        <a:t>Planovi za FG 2017. se trebaju usvojiti u 2016.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34841"/>
              </p:ext>
            </p:extLst>
          </p:nvPr>
        </p:nvGraphicFramePr>
        <p:xfrm>
          <a:off x="1524000" y="4669056"/>
          <a:ext cx="6781799" cy="1565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7861"/>
                <a:gridCol w="1580368"/>
                <a:gridCol w="200357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b="1" dirty="0" smtClean="0">
                          <a:solidFill>
                            <a:schemeClr val="tx1"/>
                          </a:solidFill>
                          <a:effectLst/>
                        </a:rPr>
                        <a:t>Hijerarhija ciljeva strategije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Odgovornost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dirty="0" smtClean="0">
                          <a:solidFill>
                            <a:schemeClr val="tx1"/>
                          </a:solidFill>
                          <a:effectLst/>
                        </a:rPr>
                        <a:t>Vremenski okvir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b="0" dirty="0" smtClean="0">
                          <a:solidFill>
                            <a:srgbClr val="FF0000"/>
                          </a:solidFill>
                          <a:effectLst/>
                        </a:rPr>
                        <a:t>4. ZP trebaju</a:t>
                      </a:r>
                      <a:r>
                        <a:rPr lang="ta-IN" sz="12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 podnositi izvještaje o provedbi usvojenih akcionih planova UO.</a:t>
                      </a:r>
                      <a:endParaRPr lang="en-US" sz="11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 informacije o napredovanju implementacije za FG 2016. treba da uključe sveobuhvatnije predstavljanje postignutih rezultata, pitanja koja su razmatrana i radova koji su proizvedeni.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88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8001000" cy="6400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ta-IN" sz="2000" b="1" dirty="0" smtClean="0">
                <a:solidFill>
                  <a:schemeClr val="accent5">
                    <a:lumMod val="75000"/>
                  </a:schemeClr>
                </a:solidFill>
              </a:rPr>
              <a:t>2. pitanje: zaključci</a:t>
            </a:r>
            <a:endParaRPr lang="en-US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ta-IN" sz="2000" b="1" u="sng" dirty="0" smtClean="0">
                <a:solidFill>
                  <a:schemeClr val="accent5">
                    <a:lumMod val="75000"/>
                  </a:schemeClr>
                </a:solidFill>
              </a:rPr>
              <a:t>Cilj za izlazni rezultat 3: financijski održiva mreža se gradi i održava</a:t>
            </a:r>
            <a:endParaRPr lang="ru-RU" sz="2000" noProof="0" dirty="0"/>
          </a:p>
          <a:p>
            <a:pPr marL="514350" indent="-514350" algn="just">
              <a:buAutoNum type="arabicPeriod"/>
            </a:pPr>
            <a:r>
              <a:rPr lang="ta-IN" sz="2800" noProof="0" dirty="0" smtClean="0">
                <a:solidFill>
                  <a:schemeClr val="tx1"/>
                </a:solidFill>
              </a:rPr>
              <a:t>Grupa predlaže započinjanje rada na sljedećoj Srednjoročnoj strategiji PEMPAL-a u cilju promoviranja daljnjeg razvoja mreže</a:t>
            </a:r>
            <a:r>
              <a:rPr lang="en-US" sz="2800" noProof="0" dirty="0" smtClean="0">
                <a:solidFill>
                  <a:schemeClr val="tx1"/>
                </a:solidFill>
              </a:rPr>
              <a:t> </a:t>
            </a:r>
            <a:r>
              <a:rPr lang="ta-IN" sz="2800" u="sng" noProof="0" dirty="0" smtClean="0">
                <a:solidFill>
                  <a:schemeClr val="tx1"/>
                </a:solidFill>
              </a:rPr>
              <a:t>već u 2016.</a:t>
            </a:r>
            <a:endParaRPr lang="ru-RU" sz="2800" u="sng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ta-IN" sz="2800" u="sng" dirty="0" smtClean="0">
                <a:solidFill>
                  <a:schemeClr val="tx1"/>
                </a:solidFill>
              </a:rPr>
              <a:t>Moguće prepreke za implementiranje obaveznih članskih doprinosa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a-IN" sz="2800" i="1" dirty="0" smtClean="0">
                <a:solidFill>
                  <a:schemeClr val="tx1"/>
                </a:solidFill>
              </a:rPr>
              <a:t>PEMPAL nema status međunarodne organizacije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endParaRPr lang="ru-RU" sz="2800" i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a-IN" sz="2800" i="1" dirty="0" smtClean="0">
                <a:solidFill>
                  <a:schemeClr val="tx1"/>
                </a:solidFill>
              </a:rPr>
              <a:t>Unutrašnja zakonodavstva</a:t>
            </a:r>
            <a:endParaRPr lang="ru-RU" sz="2800" i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a-IN" sz="2800" i="1" dirty="0" smtClean="0">
                <a:solidFill>
                  <a:schemeClr val="tx1"/>
                </a:solidFill>
              </a:rPr>
              <a:t>Potreba da se uspostavi aranžman za implementaciju (npr. iznos doprinosa, urednost i procedura plaćanja, itd.)</a:t>
            </a:r>
            <a:endParaRPr lang="ru-RU" sz="2800" i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a-IN" sz="2800" i="1" dirty="0" smtClean="0">
                <a:solidFill>
                  <a:schemeClr val="tx1"/>
                </a:solidFill>
              </a:rPr>
              <a:t>Izazovi koji se odnose na odlučivanje na državnom nivou</a:t>
            </a:r>
            <a:endParaRPr lang="ru-RU" sz="2800" i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200399" y="3200398"/>
            <a:ext cx="6858002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2514600"/>
          </a:xfrm>
        </p:spPr>
        <p:txBody>
          <a:bodyPr>
            <a:normAutofit/>
          </a:bodyPr>
          <a:lstStyle/>
          <a:p>
            <a:r>
              <a:rPr lang="ta-IN" sz="3200" dirty="0" smtClean="0"/>
              <a:t>Ključna prepreka za implementiranje doprinosa </a:t>
            </a:r>
            <a:r>
              <a:rPr lang="ta-IN" sz="3200" b="1" dirty="0" smtClean="0"/>
              <a:t>je</a:t>
            </a:r>
            <a:r>
              <a:rPr lang="en-US" sz="3200" b="1" dirty="0" smtClean="0"/>
              <a:t> </a:t>
            </a:r>
            <a:r>
              <a:rPr lang="ta-IN" sz="3200" b="1" u="sng" dirty="0" smtClean="0"/>
              <a:t>jedinstvena narav PEMPAL-a i sam koncept zajednica prakse</a:t>
            </a:r>
            <a:r>
              <a:rPr lang="en-US" sz="3200" b="1" u="sng" dirty="0" smtClean="0"/>
              <a:t> 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44963"/>
          </a:xfrm>
        </p:spPr>
        <p:txBody>
          <a:bodyPr>
            <a:normAutofit fontScale="92500" lnSpcReduction="10000"/>
          </a:bodyPr>
          <a:lstStyle/>
          <a:p>
            <a:r>
              <a:rPr lang="ta-IN" dirty="0" smtClean="0"/>
              <a:t>Jednako članstvo u PEMPAL-u za sve zemlje</a:t>
            </a:r>
            <a:endParaRPr lang="ru-RU" dirty="0" smtClean="0"/>
          </a:p>
          <a:p>
            <a:r>
              <a:rPr lang="ta-IN" dirty="0" smtClean="0"/>
              <a:t>Raspoloživost resursa i proizvoda znanja za sve predstavnike zemalja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ta-IN" dirty="0" smtClean="0"/>
              <a:t>Jednake mogućnosti odlučivanja o temama događaja u skladu s prioritetima zemalja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ta-IN" dirty="0" smtClean="0"/>
              <a:t>Ciljna publika i odgovarajući profili učesnika događaja</a:t>
            </a: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3200399" y="3200398"/>
            <a:ext cx="6858002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b="1" dirty="0" smtClean="0"/>
              <a:t>Naši prijedlozi za unapređenje financijske održivosti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ta-IN" dirty="0" smtClean="0"/>
              <a:t>Uspostaviti aranžman za poticanje učešća više delegata u događajima PEMPAL-a </a:t>
            </a:r>
            <a:r>
              <a:rPr lang="ta-IN" u="sng" dirty="0" smtClean="0"/>
              <a:t>koje će financirati zemlje članice</a:t>
            </a:r>
            <a:r>
              <a:rPr lang="en-US" dirty="0" smtClean="0"/>
              <a:t> </a:t>
            </a:r>
            <a:endParaRPr lang="ru-RU" u="sng" dirty="0" smtClean="0"/>
          </a:p>
          <a:p>
            <a:pPr algn="just"/>
            <a:r>
              <a:rPr lang="ta-IN" dirty="0" smtClean="0"/>
              <a:t>Istražiti tržište potencijalnih donatora i stupiti u kontakte s njima u cilju</a:t>
            </a:r>
            <a:r>
              <a:rPr lang="en-US" dirty="0" smtClean="0"/>
              <a:t> </a:t>
            </a:r>
            <a:r>
              <a:rPr lang="ta-IN" u="sng" dirty="0" smtClean="0"/>
              <a:t>osiguravanja financijske podrške za PEMPAL</a:t>
            </a:r>
            <a:r>
              <a:rPr lang="en-US" u="sng" dirty="0" smtClean="0"/>
              <a:t>  </a:t>
            </a:r>
            <a:endParaRPr lang="ru-RU" u="sng" dirty="0" smtClean="0"/>
          </a:p>
          <a:p>
            <a:pPr algn="just"/>
            <a:r>
              <a:rPr lang="ta-IN" dirty="0" smtClean="0"/>
              <a:t>Izraditi marketinšku kampanju/strategiju za promociju PEMPAL-a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259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ta-IN" dirty="0"/>
              <a:t>Baza podataka članova </a:t>
            </a:r>
            <a:r>
              <a:rPr lang="en-US" dirty="0"/>
              <a:t>PEMPAL</a:t>
            </a:r>
            <a:r>
              <a:rPr lang="ta-IN" dirty="0"/>
              <a:t>-a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75132"/>
              </p:ext>
            </p:extLst>
          </p:nvPr>
        </p:nvGraphicFramePr>
        <p:xfrm>
          <a:off x="1498917" y="2133600"/>
          <a:ext cx="6146165" cy="3115421"/>
        </p:xfrm>
        <a:graphic>
          <a:graphicData uri="http://schemas.openxmlformats.org/drawingml/2006/table">
            <a:tbl>
              <a:tblPr firstRow="1" firstCol="1" bandRow="1"/>
              <a:tblGrid>
                <a:gridCol w="2048510"/>
                <a:gridCol w="2048510"/>
                <a:gridCol w="2049145"/>
              </a:tblGrid>
              <a:tr h="15497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 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Kvalitet informacija u bazi podataka o 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članstvu mogao bi da se unaprijedi, posebno </a:t>
                      </a:r>
                      <a:r>
                        <a:rPr lang="ta-IN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na nivou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odjeljenj</a:t>
                      </a:r>
                      <a:r>
                        <a:rPr lang="ta-IN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unutar 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institucije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ta-IN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kao</a:t>
                      </a:r>
                      <a:r>
                        <a:rPr lang="ta-IN" sz="12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 i učestvovanju u prethodnim događajima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Resursni timovi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Sekretarijat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Izvršni</a:t>
                      </a:r>
                      <a:r>
                        <a:rPr lang="ta-IN" sz="1200" baseline="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 odbori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Kao dio razvoja TOR za novi Sekretarijat, uspostavljanje procesa za unapređivanje baze podataka o članstvu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7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 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Mogli bi da se istraže standardizovani pristupi za uvođenje novih članica kao dio strategije 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 pristupa marketinga sa ciljem upravljanja </a:t>
                      </a:r>
                      <a:r>
                        <a:rPr lang="ta-IN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fluktuacijom 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član</a:t>
                      </a:r>
                      <a:r>
                        <a:rPr lang="ta-IN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ova,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ta-IN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pr. razvijanje </a:t>
                      </a: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uvodnog paketa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Sekretarijat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Resursni timovi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a-IN" sz="1200" dirty="0" smtClean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Izvršni odbori ZP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Kao dio razvoja TOR za novi Sekretarijat, uključivanje zadatka razvijanja i održavanja paketa za uvođenje u rad</a:t>
                      </a:r>
                      <a:r>
                        <a:rPr lang="ta-IN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12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a-IN" sz="6600" dirty="0" smtClean="0">
                <a:solidFill>
                  <a:srgbClr val="FF0000"/>
                </a:solidFill>
              </a:rPr>
              <a:t>Hvala</a:t>
            </a:r>
            <a:r>
              <a:rPr lang="ru-RU" sz="6600" dirty="0" smtClean="0">
                <a:solidFill>
                  <a:srgbClr val="FF0000"/>
                </a:solidFill>
              </a:rPr>
              <a:t>!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76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492</Words>
  <Application>Microsoft Office PowerPoint</Application>
  <PresentationFormat>On-screen Show (4:3)</PresentationFormat>
  <Paragraphs>79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Latha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Ključna prepreka za implementiranje doprinosa je jedinstvena narav PEMPAL-a i sam koncept zajednica prakse </vt:lpstr>
      <vt:lpstr>Naši prijedlozi za unapređenje financijske održivosti </vt:lpstr>
      <vt:lpstr>Baza podataka članova PEMPAL-a</vt:lpstr>
      <vt:lpstr>PowerPoint Presentation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Ksenia Galantsova</cp:lastModifiedBy>
  <cp:revision>608</cp:revision>
  <cp:lastPrinted>2015-07-23T12:08:13Z</cp:lastPrinted>
  <dcterms:created xsi:type="dcterms:W3CDTF">2012-02-13T09:14:10Z</dcterms:created>
  <dcterms:modified xsi:type="dcterms:W3CDTF">2015-07-30T10:54:28Z</dcterms:modified>
</cp:coreProperties>
</file>