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23" r:id="rId3"/>
    <p:sldId id="378" r:id="rId4"/>
    <p:sldId id="379" r:id="rId5"/>
    <p:sldId id="380" r:id="rId6"/>
    <p:sldId id="381" r:id="rId7"/>
    <p:sldId id="382" r:id="rId8"/>
    <p:sldId id="38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1000" autoAdjust="0"/>
  </p:normalViewPr>
  <p:slideViewPr>
    <p:cSldViewPr>
      <p:cViewPr varScale="1">
        <p:scale>
          <a:sx n="79" d="100"/>
          <a:sy n="79" d="100"/>
        </p:scale>
        <p:origin x="108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7/29/2015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7/29/2015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4572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460558"/>
            <a:ext cx="4358640" cy="2798950"/>
          </a:xfrm>
        </p:spPr>
        <p:txBody>
          <a:bodyPr>
            <a:normAutofit/>
          </a:bodyPr>
          <a:lstStyle/>
          <a:p>
            <a:pPr lvl="1"/>
            <a:r>
              <a:rPr lang="en-US" sz="2000" b="1" u="sng" dirty="0" smtClean="0"/>
              <a:t>GROUP </a:t>
            </a:r>
            <a:r>
              <a:rPr lang="ru-RU" sz="2000" b="1" u="sng" dirty="0" smtClean="0"/>
              <a:t>3 </a:t>
            </a:r>
            <a:endParaRPr lang="en-US" sz="2000" b="1" u="sng" dirty="0" smtClean="0"/>
          </a:p>
          <a:p>
            <a:pPr lvl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u="sng" dirty="0" smtClean="0"/>
              <a:t>OUTPUT OBJECTIVES</a:t>
            </a:r>
            <a:r>
              <a:rPr lang="ru-RU" sz="2000" b="1" u="sng" dirty="0" smtClean="0"/>
              <a:t> 1 </a:t>
            </a:r>
            <a:r>
              <a:rPr lang="en-US" sz="2000" b="1" u="sng" dirty="0"/>
              <a:t> </a:t>
            </a:r>
            <a:r>
              <a:rPr lang="en-US" sz="2000" b="1" u="sng" dirty="0" smtClean="0"/>
              <a:t>and </a:t>
            </a:r>
            <a:r>
              <a:rPr lang="ru-RU" sz="2000" b="1" u="sng" dirty="0" smtClean="0"/>
              <a:t> 3</a:t>
            </a:r>
            <a:endParaRPr lang="en-US" sz="4800" b="1" u="sng" dirty="0" smtClean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  <p:pic>
        <p:nvPicPr>
          <p:cNvPr id="7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4025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40259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5">
                    <a:lumMod val="75000"/>
                  </a:schemeClr>
                </a:solidFill>
              </a:rPr>
              <a:t>Question 1: Conclusions </a:t>
            </a:r>
            <a:endParaRPr lang="ru-RU" sz="2400" u="sng" noProof="0" dirty="0"/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Will the </a:t>
            </a:r>
            <a:r>
              <a:rPr lang="en-US" sz="2400" dirty="0" err="1" smtClean="0">
                <a:solidFill>
                  <a:schemeClr val="tx1"/>
                </a:solidFill>
              </a:rPr>
              <a:t>PEMPAL</a:t>
            </a:r>
            <a:r>
              <a:rPr lang="en-US" sz="2400" dirty="0" smtClean="0">
                <a:solidFill>
                  <a:schemeClr val="tx1"/>
                </a:solidFill>
              </a:rPr>
              <a:t> Strategy objectives be achieved in the remainder of the implementation period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  <a:endParaRPr lang="en-US" sz="2400" noProof="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3600" noProof="0" dirty="0" smtClean="0">
                <a:solidFill>
                  <a:srgbClr val="FF0000"/>
                </a:solidFill>
              </a:rPr>
              <a:t>Given the Mid-Term Review of Strategy implementation and the recommendations to enhance performance, the Group’s answer is YES, THEY WILL</a:t>
            </a:r>
            <a:r>
              <a:rPr lang="ru-RU" sz="3600" dirty="0" smtClean="0">
                <a:solidFill>
                  <a:srgbClr val="FF0000"/>
                </a:solidFill>
              </a:rPr>
              <a:t>!</a:t>
            </a:r>
            <a:r>
              <a:rPr lang="ru-RU" sz="3600" noProof="0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400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Question 2: Conclusions </a:t>
            </a:r>
          </a:p>
          <a:p>
            <a:pPr>
              <a:spcBef>
                <a:spcPts val="0"/>
              </a:spcBef>
            </a:pP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</a:rPr>
              <a:t>Output objective </a:t>
            </a: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</a:rPr>
              <a:t>1: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PFM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priorities of member governments are addressed by the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PFM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network platform </a:t>
            </a:r>
            <a:endParaRPr lang="en-US" sz="2000" b="1" noProof="0" dirty="0" smtClean="0">
              <a:solidFill>
                <a:schemeClr val="tx1"/>
              </a:solidFill>
            </a:endParaRPr>
          </a:p>
          <a:p>
            <a:pPr algn="l"/>
            <a:endParaRPr lang="ru-RU" sz="28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200399" y="3200398"/>
            <a:ext cx="685800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7865"/>
              </p:ext>
            </p:extLst>
          </p:nvPr>
        </p:nvGraphicFramePr>
        <p:xfrm>
          <a:off x="1498917" y="1672199"/>
          <a:ext cx="6806883" cy="2461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4580"/>
                <a:gridCol w="1502873"/>
                <a:gridCol w="2269430"/>
              </a:tblGrid>
              <a:tr h="30900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Output Objective 1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: PFM priorities of member governments are addressed by the PFM network platform.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99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FF0000"/>
                          </a:solidFill>
                          <a:effectLst/>
                        </a:rPr>
                        <a:t>4. Government PFM reform priorities are identified through PEMPAL member surveys.</a:t>
                      </a:r>
                      <a:endParaRPr lang="en-US" sz="11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FF0000"/>
                          </a:solidFill>
                          <a:effectLst/>
                        </a:rPr>
                        <a:t>5. A uniform detailed Annual Action Plan for COP is designed and adopted based on survey results, with possible updates throughout the year.</a:t>
                      </a:r>
                      <a:endParaRPr lang="en-US" sz="11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6. COP action plans could be more comprehensively presented to the Steering Committee for approval, as recommended by donors.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Deadlines must be set in this column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FY17 </a:t>
                      </a:r>
                      <a:r>
                        <a:rPr lang="en-US" sz="1200" dirty="0">
                          <a:effectLst/>
                        </a:rPr>
                        <a:t>plans to be adopted in 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11249"/>
              </p:ext>
            </p:extLst>
          </p:nvPr>
        </p:nvGraphicFramePr>
        <p:xfrm>
          <a:off x="1524000" y="4669056"/>
          <a:ext cx="6781799" cy="1369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7861"/>
                <a:gridCol w="1580368"/>
                <a:gridCol w="200357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Hierarchy of Strategy Objectives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Responsibility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Timeframe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FF0000"/>
                          </a:solidFill>
                          <a:effectLst/>
                        </a:rPr>
                        <a:t>4. COP to submit reports on implementation of adopted Action Plans to the SC. </a:t>
                      </a:r>
                      <a:endParaRPr lang="en-US" sz="11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Updates on progress of implementation of FY16 to include more comprehensive presentation of results achieved, issues addressed, and work produced.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6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8001000" cy="6400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Question 2: Conclusions</a:t>
            </a:r>
          </a:p>
          <a:p>
            <a:pPr>
              <a:spcBef>
                <a:spcPts val="0"/>
              </a:spcBef>
            </a:pP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</a:rPr>
              <a:t>Output objective </a:t>
            </a: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000" b="1" u="sng" dirty="0">
                <a:solidFill>
                  <a:schemeClr val="accent5">
                    <a:lumMod val="75000"/>
                  </a:schemeClr>
                </a:solidFill>
              </a:rPr>
              <a:t>:   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</a:rPr>
              <a:t>Financially-viable </a:t>
            </a: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</a:rPr>
              <a:t>network is built and </a:t>
            </a:r>
            <a:r>
              <a:rPr lang="en-US" sz="2000" b="1" u="sng" dirty="0" smtClean="0">
                <a:solidFill>
                  <a:schemeClr val="accent5">
                    <a:lumMod val="75000"/>
                  </a:schemeClr>
                </a:solidFill>
              </a:rPr>
              <a:t>maintained</a:t>
            </a:r>
            <a:endParaRPr lang="ru-RU" sz="2000" noProof="0" dirty="0"/>
          </a:p>
          <a:p>
            <a:pPr marL="514350" indent="-514350" algn="just">
              <a:buAutoNum type="arabicPeriod"/>
            </a:pPr>
            <a:r>
              <a:rPr lang="en-US" sz="2800" noProof="0" dirty="0" smtClean="0">
                <a:solidFill>
                  <a:schemeClr val="tx1"/>
                </a:solidFill>
              </a:rPr>
              <a:t>The Group suggests initiating work on the next </a:t>
            </a:r>
            <a:r>
              <a:rPr lang="en-US" sz="2800" noProof="0" dirty="0" err="1" smtClean="0">
                <a:solidFill>
                  <a:schemeClr val="tx1"/>
                </a:solidFill>
              </a:rPr>
              <a:t>PEMPAL</a:t>
            </a:r>
            <a:r>
              <a:rPr lang="en-US" sz="2800" noProof="0" dirty="0" smtClean="0">
                <a:solidFill>
                  <a:schemeClr val="tx1"/>
                </a:solidFill>
              </a:rPr>
              <a:t> Mid-Term Strategy </a:t>
            </a:r>
            <a:r>
              <a:rPr lang="en-US" sz="2800" dirty="0" smtClean="0">
                <a:solidFill>
                  <a:schemeClr val="tx1"/>
                </a:solidFill>
              </a:rPr>
              <a:t>to </a:t>
            </a:r>
            <a:r>
              <a:rPr lang="en-US" sz="2800" noProof="0" dirty="0" smtClean="0">
                <a:solidFill>
                  <a:schemeClr val="tx1"/>
                </a:solidFill>
              </a:rPr>
              <a:t>promote further development of the network </a:t>
            </a:r>
            <a:r>
              <a:rPr lang="en-US" sz="2800" u="sng" noProof="0" dirty="0" smtClean="0">
                <a:solidFill>
                  <a:schemeClr val="tx1"/>
                </a:solidFill>
              </a:rPr>
              <a:t>as early as in </a:t>
            </a:r>
            <a:r>
              <a:rPr lang="ru-RU" sz="2800" u="sng" dirty="0" smtClean="0">
                <a:solidFill>
                  <a:schemeClr val="tx1"/>
                </a:solidFill>
              </a:rPr>
              <a:t>2016.</a:t>
            </a:r>
          </a:p>
          <a:p>
            <a:pPr marL="514350" indent="-514350" algn="just">
              <a:buAutoNum type="arabicPeriod"/>
            </a:pPr>
            <a:r>
              <a:rPr lang="en-US" sz="2800" u="sng" dirty="0" smtClean="0">
                <a:solidFill>
                  <a:schemeClr val="tx1"/>
                </a:solidFill>
              </a:rPr>
              <a:t>Possible barriers to implementing mandatory member contributions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 err="1" smtClean="0">
                <a:solidFill>
                  <a:schemeClr val="tx1"/>
                </a:solidFill>
              </a:rPr>
              <a:t>PEMPAL</a:t>
            </a:r>
            <a:r>
              <a:rPr lang="en-US" sz="2800" i="1" dirty="0" smtClean="0">
                <a:solidFill>
                  <a:schemeClr val="tx1"/>
                </a:solidFill>
              </a:rPr>
              <a:t> does not have the status of an international organization 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/>
                </a:solidFill>
              </a:rPr>
              <a:t>National legislation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/>
                </a:solidFill>
              </a:rPr>
              <a:t>The need to put in place an implementation arrangement (e.g. contribution size, payment regularity and procedure, etc.</a:t>
            </a:r>
            <a:r>
              <a:rPr lang="ru-RU" sz="2800" i="1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/>
                </a:solidFill>
              </a:rPr>
              <a:t>Decision-making challenges at the national level 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514350" indent="-514350" algn="l">
              <a:buAutoNum type="arabicPeriod"/>
            </a:pPr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200399" y="3200398"/>
            <a:ext cx="685800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14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key barrier to implementing contributions </a:t>
            </a:r>
            <a:r>
              <a:rPr lang="ru-RU" sz="3200" dirty="0" smtClean="0"/>
              <a:t> </a:t>
            </a:r>
            <a:r>
              <a:rPr lang="en-US" sz="3200" b="1" dirty="0" smtClean="0"/>
              <a:t>is </a:t>
            </a:r>
            <a:r>
              <a:rPr lang="en-US" sz="3200" b="1" u="sng" dirty="0" err="1" smtClean="0"/>
              <a:t>PEMPAL’s</a:t>
            </a:r>
            <a:r>
              <a:rPr lang="en-US" sz="3200" b="1" u="sng" dirty="0" smtClean="0"/>
              <a:t> unique nature and the very concept of Communities of Practice 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Equal </a:t>
            </a:r>
            <a:r>
              <a:rPr lang="en-US" dirty="0" err="1" smtClean="0"/>
              <a:t>PEMPAL</a:t>
            </a:r>
            <a:r>
              <a:rPr lang="en-US" dirty="0" smtClean="0"/>
              <a:t> membership for all countries </a:t>
            </a:r>
            <a:endParaRPr lang="ru-RU" dirty="0" smtClean="0"/>
          </a:p>
          <a:p>
            <a:r>
              <a:rPr lang="en-US" dirty="0" smtClean="0"/>
              <a:t>Availability of resources and knowledge products for all country representatives </a:t>
            </a:r>
            <a:endParaRPr lang="ru-RU" dirty="0" smtClean="0"/>
          </a:p>
          <a:p>
            <a:r>
              <a:rPr lang="en-US" dirty="0" smtClean="0"/>
              <a:t>Equal decision-making opportunities on event topics aligned with country priorities </a:t>
            </a:r>
            <a:endParaRPr lang="ru-RU" dirty="0" smtClean="0"/>
          </a:p>
          <a:p>
            <a:r>
              <a:rPr lang="en-US" dirty="0"/>
              <a:t>T</a:t>
            </a:r>
            <a:r>
              <a:rPr lang="en-US" dirty="0" smtClean="0"/>
              <a:t>arget audience and appropriate profiles of event participants 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200399" y="3200398"/>
            <a:ext cx="685800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Our suggestions to enhance financial sustainability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Put in place an arrangement to </a:t>
            </a:r>
            <a:r>
              <a:rPr lang="en-US" dirty="0"/>
              <a:t>encourage </a:t>
            </a:r>
            <a:r>
              <a:rPr lang="en-US" dirty="0" smtClean="0"/>
              <a:t>more delegates to participate in </a:t>
            </a:r>
            <a:r>
              <a:rPr lang="en-US" dirty="0" err="1" smtClean="0"/>
              <a:t>PEMPAL</a:t>
            </a:r>
            <a:r>
              <a:rPr lang="en-US" dirty="0" smtClean="0"/>
              <a:t> events </a:t>
            </a:r>
            <a:r>
              <a:rPr lang="en-US" u="sng" dirty="0" smtClean="0"/>
              <a:t>financed by member countries</a:t>
            </a:r>
            <a:r>
              <a:rPr lang="en-US" dirty="0" smtClean="0"/>
              <a:t> </a:t>
            </a:r>
            <a:endParaRPr lang="ru-RU" u="sng" dirty="0" smtClean="0"/>
          </a:p>
          <a:p>
            <a:pPr algn="just"/>
            <a:r>
              <a:rPr lang="en-US" dirty="0" smtClean="0"/>
              <a:t>Explore the market of potential donors and establish contacts with a view to </a:t>
            </a:r>
            <a:r>
              <a:rPr lang="en-US" u="sng" dirty="0" smtClean="0"/>
              <a:t>securing financial support for </a:t>
            </a:r>
            <a:r>
              <a:rPr lang="en-US" u="sng" dirty="0" err="1" smtClean="0"/>
              <a:t>PEPMAL</a:t>
            </a:r>
            <a:r>
              <a:rPr lang="en-US" u="sng" dirty="0" smtClean="0"/>
              <a:t>  </a:t>
            </a:r>
            <a:endParaRPr lang="ru-RU" u="sng" dirty="0" smtClean="0"/>
          </a:p>
          <a:p>
            <a:pPr algn="just"/>
            <a:r>
              <a:rPr lang="en-US" dirty="0" smtClean="0"/>
              <a:t>Design a marketing campaign/strategy to promote  </a:t>
            </a:r>
            <a:r>
              <a:rPr lang="en-US" dirty="0" err="1" smtClean="0"/>
              <a:t>PEPMAL</a:t>
            </a:r>
            <a:r>
              <a:rPr lang="en-US" dirty="0" smtClean="0"/>
              <a:t> </a:t>
            </a:r>
            <a:endParaRPr lang="ru-RU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59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PEMPAL</a:t>
            </a:r>
            <a:r>
              <a:rPr lang="en-US" dirty="0" smtClean="0"/>
              <a:t> Member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001040"/>
              </p:ext>
            </p:extLst>
          </p:nvPr>
        </p:nvGraphicFramePr>
        <p:xfrm>
          <a:off x="1498917" y="2133600"/>
          <a:ext cx="6146165" cy="3099530"/>
        </p:xfrm>
        <a:graphic>
          <a:graphicData uri="http://schemas.openxmlformats.org/drawingml/2006/table">
            <a:tbl>
              <a:tblPr firstRow="1" firstCol="1" bandRow="1"/>
              <a:tblGrid>
                <a:gridCol w="2048510"/>
                <a:gridCol w="2048510"/>
                <a:gridCol w="2049145"/>
              </a:tblGrid>
              <a:tr h="1549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 Quality of information in the membership database could be improved, particularly at the department level within an agency,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well as participation in previous events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Secretariat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ExCom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part of TOR development for new Secretariat, establish process for improving membership database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 Standardized approaches could be explored for induction of new members as part of marketing strategy and approach to manage member turnover, e.g development of induction kit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Secretariat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part of TOR development for new Secretariat, include task of development and maintenance of induction kit.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Thank you</a:t>
            </a:r>
            <a:r>
              <a:rPr lang="ru-RU" sz="6600" dirty="0" smtClean="0">
                <a:solidFill>
                  <a:srgbClr val="FF0000"/>
                </a:solidFill>
              </a:rPr>
              <a:t>!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76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494</Words>
  <Application>Microsoft Office PowerPoint</Application>
  <PresentationFormat>On-screen Show (4:3)</PresentationFormat>
  <Paragraphs>89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The key barrier to implementing contributions  is PEMPAL’s unique nature and the very concept of Communities of Practice </vt:lpstr>
      <vt:lpstr>Our suggestions to enhance financial sustainability </vt:lpstr>
      <vt:lpstr>PEMPAL Member Database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Ksenia Galantsova</cp:lastModifiedBy>
  <cp:revision>587</cp:revision>
  <cp:lastPrinted>2015-07-23T12:08:13Z</cp:lastPrinted>
  <dcterms:created xsi:type="dcterms:W3CDTF">2012-02-13T09:14:10Z</dcterms:created>
  <dcterms:modified xsi:type="dcterms:W3CDTF">2015-07-29T11:07:48Z</dcterms:modified>
</cp:coreProperties>
</file>