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6" r:id="rId2"/>
    <p:sldId id="503" r:id="rId3"/>
    <p:sldId id="504" r:id="rId4"/>
    <p:sldId id="50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96"/>
  </p:normalViewPr>
  <p:slideViewPr>
    <p:cSldViewPr snapToGrid="0">
      <p:cViewPr varScale="1">
        <p:scale>
          <a:sx n="62" d="100"/>
          <a:sy n="62"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D0FB8-85D4-47FD-B40E-5A21A81F47AE}" type="datetimeFigureOut">
              <a:rPr lang="en-US" smtClean="0"/>
              <a:t>7/10/2023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EA96A3-0B4C-4A28-9117-CE93B6AA47B0}" type="slidenum">
              <a:rPr lang="en-US" smtClean="0"/>
              <a:t>‹#›</a:t>
            </a:fld>
            <a:endParaRPr lang="en-US" dirty="0"/>
          </a:p>
        </p:txBody>
      </p:sp>
    </p:spTree>
    <p:extLst>
      <p:ext uri="{BB962C8B-B14F-4D97-AF65-F5344CB8AC3E}">
        <p14:creationId xmlns:p14="http://schemas.microsoft.com/office/powerpoint/2010/main" val="3418060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A91D-D634-EBB9-B6A4-5C30E42B8C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D928B875-3BB8-0961-BF86-6B5D7A3332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B6D0737-FFF6-E5A8-B9A3-F7CE9B93BF65}"/>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5" name="Footer Placeholder 4">
            <a:extLst>
              <a:ext uri="{FF2B5EF4-FFF2-40B4-BE49-F238E27FC236}">
                <a16:creationId xmlns:a16="http://schemas.microsoft.com/office/drawing/2014/main" id="{8E3AD5DE-6503-EE00-1B8B-5BCCA9B34E3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4C0B177-8862-A5A8-538D-B73048FB22A7}"/>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824130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84E97-8641-55F8-C546-C653708BC4CF}"/>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8B596F6-4365-B191-78B3-F3DB02FF9AE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72A180B-1D47-344E-E175-AAF1FAD144C0}"/>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5" name="Footer Placeholder 4">
            <a:extLst>
              <a:ext uri="{FF2B5EF4-FFF2-40B4-BE49-F238E27FC236}">
                <a16:creationId xmlns:a16="http://schemas.microsoft.com/office/drawing/2014/main" id="{91A897C3-BE2E-07A6-E508-3A2BF4D03F3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2CD47E-6F85-E8F0-A485-EAD9F65AFA33}"/>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28195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843B7F-B8B2-ADEC-431B-51000B0C1CD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CCCF9FFB-8833-9119-C258-CCCE0CD86B7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94C816-3103-A427-43F8-834B11AC43D2}"/>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5" name="Footer Placeholder 4">
            <a:extLst>
              <a:ext uri="{FF2B5EF4-FFF2-40B4-BE49-F238E27FC236}">
                <a16:creationId xmlns:a16="http://schemas.microsoft.com/office/drawing/2014/main" id="{A7708E41-8158-6EE4-B6B0-9D230C5180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08E5DFC-42A9-1933-2315-9FEDBD3BC11D}"/>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1653548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5C668-85CD-538F-9547-655B865D2F2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E428B5BE-84CE-9002-0A25-C3BC6BD3B15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D4D5CA9-9D07-D047-A01C-379C18F8DBDA}"/>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5" name="Footer Placeholder 4">
            <a:extLst>
              <a:ext uri="{FF2B5EF4-FFF2-40B4-BE49-F238E27FC236}">
                <a16:creationId xmlns:a16="http://schemas.microsoft.com/office/drawing/2014/main" id="{476279B0-8544-EF59-1A85-B69E2B3DD3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15B02AB-7E59-0DB8-BF56-A30F66E797A7}"/>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38618094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57BE2-F4B8-53C3-562B-EC431494E146}"/>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F0E7309A-4F19-1C9F-8DEA-2044729DCA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FB57566A-813A-5B57-A976-6313CEDA9883}"/>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5" name="Footer Placeholder 4">
            <a:extLst>
              <a:ext uri="{FF2B5EF4-FFF2-40B4-BE49-F238E27FC236}">
                <a16:creationId xmlns:a16="http://schemas.microsoft.com/office/drawing/2014/main" id="{DF52D024-234B-5AF2-F9A2-453B6F60860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63BF47F-4F1C-81D9-C6E4-00E008C4A091}"/>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4231123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B4B3A-4875-20DD-B374-822A42D3ACDA}"/>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30D7739-53B3-94E4-6EF6-DCA40E9BC6DF}"/>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8938546-5D59-2E77-52FF-5D1E2BFA5B9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26E9695B-E68A-FC81-50F2-445F16ED9698}"/>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6" name="Footer Placeholder 5">
            <a:extLst>
              <a:ext uri="{FF2B5EF4-FFF2-40B4-BE49-F238E27FC236}">
                <a16:creationId xmlns:a16="http://schemas.microsoft.com/office/drawing/2014/main" id="{5315B435-542B-4CC5-480E-242EAAA515A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55A111B-5C9B-AF5E-5016-49CFEA2E2014}"/>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4091700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25C17-8C50-CE8B-D627-C0C954344A6F}"/>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170402C-9C6C-F130-6262-FE5FBC0636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DC5E453-456D-55D1-1B83-2440A5F144F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805083B-BFE3-67DF-B85A-172E16906C8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01D8A73-9548-4C70-FE9A-CD6CD9AB247A}"/>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C4A51C8-76BA-90DB-42AC-8BD8724D7873}"/>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8" name="Footer Placeholder 7">
            <a:extLst>
              <a:ext uri="{FF2B5EF4-FFF2-40B4-BE49-F238E27FC236}">
                <a16:creationId xmlns:a16="http://schemas.microsoft.com/office/drawing/2014/main" id="{0F18D71D-BB94-4C71-BD40-CE73E9FC62F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8030A7DA-2070-ADE9-9D42-A9B2D2E1A842}"/>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485037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EDCAC-97B8-B690-B0E8-A0BAB533330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E47F186-CC3F-CE29-F1F9-E04B4D8CFEB3}"/>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4" name="Footer Placeholder 3">
            <a:extLst>
              <a:ext uri="{FF2B5EF4-FFF2-40B4-BE49-F238E27FC236}">
                <a16:creationId xmlns:a16="http://schemas.microsoft.com/office/drawing/2014/main" id="{BF5D23D3-28B7-E79C-FF68-53DFA0F49C38}"/>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A098F279-2EEC-EDB0-5986-04EEBE27CC88}"/>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2926320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F1218C-7737-0A56-DD80-6756F65234E6}"/>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3" name="Footer Placeholder 2">
            <a:extLst>
              <a:ext uri="{FF2B5EF4-FFF2-40B4-BE49-F238E27FC236}">
                <a16:creationId xmlns:a16="http://schemas.microsoft.com/office/drawing/2014/main" id="{A2BE69FC-1BC1-67F7-BD96-0D92A9057F6C}"/>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FAF7482-0A19-14AB-B6EA-038785CADCF6}"/>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4060362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7E122-0BC6-C43D-7270-782E472F722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8CFDF40-AAEF-F508-7BEB-EB69F8CAE5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E1E609E7-67C5-5E9C-0DF0-FFED5D2559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A6EE4EFA-DA53-C2E0-AFF2-8940642D5474}"/>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6" name="Footer Placeholder 5">
            <a:extLst>
              <a:ext uri="{FF2B5EF4-FFF2-40B4-BE49-F238E27FC236}">
                <a16:creationId xmlns:a16="http://schemas.microsoft.com/office/drawing/2014/main" id="{A835D95B-B087-3590-13D4-05B0EB8E438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1663E5F-E790-BF1D-8023-B196D60A1E13}"/>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146627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EF6A8-4163-05D4-8683-5FF2FC478A7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8A533B6-9413-C99D-4219-E68C339E52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5BA7235-50D0-7238-C8B4-2E341AF53D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7D6B651-E623-01B6-2494-4D8C36B3FE7D}"/>
              </a:ext>
            </a:extLst>
          </p:cNvPr>
          <p:cNvSpPr>
            <a:spLocks noGrp="1"/>
          </p:cNvSpPr>
          <p:nvPr>
            <p:ph type="dt" sz="half" idx="10"/>
          </p:nvPr>
        </p:nvSpPr>
        <p:spPr/>
        <p:txBody>
          <a:bodyPr/>
          <a:lstStyle/>
          <a:p>
            <a:fld id="{9A497731-7672-5A47-A9FD-332B6F126C21}" type="datetimeFigureOut">
              <a:rPr lang="en-US" smtClean="0"/>
              <a:t>7/10/2023</a:t>
            </a:fld>
            <a:endParaRPr lang="en-US" dirty="0"/>
          </a:p>
        </p:txBody>
      </p:sp>
      <p:sp>
        <p:nvSpPr>
          <p:cNvPr id="6" name="Footer Placeholder 5">
            <a:extLst>
              <a:ext uri="{FF2B5EF4-FFF2-40B4-BE49-F238E27FC236}">
                <a16:creationId xmlns:a16="http://schemas.microsoft.com/office/drawing/2014/main" id="{0C9E93E2-E5EC-9C17-E602-F133DBFCCFA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4BD66D-E53F-D058-5310-E0AFF993AF5B}"/>
              </a:ext>
            </a:extLst>
          </p:cNvPr>
          <p:cNvSpPr>
            <a:spLocks noGrp="1"/>
          </p:cNvSpPr>
          <p:nvPr>
            <p:ph type="sldNum" sz="quarter" idx="12"/>
          </p:nvPr>
        </p:nvSpPr>
        <p:spPr/>
        <p:txBody>
          <a:bodyPr/>
          <a:lstStyle/>
          <a:p>
            <a:fld id="{9EE2AB69-A436-5E46-8A9F-0D58871C94A3}" type="slidenum">
              <a:rPr lang="en-US" smtClean="0"/>
              <a:t>‹#›</a:t>
            </a:fld>
            <a:endParaRPr lang="en-US" dirty="0"/>
          </a:p>
        </p:txBody>
      </p:sp>
    </p:spTree>
    <p:extLst>
      <p:ext uri="{BB962C8B-B14F-4D97-AF65-F5344CB8AC3E}">
        <p14:creationId xmlns:p14="http://schemas.microsoft.com/office/powerpoint/2010/main" val="2769795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93F67E-87F7-D540-2A86-483D6798A6C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3401143-CA47-AE56-5BA0-EF183A37A00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97CB00F-ABD4-143B-E0D6-8A823FB177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97731-7672-5A47-A9FD-332B6F126C21}" type="datetimeFigureOut">
              <a:rPr lang="en-US" smtClean="0"/>
              <a:t>7/10/2023</a:t>
            </a:fld>
            <a:endParaRPr lang="en-US" dirty="0"/>
          </a:p>
        </p:txBody>
      </p:sp>
      <p:sp>
        <p:nvSpPr>
          <p:cNvPr id="5" name="Footer Placeholder 4">
            <a:extLst>
              <a:ext uri="{FF2B5EF4-FFF2-40B4-BE49-F238E27FC236}">
                <a16:creationId xmlns:a16="http://schemas.microsoft.com/office/drawing/2014/main" id="{C341593B-9049-D15B-D62B-0A99E63954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E2FD5C9-5549-6E42-060A-11C38465C0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E2AB69-A436-5E46-8A9F-0D58871C94A3}" type="slidenum">
              <a:rPr lang="en-US" smtClean="0"/>
              <a:t>‹#›</a:t>
            </a:fld>
            <a:endParaRPr lang="en-US" dirty="0"/>
          </a:p>
        </p:txBody>
      </p:sp>
    </p:spTree>
    <p:extLst>
      <p:ext uri="{BB962C8B-B14F-4D97-AF65-F5344CB8AC3E}">
        <p14:creationId xmlns:p14="http://schemas.microsoft.com/office/powerpoint/2010/main" val="1053553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A33F1-8CC8-074F-213A-18FCB39A7214}"/>
              </a:ext>
            </a:extLst>
          </p:cNvPr>
          <p:cNvSpPr>
            <a:spLocks noGrp="1"/>
          </p:cNvSpPr>
          <p:nvPr>
            <p:ph type="ctrTitle"/>
          </p:nvPr>
        </p:nvSpPr>
        <p:spPr/>
        <p:txBody>
          <a:bodyPr/>
          <a:lstStyle/>
          <a:p>
            <a:r>
              <a:rPr lang="hr-HR" b="1">
                <a:solidFill>
                  <a:srgbClr val="C00000"/>
                </a:solidFill>
              </a:rPr>
              <a:t>Aktivnosti u skupinama </a:t>
            </a:r>
            <a:br>
              <a:rPr lang="hr-HR" b="1">
                <a:solidFill>
                  <a:srgbClr val="C00000"/>
                </a:solidFill>
              </a:rPr>
            </a:br>
            <a:r>
              <a:rPr lang="hr-HR" b="1">
                <a:solidFill>
                  <a:srgbClr val="C00000"/>
                </a:solidFill>
              </a:rPr>
              <a:t>Drugi dan</a:t>
            </a:r>
          </a:p>
        </p:txBody>
      </p:sp>
      <p:sp>
        <p:nvSpPr>
          <p:cNvPr id="3" name="Subtitle 2">
            <a:extLst>
              <a:ext uri="{FF2B5EF4-FFF2-40B4-BE49-F238E27FC236}">
                <a16:creationId xmlns:a16="http://schemas.microsoft.com/office/drawing/2014/main" id="{DB801BA4-35C5-865F-5BE2-47BB58A3500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817009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7B208-C82D-363D-BB3D-530BAF771E27}"/>
              </a:ext>
            </a:extLst>
          </p:cNvPr>
          <p:cNvSpPr>
            <a:spLocks noGrp="1"/>
          </p:cNvSpPr>
          <p:nvPr>
            <p:ph type="title"/>
          </p:nvPr>
        </p:nvSpPr>
        <p:spPr/>
        <p:txBody>
          <a:bodyPr>
            <a:normAutofit fontScale="90000"/>
          </a:bodyPr>
          <a:lstStyle/>
          <a:p>
            <a:r>
              <a:rPr lang="hr-HR" sz="2400">
                <a:solidFill>
                  <a:srgbClr val="C00000"/>
                </a:solidFill>
                <a:latin typeface="Helvetica Neue" panose="02000503000000020004" pitchFamily="2" charset="0"/>
              </a:rPr>
              <a:t>Bi li decentralizirani anglofoni model bio prikladan u vašoj zemlji? Ako bi, zašto bi se i kako proveo?</a:t>
            </a:r>
            <a:r>
              <a:rPr lang="hr-HR" sz="2400">
                <a:solidFill>
                  <a:srgbClr val="C00000"/>
                </a:solidFill>
                <a:effectLst/>
                <a:latin typeface="Helvetica Neue" panose="02000503000000020004" pitchFamily="2" charset="0"/>
              </a:rPr>
              <a:t> Ako smatrate da ne bi funkcionirao, objasnite zašto – koji su problemi i izazovi povezani s decentraliziranim kontrolama? </a:t>
            </a:r>
          </a:p>
        </p:txBody>
      </p:sp>
      <p:sp>
        <p:nvSpPr>
          <p:cNvPr id="3" name="Content Placeholder 2">
            <a:extLst>
              <a:ext uri="{FF2B5EF4-FFF2-40B4-BE49-F238E27FC236}">
                <a16:creationId xmlns:a16="http://schemas.microsoft.com/office/drawing/2014/main" id="{A7572026-6106-BF0A-C33E-4B01233C7E19}"/>
              </a:ext>
            </a:extLst>
          </p:cNvPr>
          <p:cNvSpPr>
            <a:spLocks noGrp="1"/>
          </p:cNvSpPr>
          <p:nvPr>
            <p:ph idx="1"/>
          </p:nvPr>
        </p:nvSpPr>
        <p:spPr/>
        <p:txBody>
          <a:bodyPr vert="horz" lIns="91440" tIns="45720" rIns="91440" bIns="45720" rtlCol="0" anchor="t">
            <a:normAutofit fontScale="85000" lnSpcReduction="20000"/>
          </a:bodyPr>
          <a:lstStyle/>
          <a:p>
            <a:r>
              <a:rPr lang="hr-HR" b="1"/>
              <a:t>Albanija – </a:t>
            </a:r>
            <a:r>
              <a:rPr lang="hr-HR"/>
              <a:t>prelazak na drugi model zasad nije moguć, ali u budućnosti će biti zahvaljujući automatizaciji; u budućnosti povećane sankcije; prijelaz kontrola u ranije faze procesa; zajedničke kontrolne funkcije središnje i lokalne (TDO) razine </a:t>
            </a:r>
          </a:p>
          <a:p>
            <a:r>
              <a:rPr lang="hr-HR" b="1"/>
              <a:t>Mađarska</a:t>
            </a:r>
            <a:r>
              <a:rPr lang="hr-HR"/>
              <a:t> –anglofoni model nije moguć ni za središnju niti za lokalnu razinu vlasti; loše upravljanje sredstvima i manjak stručnjaka</a:t>
            </a:r>
          </a:p>
          <a:p>
            <a:r>
              <a:rPr lang="hr-HR" b="1"/>
              <a:t>Indonezija</a:t>
            </a:r>
            <a:r>
              <a:rPr lang="hr-HR"/>
              <a:t> –uspostavljen je anglofoni sustav, koji je 2004. zamijenio frankofone kontrole; sad se provjeravaju samo dodjele proračunskih sredstava, ali i to može biti automatizirano</a:t>
            </a:r>
          </a:p>
          <a:p>
            <a:r>
              <a:rPr lang="hr-HR" b="1"/>
              <a:t>Mongolija – </a:t>
            </a:r>
            <a:r>
              <a:rPr lang="hr-HR"/>
              <a:t>potreban je frankofoni model; bez njega bi razina korupcije bila prevelika  </a:t>
            </a:r>
          </a:p>
          <a:p>
            <a:r>
              <a:rPr lang="hr-HR" b="1"/>
              <a:t>Rumunjska</a:t>
            </a:r>
            <a:r>
              <a:rPr lang="hr-HR"/>
              <a:t> – kombinacija obaju pristupa; financijske kontrole za sve transakcije u ministarstvima, odjelima i agencijama, a za visoku vrijednost, transakcije i dodatni kontrolor proračuna MF-a </a:t>
            </a:r>
          </a:p>
          <a:p>
            <a:r>
              <a:rPr lang="hr-HR" b="1"/>
              <a:t>Turska</a:t>
            </a:r>
            <a:r>
              <a:rPr lang="hr-HR"/>
              <a:t> – to radi predsjedništvo ureda za proračun – koji ima vlastite sustave za dodjelu sredstava i određene kontrole koje se vrše u okviru detaljnijih dodjela proračunskih sredstava  </a:t>
            </a:r>
          </a:p>
        </p:txBody>
      </p:sp>
    </p:spTree>
    <p:extLst>
      <p:ext uri="{BB962C8B-B14F-4D97-AF65-F5344CB8AC3E}">
        <p14:creationId xmlns:p14="http://schemas.microsoft.com/office/powerpoint/2010/main" val="941124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7B208-C82D-363D-BB3D-530BAF771E27}"/>
              </a:ext>
            </a:extLst>
          </p:cNvPr>
          <p:cNvSpPr>
            <a:spLocks noGrp="1"/>
          </p:cNvSpPr>
          <p:nvPr>
            <p:ph type="title"/>
          </p:nvPr>
        </p:nvSpPr>
        <p:spPr>
          <a:xfrm>
            <a:off x="304800" y="365125"/>
            <a:ext cx="11049000" cy="1325563"/>
          </a:xfrm>
        </p:spPr>
        <p:txBody>
          <a:bodyPr>
            <a:normAutofit/>
          </a:bodyPr>
          <a:lstStyle/>
          <a:p>
            <a:r>
              <a:rPr lang="hr-HR" sz="2800">
                <a:solidFill>
                  <a:srgbClr val="C00000"/>
                </a:solidFill>
                <a:latin typeface="Helvetica Neue" panose="02000503000000020004" pitchFamily="2" charset="0"/>
              </a:rPr>
              <a:t>Ako već provodite decentralizirane proračunske kontrole, opišite kako one funkcioniraju u vašoj zemlji i koje ste prednosti ili rizike uočili u pogledu tog uređenja</a:t>
            </a:r>
          </a:p>
        </p:txBody>
      </p:sp>
      <p:sp>
        <p:nvSpPr>
          <p:cNvPr id="3" name="Content Placeholder 2">
            <a:extLst>
              <a:ext uri="{FF2B5EF4-FFF2-40B4-BE49-F238E27FC236}">
                <a16:creationId xmlns:a16="http://schemas.microsoft.com/office/drawing/2014/main" id="{A7572026-6106-BF0A-C33E-4B01233C7E19}"/>
              </a:ext>
            </a:extLst>
          </p:cNvPr>
          <p:cNvSpPr>
            <a:spLocks noGrp="1"/>
          </p:cNvSpPr>
          <p:nvPr>
            <p:ph idx="1"/>
          </p:nvPr>
        </p:nvSpPr>
        <p:spPr/>
        <p:txBody>
          <a:bodyPr vert="horz" lIns="91440" tIns="45720" rIns="91440" bIns="45720" rtlCol="0" anchor="t">
            <a:normAutofit fontScale="92500" lnSpcReduction="10000"/>
          </a:bodyPr>
          <a:lstStyle/>
          <a:p>
            <a:r>
              <a:rPr lang="hr-HR" b="1"/>
              <a:t>Albanija</a:t>
            </a:r>
            <a:r>
              <a:rPr lang="hr-HR"/>
              <a:t> – važna je racionalizacija troškova</a:t>
            </a:r>
          </a:p>
          <a:p>
            <a:r>
              <a:rPr lang="hr-HR" b="1"/>
              <a:t>Mađarska</a:t>
            </a:r>
            <a:r>
              <a:rPr lang="hr-HR"/>
              <a:t> – provode se razne vrste kontrola – Državni ured za reviziju, Državni kontrolni ured, Glavna uprava za reviziju europskih fondova, Fiskalno vijeće, inspektori za proračun</a:t>
            </a:r>
          </a:p>
          <a:p>
            <a:r>
              <a:rPr lang="hr-HR" b="1"/>
              <a:t>Indonezija</a:t>
            </a:r>
            <a:r>
              <a:rPr lang="hr-HR"/>
              <a:t> – nema blokiranih sredstava u sustavu pa je kontrola dodjela sredstava poprilično jaka  </a:t>
            </a:r>
          </a:p>
          <a:p>
            <a:r>
              <a:rPr lang="hr-HR" b="1"/>
              <a:t>Mongolija</a:t>
            </a:r>
            <a:r>
              <a:rPr lang="hr-HR"/>
              <a:t> – problem je u kapacitetu </a:t>
            </a:r>
          </a:p>
          <a:p>
            <a:r>
              <a:rPr lang="hr-HR" b="1"/>
              <a:t>Rumunjska</a:t>
            </a:r>
            <a:r>
              <a:rPr lang="hr-HR"/>
              <a:t> – riznica se u regijama smatra savjetodavnim tijelom, ALI savjeti koje daje ponekad nisu dosljedni niti najprikladniji </a:t>
            </a:r>
          </a:p>
          <a:p>
            <a:r>
              <a:rPr lang="hr-HR" b="1"/>
              <a:t>Turska</a:t>
            </a:r>
            <a:r>
              <a:rPr lang="hr-HR"/>
              <a:t> – kontrole IT sustava (dvostruka provjera), </a:t>
            </a:r>
            <a:r>
              <a:rPr lang="hr-HR" i="1"/>
              <a:t>ex ante</a:t>
            </a:r>
            <a:r>
              <a:rPr lang="hr-HR"/>
              <a:t> (ministarstva, odjeli i agencije), </a:t>
            </a:r>
            <a:r>
              <a:rPr lang="hr-HR" i="1"/>
              <a:t>ex post</a:t>
            </a:r>
            <a:r>
              <a:rPr lang="hr-HR"/>
              <a:t> revizorski sud</a:t>
            </a:r>
          </a:p>
        </p:txBody>
      </p:sp>
    </p:spTree>
    <p:extLst>
      <p:ext uri="{BB962C8B-B14F-4D97-AF65-F5344CB8AC3E}">
        <p14:creationId xmlns:p14="http://schemas.microsoft.com/office/powerpoint/2010/main" val="7031493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7B208-C82D-363D-BB3D-530BAF771E27}"/>
              </a:ext>
            </a:extLst>
          </p:cNvPr>
          <p:cNvSpPr>
            <a:spLocks noGrp="1"/>
          </p:cNvSpPr>
          <p:nvPr>
            <p:ph type="title"/>
          </p:nvPr>
        </p:nvSpPr>
        <p:spPr/>
        <p:txBody>
          <a:bodyPr>
            <a:normAutofit/>
          </a:bodyPr>
          <a:lstStyle/>
          <a:p>
            <a:r>
              <a:rPr lang="hr-HR" sz="2800">
                <a:solidFill>
                  <a:srgbClr val="C00000"/>
                </a:solidFill>
                <a:latin typeface="Helvetica Neue" panose="02000503000000020004" pitchFamily="2" charset="0"/>
              </a:rPr>
              <a:t>Identificirajte primjere upravljanja rizicima koji su već primijenjeni u okviru upravljanja javnim financijama u vašoj zemlji i prodiskutirajte o njima</a:t>
            </a:r>
          </a:p>
        </p:txBody>
      </p:sp>
      <p:sp>
        <p:nvSpPr>
          <p:cNvPr id="3" name="Content Placeholder 2">
            <a:extLst>
              <a:ext uri="{FF2B5EF4-FFF2-40B4-BE49-F238E27FC236}">
                <a16:creationId xmlns:a16="http://schemas.microsoft.com/office/drawing/2014/main" id="{A7572026-6106-BF0A-C33E-4B01233C7E19}"/>
              </a:ext>
            </a:extLst>
          </p:cNvPr>
          <p:cNvSpPr>
            <a:spLocks noGrp="1"/>
          </p:cNvSpPr>
          <p:nvPr>
            <p:ph idx="1"/>
          </p:nvPr>
        </p:nvSpPr>
        <p:spPr>
          <a:xfrm>
            <a:off x="475488" y="1690688"/>
            <a:ext cx="10878312" cy="4975287"/>
          </a:xfrm>
        </p:spPr>
        <p:txBody>
          <a:bodyPr vert="horz" lIns="91440" tIns="45720" rIns="91440" bIns="45720" rtlCol="0" anchor="t">
            <a:normAutofit fontScale="55000" lnSpcReduction="20000"/>
          </a:bodyPr>
          <a:lstStyle/>
          <a:p>
            <a:r>
              <a:rPr lang="hr-HR" sz="3600" b="1"/>
              <a:t>Albanija </a:t>
            </a:r>
            <a:r>
              <a:rPr lang="hr-HR" sz="3600"/>
              <a:t>– 2019. osnovana je skupina za monitoring zaostalih plaćanja. Postoji i glavna uprava PIFC-a kako bi unutarnji revizori provodili monitoring zaostalih plaćanja. Nabava je integrirana s AGFIS-om, uključujući registraciju preuzetih obveza. Čak je uveden i J/V radi evidentiranja svih zaostalih plaćanja čak i kad se premaši proračun.  Mjesečni planovi gotovinskih sredstava bilježe se u AGFIS-u kako bi se osiguralo da su usklađeni s mogućnostima u pogledu gotovinskih sredstava odozgo prema dolje. </a:t>
            </a:r>
          </a:p>
          <a:p>
            <a:r>
              <a:rPr lang="hr-HR" sz="3600" b="1"/>
              <a:t>Mađarska</a:t>
            </a:r>
            <a:r>
              <a:rPr lang="hr-HR" sz="3600"/>
              <a:t> – Moraju se predstaviti financijski planovi kako bi se izvršio proračun, a o transakcijama velikih vrijednosti mora se savjetovati tri dana unaprijed.  </a:t>
            </a:r>
          </a:p>
          <a:p>
            <a:r>
              <a:rPr lang="hr-HR" sz="3600" b="1"/>
              <a:t>Indonezija</a:t>
            </a:r>
            <a:r>
              <a:rPr lang="hr-HR" sz="3600"/>
              <a:t> – služba za unutarnju usklađenost, inspektori u ministarstvu, unutarnji revizor pod predsjednikom su </a:t>
            </a:r>
            <a:r>
              <a:rPr lang="hr-HR" sz="3600" i="1"/>
              <a:t>ex ante</a:t>
            </a:r>
            <a:r>
              <a:rPr lang="hr-HR" sz="3600"/>
              <a:t> i </a:t>
            </a:r>
            <a:r>
              <a:rPr lang="hr-HR" sz="3600" i="1"/>
              <a:t>ex post</a:t>
            </a:r>
            <a:r>
              <a:rPr lang="hr-HR" sz="3600"/>
              <a:t>, a Vrhovni revizorski sud je </a:t>
            </a:r>
            <a:r>
              <a:rPr lang="hr-HR" sz="3600" i="1"/>
              <a:t>ex post</a:t>
            </a:r>
            <a:r>
              <a:rPr lang="hr-HR" sz="3600"/>
              <a:t>. Prelazak s frankofonog sustava na novi model ojačan je raznim kontrolnim funkcijama na razini cijele vlade. Unutarnja revizija pruža podršku, uključujući odobravanje većih potrošnja.    </a:t>
            </a:r>
          </a:p>
          <a:p>
            <a:r>
              <a:rPr lang="hr-HR" sz="3600" b="1"/>
              <a:t>Mongolija</a:t>
            </a:r>
            <a:r>
              <a:rPr lang="hr-HR" sz="3600"/>
              <a:t> – Tijekom vršnih razdoblja iz pragmatičnih se razloga primjenjuje pristup koji je više utemeljen na riziku. Utvrđen je prag, ali agencije razdvajaju plaćanja kako bi izbjegle kontrole.   </a:t>
            </a:r>
          </a:p>
          <a:p>
            <a:r>
              <a:rPr lang="hr-HR" sz="3600" b="1"/>
              <a:t>Rumunjska</a:t>
            </a:r>
            <a:r>
              <a:rPr lang="hr-HR" sz="3600"/>
              <a:t> – Utvrđen je prag – EU onemogućuje razdvajanje računa; ne mogu se akumulirati zaostala plaćanja. Potrebe za gotovinskim sredstvima predstavljaju se 30 dana unaprijed, ali postupak je vrlo loše strukturiran. Kako bi se riješio taj problem, upotrebljavaju se kratkoročni instrumenti.  Za prebijanje poreznih dugova mogu se upotrebljavati registar društava i držanje privatnih sredstava.</a:t>
            </a:r>
          </a:p>
          <a:p>
            <a:r>
              <a:rPr lang="hr-HR" sz="3600" b="1"/>
              <a:t>Turska</a:t>
            </a:r>
            <a:r>
              <a:rPr lang="hr-HR" sz="3600"/>
              <a:t> – U svakom su ministarstvu jedinice za unutarnju kontrolu koje provode inspekcije. Održavaju se mjesečni sastanci za upravljanje rizicima. Svakog mjeseca održava se sastanak s agencijama s velikim izdacima. Također postoje vrhovni revizorski subjekti.</a:t>
            </a:r>
            <a:r>
              <a:rPr lang="hr-HR"/>
              <a:t>  </a:t>
            </a:r>
          </a:p>
        </p:txBody>
      </p:sp>
    </p:spTree>
    <p:extLst>
      <p:ext uri="{BB962C8B-B14F-4D97-AF65-F5344CB8AC3E}">
        <p14:creationId xmlns:p14="http://schemas.microsoft.com/office/powerpoint/2010/main" val="17263568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2062</TotalTime>
  <Words>644</Words>
  <Application>Microsoft Office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Helvetica Neue</vt:lpstr>
      <vt:lpstr>Office Theme</vt:lpstr>
      <vt:lpstr>Aktivnosti u skupinama  Drugi dan</vt:lpstr>
      <vt:lpstr>Bi li decentralizirani anglofoni model bio prikladan u vašoj zemlji? Ako bi, zašto bi se i kako proveo? Ako smatrate da ne bi funkcionirao, objasnite zašto – koji su problemi i izazovi povezani s decentraliziranim kontrolama? </vt:lpstr>
      <vt:lpstr>Ako već provodite decentralizirane proračunske kontrole, opišite kako one funkcioniraju u vašoj zemlji i koje ste prednosti ili rizike uočili u pogledu tog uređenja</vt:lpstr>
      <vt:lpstr>Identificirajte primjere upravljanja rizicima koji su već primijenjeni u okviru upravljanja javnim financijama u vašoj zemlji i prodiskutirajte o njima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Activities Day One and Day Two</dc:title>
  <dc:creator>Mark Silins</dc:creator>
  <cp:lastModifiedBy>Tetiana Shalkivska</cp:lastModifiedBy>
  <cp:revision>124</cp:revision>
  <dcterms:created xsi:type="dcterms:W3CDTF">2023-05-08T09:02:46Z</dcterms:created>
  <dcterms:modified xsi:type="dcterms:W3CDTF">2023-07-10T18:43:13Z</dcterms:modified>
</cp:coreProperties>
</file>