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494" r:id="rId3"/>
    <p:sldId id="500" r:id="rId4"/>
    <p:sldId id="495" r:id="rId5"/>
    <p:sldId id="501" r:id="rId6"/>
    <p:sldId id="50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0FB8-85D4-47FD-B40E-5A21A81F47AE}" type="datetimeFigureOut">
              <a:rPr lang="en-US" smtClean="0"/>
              <a:t>7/10/2023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96A3-0B4C-4A28-9117-CE93B6AA47B0}" type="slidenum">
              <a:rPr lang="en-US" smtClean="0"/>
              <a:t>‹#›</a:t>
            </a:fld>
            <a:endParaRPr lang="en-US" dirty="0"/>
          </a:p>
        </p:txBody>
      </p:sp>
    </p:spTree>
    <p:extLst>
      <p:ext uri="{BB962C8B-B14F-4D97-AF65-F5344CB8AC3E}">
        <p14:creationId xmlns:p14="http://schemas.microsoft.com/office/powerpoint/2010/main" val="341806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A91D-D634-EBB9-B6A4-5C30E42B8C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928B875-3BB8-0961-BF86-6B5D7A333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6D0737-FFF6-E5A8-B9A3-F7CE9B93BF65}"/>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8E3AD5DE-6503-EE00-1B8B-5BCCA9B34E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0B177-8862-A5A8-538D-B73048FB22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82413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4E97-8641-55F8-C546-C653708BC4C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B596F6-4365-B191-78B3-F3DB02FF9AE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2A180B-1D47-344E-E175-AAF1FAD144C0}"/>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91A897C3-BE2E-07A6-E508-3A2BF4D03F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2CD47E-6F85-E8F0-A485-EAD9F65AFA3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819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3B7F-B8B2-ADEC-431B-51000B0C1CD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CF9FFB-8833-9119-C258-CCCE0CD86B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94C816-3103-A427-43F8-834B11AC43D2}"/>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A7708E41-8158-6EE4-B6B0-9D230C5180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8E5DFC-42A9-1933-2315-9FEDBD3BC11D}"/>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65354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C668-85CD-538F-9547-655B865D2F2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28B5BE-84CE-9002-0A25-C3BC6BD3B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4D5CA9-9D07-D047-A01C-379C18F8DBDA}"/>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476279B0-8544-EF59-1A85-B69E2B3DD3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5B02AB-7E59-0DB8-BF56-A30F66E797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3861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7BE2-F4B8-53C3-562B-EC431494E1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E7309A-4F19-1C9F-8DEA-2044729DC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B57566A-813A-5B57-A976-6313CEDA988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DF52D024-234B-5AF2-F9A2-453B6F6086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3BF47F-4F1C-81D9-C6E4-00E008C4A091}"/>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2311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4B3A-4875-20DD-B374-822A42D3AC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30D7739-53B3-94E4-6EF6-DCA40E9BC6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938546-5D59-2E77-52FF-5D1E2BFA5B9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E9695B-E68A-FC81-50F2-445F16ED9698}"/>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5315B435-542B-4CC5-480E-242EAAA515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5A111B-5C9B-AF5E-5016-49CFEA2E2014}"/>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9170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5C17-8C50-CE8B-D627-C0C954344A6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170402C-9C6C-F130-6262-FE5FBC0636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DC5E453-456D-55D1-1B83-2440A5F144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05083B-BFE3-67DF-B85A-172E16906C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1D8A73-9548-4C70-FE9A-CD6CD9AB247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4A51C8-76BA-90DB-42AC-8BD8724D787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8" name="Footer Placeholder 7">
            <a:extLst>
              <a:ext uri="{FF2B5EF4-FFF2-40B4-BE49-F238E27FC236}">
                <a16:creationId xmlns:a16="http://schemas.microsoft.com/office/drawing/2014/main" id="{0F18D71D-BB94-4C71-BD40-CE73E9FC62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30A7DA-2070-ADE9-9D42-A9B2D2E1A842}"/>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8503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DCAC-97B8-B690-B0E8-A0BAB533330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47F186-CC3F-CE29-F1F9-E04B4D8CFEB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4" name="Footer Placeholder 3">
            <a:extLst>
              <a:ext uri="{FF2B5EF4-FFF2-40B4-BE49-F238E27FC236}">
                <a16:creationId xmlns:a16="http://schemas.microsoft.com/office/drawing/2014/main" id="{BF5D23D3-28B7-E79C-FF68-53DFA0F49C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98F279-2EEC-EDB0-5986-04EEBE27CC88}"/>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92632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1218C-7737-0A56-DD80-6756F65234E6}"/>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3" name="Footer Placeholder 2">
            <a:extLst>
              <a:ext uri="{FF2B5EF4-FFF2-40B4-BE49-F238E27FC236}">
                <a16:creationId xmlns:a16="http://schemas.microsoft.com/office/drawing/2014/main" id="{A2BE69FC-1BC1-67F7-BD96-0D92A9057F6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FAF7482-0A19-14AB-B6EA-038785CADCF6}"/>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6036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E122-0BC6-C43D-7270-782E472F7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8CFDF40-AAEF-F508-7BEB-EB69F8CA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1E609E7-67C5-5E9C-0DF0-FFED5D255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6EE4EFA-DA53-C2E0-AFF2-8940642D5474}"/>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A835D95B-B087-3590-13D4-05B0EB8E43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663E5F-E790-BF1D-8023-B196D60A1E1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4662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F6A8-4163-05D4-8683-5FF2FC478A7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8A533B6-9413-C99D-4219-E68C339E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5BA7235-50D0-7238-C8B4-2E341AF53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D6B651-E623-01B6-2494-4D8C36B3FE7D}"/>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0C9E93E2-E5EC-9C17-E602-F133DBFCCF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4BD66D-E53F-D058-5310-E0AFF993AF5B}"/>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76979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93F67E-87F7-D540-2A86-483D6798A6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401143-CA47-AE56-5BA0-EF183A37A0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7CB00F-ABD4-143B-E0D6-8A823FB17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C341593B-9049-D15B-D62B-0A99E6395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E2FD5C9-5549-6E42-060A-11C38465C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2AB69-A436-5E46-8A9F-0D58871C94A3}" type="slidenum">
              <a:rPr lang="en-US" smtClean="0"/>
              <a:t>‹#›</a:t>
            </a:fld>
            <a:endParaRPr lang="en-US" dirty="0"/>
          </a:p>
        </p:txBody>
      </p:sp>
    </p:spTree>
    <p:extLst>
      <p:ext uri="{BB962C8B-B14F-4D97-AF65-F5344CB8AC3E}">
        <p14:creationId xmlns:p14="http://schemas.microsoft.com/office/powerpoint/2010/main" val="105355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33F1-8CC8-074F-213A-18FCB39A7214}"/>
              </a:ext>
            </a:extLst>
          </p:cNvPr>
          <p:cNvSpPr>
            <a:spLocks noGrp="1"/>
          </p:cNvSpPr>
          <p:nvPr>
            <p:ph type="ctrTitle"/>
          </p:nvPr>
        </p:nvSpPr>
        <p:spPr/>
        <p:txBody>
          <a:bodyPr>
            <a:normAutofit fontScale="90000"/>
          </a:bodyPr>
          <a:lstStyle/>
          <a:p>
            <a:r>
              <a:rPr lang="hr-HR" b="1">
                <a:solidFill>
                  <a:srgbClr val="C00000"/>
                </a:solidFill>
              </a:rPr>
              <a:t>1. skupina </a:t>
            </a:r>
            <a:br>
              <a:rPr lang="hr-HR" b="1">
                <a:solidFill>
                  <a:srgbClr val="C00000"/>
                </a:solidFill>
              </a:rPr>
            </a:br>
            <a:br>
              <a:rPr lang="hr-HR" b="1">
                <a:solidFill>
                  <a:srgbClr val="C00000"/>
                </a:solidFill>
              </a:rPr>
            </a:br>
            <a:r>
              <a:rPr lang="hr-HR" b="1">
                <a:solidFill>
                  <a:srgbClr val="C00000"/>
                </a:solidFill>
              </a:rPr>
              <a:t>Prvi dan</a:t>
            </a:r>
          </a:p>
        </p:txBody>
      </p:sp>
      <p:sp>
        <p:nvSpPr>
          <p:cNvPr id="3" name="Subtitle 2">
            <a:extLst>
              <a:ext uri="{FF2B5EF4-FFF2-40B4-BE49-F238E27FC236}">
                <a16:creationId xmlns:a16="http://schemas.microsoft.com/office/drawing/2014/main" id="{DB801BA4-35C5-865F-5BE2-47BB58A35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1700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383B-0CD0-829F-D6B4-4213A01BD42D}"/>
              </a:ext>
            </a:extLst>
          </p:cNvPr>
          <p:cNvSpPr>
            <a:spLocks noGrp="1"/>
          </p:cNvSpPr>
          <p:nvPr>
            <p:ph type="title"/>
          </p:nvPr>
        </p:nvSpPr>
        <p:spPr/>
        <p:txBody>
          <a:bodyPr/>
          <a:lstStyle/>
          <a:p>
            <a:pPr algn="ctr"/>
            <a:r>
              <a:rPr lang="hr-HR" b="1">
                <a:solidFill>
                  <a:srgbClr val="C00000"/>
                </a:solidFill>
              </a:rPr>
              <a:t>Pitanja za skupinu (1)</a:t>
            </a:r>
          </a:p>
        </p:txBody>
      </p:sp>
      <p:sp>
        <p:nvSpPr>
          <p:cNvPr id="3" name="Content Placeholder 2">
            <a:extLst>
              <a:ext uri="{FF2B5EF4-FFF2-40B4-BE49-F238E27FC236}">
                <a16:creationId xmlns:a16="http://schemas.microsoft.com/office/drawing/2014/main" id="{605BF301-B15B-6357-D7E0-83EA361DF72B}"/>
              </a:ext>
            </a:extLst>
          </p:cNvPr>
          <p:cNvSpPr>
            <a:spLocks noGrp="1"/>
          </p:cNvSpPr>
          <p:nvPr>
            <p:ph idx="1"/>
          </p:nvPr>
        </p:nvSpPr>
        <p:spPr/>
        <p:txBody>
          <a:bodyPr/>
          <a:lstStyle/>
          <a:p>
            <a:pPr marL="0" indent="0">
              <a:buNone/>
            </a:pPr>
            <a:r>
              <a:rPr lang="hr-HR"/>
              <a:t>P1. Prodiskutirajte o definiciji klijenta kojem riznica pruža usluge u zemljama koje predstavljaju članovi skupine. Ako utvrdite različitosti, u izvješću skupine sažeto prikažite glavne razlike i razloge tih razlika.</a:t>
            </a:r>
          </a:p>
          <a:p>
            <a:pPr marL="0" indent="0">
              <a:buNone/>
            </a:pPr>
            <a:r>
              <a:rPr lang="hr-HR"/>
              <a:t>Napomenite ako bilo koja zemlja nakon diskusije utvrdi da treba promijeniti svoje odgovore u anketi.</a:t>
            </a:r>
          </a:p>
        </p:txBody>
      </p:sp>
    </p:spTree>
    <p:extLst>
      <p:ext uri="{BB962C8B-B14F-4D97-AF65-F5344CB8AC3E}">
        <p14:creationId xmlns:p14="http://schemas.microsoft.com/office/powerpoint/2010/main" val="3180273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7DB1A-6682-E7EA-EE08-6E0B99D3FE6B}"/>
              </a:ext>
            </a:extLst>
          </p:cNvPr>
          <p:cNvSpPr>
            <a:spLocks noGrp="1"/>
          </p:cNvSpPr>
          <p:nvPr>
            <p:ph type="title"/>
          </p:nvPr>
        </p:nvSpPr>
        <p:spPr/>
        <p:txBody>
          <a:bodyPr/>
          <a:lstStyle/>
          <a:p>
            <a:r>
              <a:rPr lang="hr-HR"/>
              <a:t>Prodiskutirajte o definiciji klijenta kojem riznica pruža usluge</a:t>
            </a:r>
          </a:p>
        </p:txBody>
      </p:sp>
      <p:sp>
        <p:nvSpPr>
          <p:cNvPr id="3" name="Content Placeholder 2">
            <a:extLst>
              <a:ext uri="{FF2B5EF4-FFF2-40B4-BE49-F238E27FC236}">
                <a16:creationId xmlns:a16="http://schemas.microsoft.com/office/drawing/2014/main" id="{9D9FA248-3A57-A38A-DE23-6782768CA536}"/>
              </a:ext>
            </a:extLst>
          </p:cNvPr>
          <p:cNvSpPr>
            <a:spLocks noGrp="1"/>
          </p:cNvSpPr>
          <p:nvPr>
            <p:ph idx="1"/>
          </p:nvPr>
        </p:nvSpPr>
        <p:spPr/>
        <p:txBody>
          <a:bodyPr>
            <a:normAutofit fontScale="85000" lnSpcReduction="20000"/>
          </a:bodyPr>
          <a:lstStyle/>
          <a:p>
            <a:r>
              <a:rPr lang="hr-HR" b="1"/>
              <a:t>Turska</a:t>
            </a:r>
            <a:r>
              <a:rPr lang="hr-HR"/>
              <a:t> – Sa stajališta upravljanja gotovinom klijenti su većinom ministarstva ili njihovi ekvivalenti. Kontrole potrošnje i plaćanja potpuno su decentralizirani. </a:t>
            </a:r>
          </a:p>
          <a:p>
            <a:r>
              <a:rPr lang="hr-HR" b="1"/>
              <a:t>Mongolija </a:t>
            </a:r>
            <a:r>
              <a:rPr lang="hr-HR"/>
              <a:t>– proračunski subjekti, 4500 središnjih i lokalnih</a:t>
            </a:r>
          </a:p>
          <a:p>
            <a:r>
              <a:rPr lang="hr-HR" b="1"/>
              <a:t>Mađarska</a:t>
            </a:r>
            <a:r>
              <a:rPr lang="hr-HR"/>
              <a:t> – klijenti bankarskog sustava, ali i 150.000 klijenata za konsolidirano izvještavanje</a:t>
            </a:r>
          </a:p>
          <a:p>
            <a:r>
              <a:rPr lang="hr-HR" b="1"/>
              <a:t>Rumunjska</a:t>
            </a:r>
            <a:r>
              <a:rPr lang="hr-HR"/>
              <a:t> – Njih 14.000 kojima usluge pruža riznica. Svaka od 200 riznica ima vlastite klijente koji uključuju društva koja pružaju usluge vladi. Svakog dana tih 200 riznica provodi sustav međusobne namire. Ta društva drže i depozitne račune u riznici, koje mogu upotrebljavati za potrebe upravljanja gotovinom.  </a:t>
            </a:r>
          </a:p>
          <a:p>
            <a:r>
              <a:rPr lang="hr-HR" b="1"/>
              <a:t>Albanija</a:t>
            </a:r>
            <a:r>
              <a:rPr lang="hr-HR"/>
              <a:t> – proračunski subjekti</a:t>
            </a:r>
          </a:p>
          <a:p>
            <a:r>
              <a:rPr lang="hr-HR" b="1"/>
              <a:t>Indonezija</a:t>
            </a:r>
            <a:r>
              <a:rPr lang="hr-HR"/>
              <a:t> – 19340 potrošačkih jedinica kojima usluge pružaju 182 regionalne riznice</a:t>
            </a:r>
          </a:p>
          <a:p>
            <a:r>
              <a:rPr lang="hr-HR"/>
              <a:t>Turska, Rumunjska i Mađarska trebaju provjeriti točne brojke</a:t>
            </a:r>
          </a:p>
        </p:txBody>
      </p:sp>
    </p:spTree>
    <p:extLst>
      <p:ext uri="{BB962C8B-B14F-4D97-AF65-F5344CB8AC3E}">
        <p14:creationId xmlns:p14="http://schemas.microsoft.com/office/powerpoint/2010/main" val="294397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DCAF-F982-2731-89F1-7E8CFE6C78FB}"/>
              </a:ext>
            </a:extLst>
          </p:cNvPr>
          <p:cNvSpPr>
            <a:spLocks noGrp="1"/>
          </p:cNvSpPr>
          <p:nvPr>
            <p:ph type="title"/>
          </p:nvPr>
        </p:nvSpPr>
        <p:spPr/>
        <p:txBody>
          <a:bodyPr/>
          <a:lstStyle/>
          <a:p>
            <a:pPr algn="ctr"/>
            <a:r>
              <a:rPr lang="hr-HR" b="1">
                <a:solidFill>
                  <a:srgbClr val="C00000"/>
                </a:solidFill>
              </a:rPr>
              <a:t>Pitanja za skupinu (2)</a:t>
            </a:r>
          </a:p>
        </p:txBody>
      </p:sp>
      <p:sp>
        <p:nvSpPr>
          <p:cNvPr id="3" name="Content Placeholder 2">
            <a:extLst>
              <a:ext uri="{FF2B5EF4-FFF2-40B4-BE49-F238E27FC236}">
                <a16:creationId xmlns:a16="http://schemas.microsoft.com/office/drawing/2014/main" id="{35888ADA-4477-7149-1163-4DB5B1770830}"/>
              </a:ext>
            </a:extLst>
          </p:cNvPr>
          <p:cNvSpPr>
            <a:spLocks noGrp="1"/>
          </p:cNvSpPr>
          <p:nvPr>
            <p:ph idx="1"/>
          </p:nvPr>
        </p:nvSpPr>
        <p:spPr/>
        <p:txBody>
          <a:bodyPr/>
          <a:lstStyle/>
          <a:p>
            <a:r>
              <a:rPr lang="hr-HR"/>
              <a:t>Zemlje koje nemaju uspostavljene regionalne urede riznice neka navedu jesu li ti uredi ranije postojali. Ako jesu, kada su i zašto zatvoreni?</a:t>
            </a:r>
          </a:p>
          <a:p>
            <a:r>
              <a:rPr lang="hr-HR"/>
              <a:t>Zemlje koje imaju uspostavljene regionalne urede neka prodiskutiraju o razlikama između aktivnosti središnje riznice i onih regionalne riznice.</a:t>
            </a:r>
          </a:p>
          <a:p>
            <a:r>
              <a:rPr lang="hr-HR"/>
              <a:t>Obje skupine pita se planiraju li se kadrovske promjene. Ako da, zašto?</a:t>
            </a:r>
            <a:r>
              <a:rPr lang="hr-HR" b="0" i="0" u="none" strike="noStrike">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347474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FC1D-65E3-7A43-9983-50F5E64DB2F5}"/>
              </a:ext>
            </a:extLst>
          </p:cNvPr>
          <p:cNvSpPr>
            <a:spLocks noGrp="1"/>
          </p:cNvSpPr>
          <p:nvPr>
            <p:ph type="title"/>
          </p:nvPr>
        </p:nvSpPr>
        <p:spPr/>
        <p:txBody>
          <a:bodyPr/>
          <a:lstStyle/>
          <a:p>
            <a:r>
              <a:rPr lang="hr-HR"/>
              <a:t>Bez regionalnog ureda – samo Turska</a:t>
            </a:r>
          </a:p>
        </p:txBody>
      </p:sp>
      <p:sp>
        <p:nvSpPr>
          <p:cNvPr id="3" name="Content Placeholder 2">
            <a:extLst>
              <a:ext uri="{FF2B5EF4-FFF2-40B4-BE49-F238E27FC236}">
                <a16:creationId xmlns:a16="http://schemas.microsoft.com/office/drawing/2014/main" id="{0A5C53FD-BB6B-C93C-1FA7-28F78E7BA0C7}"/>
              </a:ext>
            </a:extLst>
          </p:cNvPr>
          <p:cNvSpPr>
            <a:spLocks noGrp="1"/>
          </p:cNvSpPr>
          <p:nvPr>
            <p:ph idx="1"/>
          </p:nvPr>
        </p:nvSpPr>
        <p:spPr/>
        <p:txBody>
          <a:bodyPr/>
          <a:lstStyle/>
          <a:p>
            <a:r>
              <a:rPr lang="hr-HR"/>
              <a:t>Kontrole i sustav plaćanja s prenesenim ovlastima, zbog čega nema regionalne uloge – slično anglofonom modelu u okviru kojeg je ISFU u ministarstvima i potpuno je decentraliziran model obrade.  </a:t>
            </a:r>
          </a:p>
          <a:p>
            <a:r>
              <a:rPr lang="hr-HR"/>
              <a:t>Međutim, kad je riječ o naplati prihoda, porezna uprava, koja nije dio riznice, iznimno je centralizirana i ima uspostavljene regionalne urede.</a:t>
            </a:r>
          </a:p>
        </p:txBody>
      </p:sp>
    </p:spTree>
    <p:extLst>
      <p:ext uri="{BB962C8B-B14F-4D97-AF65-F5344CB8AC3E}">
        <p14:creationId xmlns:p14="http://schemas.microsoft.com/office/powerpoint/2010/main" val="399854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E60C-F7EC-D673-DED8-A8D8AF120B1A}"/>
              </a:ext>
            </a:extLst>
          </p:cNvPr>
          <p:cNvSpPr>
            <a:spLocks noGrp="1"/>
          </p:cNvSpPr>
          <p:nvPr>
            <p:ph type="title"/>
          </p:nvPr>
        </p:nvSpPr>
        <p:spPr>
          <a:xfrm>
            <a:off x="838200" y="365125"/>
            <a:ext cx="10515600" cy="777875"/>
          </a:xfrm>
        </p:spPr>
        <p:txBody>
          <a:bodyPr>
            <a:normAutofit/>
          </a:bodyPr>
          <a:lstStyle/>
          <a:p>
            <a:r>
              <a:rPr lang="hr-HR" sz="3200"/>
              <a:t>Razlike u pogledu uloga – središnja u odnosu na regionalnu i kadrovske promjene</a:t>
            </a:r>
          </a:p>
        </p:txBody>
      </p:sp>
      <p:sp>
        <p:nvSpPr>
          <p:cNvPr id="3" name="Content Placeholder 2">
            <a:extLst>
              <a:ext uri="{FF2B5EF4-FFF2-40B4-BE49-F238E27FC236}">
                <a16:creationId xmlns:a16="http://schemas.microsoft.com/office/drawing/2014/main" id="{F2634319-1670-AAD5-CDD5-25C604F08ADA}"/>
              </a:ext>
            </a:extLst>
          </p:cNvPr>
          <p:cNvSpPr>
            <a:spLocks noGrp="1"/>
          </p:cNvSpPr>
          <p:nvPr>
            <p:ph idx="1"/>
          </p:nvPr>
        </p:nvSpPr>
        <p:spPr>
          <a:xfrm>
            <a:off x="774192" y="1143000"/>
            <a:ext cx="10515600" cy="4351338"/>
          </a:xfrm>
        </p:spPr>
        <p:txBody>
          <a:bodyPr>
            <a:noAutofit/>
          </a:bodyPr>
          <a:lstStyle/>
          <a:p>
            <a:r>
              <a:rPr lang="hr-HR" sz="2000" b="1" dirty="0"/>
              <a:t>Mongolija</a:t>
            </a:r>
            <a:r>
              <a:rPr lang="hr-HR" sz="2000" dirty="0"/>
              <a:t> – tipične funkcije riznice u području upravljanja gotovinom i izrade projekcija novčanog toka, upravljanja raspodjelom proračunskih sredstava i pregleda </a:t>
            </a:r>
            <a:r>
              <a:rPr lang="hr-HR" sz="2000" dirty="0" err="1"/>
              <a:t>podriznica</a:t>
            </a:r>
            <a:r>
              <a:rPr lang="hr-HR" sz="2000" dirty="0"/>
              <a:t>, kao i upravljanja sustavom; regionalna uloga u potpunosti uključena u obradu plaćanja</a:t>
            </a:r>
          </a:p>
          <a:p>
            <a:r>
              <a:rPr lang="hr-HR" sz="2000" b="1" dirty="0"/>
              <a:t>Mađarska</a:t>
            </a:r>
            <a:r>
              <a:rPr lang="hr-HR" sz="2000" dirty="0"/>
              <a:t> – uloge su promijenjene zbog automatizacije, ali regionalni uredi i dalje pružaju neke druge usluge, uključujući namiru i obračun plaća; svakako su s vremenom moguća smanjenja</a:t>
            </a:r>
          </a:p>
          <a:p>
            <a:r>
              <a:rPr lang="hr-HR" sz="2000" b="1" dirty="0"/>
              <a:t>Rumunjska</a:t>
            </a:r>
            <a:r>
              <a:rPr lang="hr-HR" sz="2000" dirty="0"/>
              <a:t> – koordinacija središnjeg upravljanja dugom i gotovinom u </a:t>
            </a:r>
            <a:r>
              <a:rPr lang="hr-HR" sz="2000" dirty="0" err="1"/>
              <a:t>podriznicama</a:t>
            </a:r>
            <a:r>
              <a:rPr lang="hr-HR" sz="2000" dirty="0"/>
              <a:t>, devizno poslovanje i kontrola odobrenih sredstava; regionalni uredi izravno komuniciraju s klijentima i sva plaćanja prvo idu regionalnim uredima radi namire poreza; ISFU će napraviti koncept jedinstvene riznice, što je velika prilika za reformu</a:t>
            </a:r>
          </a:p>
          <a:p>
            <a:r>
              <a:rPr lang="hr-HR" sz="2000" b="1" dirty="0"/>
              <a:t>Albanija</a:t>
            </a:r>
            <a:r>
              <a:rPr lang="hr-HR" sz="2000" dirty="0"/>
              <a:t> – centralizirano upravljanje gotovinom, cjelokupno upravljanje sustavom plaćanja, konsolidirano izvještavanje – regionalni uredi uključeni u svojstvu </a:t>
            </a:r>
            <a:r>
              <a:rPr lang="hr-HR" sz="2000" i="1" dirty="0"/>
              <a:t>ex ante</a:t>
            </a:r>
            <a:r>
              <a:rPr lang="hr-HR" sz="2000" dirty="0"/>
              <a:t> kontrole za plaćanja i obradu skupnih prijenosa plaćanja; automatizacija će u budućnosti tu ulogu dovesti u pitanje</a:t>
            </a:r>
          </a:p>
          <a:p>
            <a:r>
              <a:rPr lang="hr-HR" sz="2000" b="1" dirty="0"/>
              <a:t>Indonezija</a:t>
            </a:r>
            <a:r>
              <a:rPr lang="hr-HR" sz="2000" dirty="0"/>
              <a:t> – središnja riznica upravlja cijelim sustavom i mrežom te upravljanju gotovinom i izradi projekcija novčanog toka pristupa odozgo prema dolje; regionalni uredi već nailaze na izazov zbog automatizacije; oslabjela je uloga kontrola plaćanja – trenutačno samo pritisak gumba, ALI i dalje su uključeni u element izrade projekcija novčanog toka odozdo prema gore  </a:t>
            </a:r>
          </a:p>
        </p:txBody>
      </p:sp>
    </p:spTree>
    <p:extLst>
      <p:ext uri="{BB962C8B-B14F-4D97-AF65-F5344CB8AC3E}">
        <p14:creationId xmlns:p14="http://schemas.microsoft.com/office/powerpoint/2010/main" val="972311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673</TotalTime>
  <Words>539</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1. skupina   Prvi dan</vt:lpstr>
      <vt:lpstr>Pitanja za skupinu (1)</vt:lpstr>
      <vt:lpstr>Prodiskutirajte o definiciji klijenta kojem riznica pruža usluge</vt:lpstr>
      <vt:lpstr>Pitanja za skupinu (2)</vt:lpstr>
      <vt:lpstr>Bez regionalnog ureda – samo Turska</vt:lpstr>
      <vt:lpstr>Razlike u pogledu uloga – središnja u odnosu na regionalnu i kadrovske promjene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Day One and Day Two</dc:title>
  <dc:creator>Mark Silins</dc:creator>
  <cp:lastModifiedBy>Tetiana Shalkivska</cp:lastModifiedBy>
  <cp:revision>10</cp:revision>
  <dcterms:created xsi:type="dcterms:W3CDTF">2023-05-08T09:02:46Z</dcterms:created>
  <dcterms:modified xsi:type="dcterms:W3CDTF">2023-07-10T18:40:43Z</dcterms:modified>
</cp:coreProperties>
</file>