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3" r:id="rId2"/>
    <p:sldId id="365" r:id="rId3"/>
    <p:sldId id="368" r:id="rId4"/>
    <p:sldId id="366" r:id="rId5"/>
    <p:sldId id="356" r:id="rId6"/>
    <p:sldId id="363" r:id="rId7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9" autoAdjust="0"/>
    <p:restoredTop sz="92292" autoAdjust="0"/>
  </p:normalViewPr>
  <p:slideViewPr>
    <p:cSldViewPr>
      <p:cViewPr>
        <p:scale>
          <a:sx n="60" d="100"/>
          <a:sy n="60" d="100"/>
        </p:scale>
        <p:origin x="-1824" y="-8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69F348-2C7F-401C-92D7-DC4CE7899B6F}" type="datetimeFigureOut">
              <a:rPr lang="en-US" smtClean="0"/>
              <a:pPr/>
              <a:t>6/9/2017</a:t>
            </a:fld>
            <a:endParaRPr lang="hr-H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7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DAE607-FF26-4835-9EAD-DBB3FB491D1B}" type="slidenum">
              <a:rPr lang="en-US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0229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907AD67-7C60-4008-9560-6C146AAB157C}" type="datetimeFigureOut">
              <a:rPr lang="en-US" smtClean="0"/>
              <a:pPr/>
              <a:t>6/9/2017</a:t>
            </a:fld>
            <a:endParaRPr lang="hr-HR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66FA965-B4FE-420C-8A3C-83B71E304D16}" type="slidenum">
              <a:rPr lang="en-US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16175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1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2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361419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3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114103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4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260138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5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595566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6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595566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F2E64-0A67-474B-A639-17E615330E46}" type="datetime1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277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2589C-FC03-4259-8BBC-0BD281CB6FD4}" type="datetime1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608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EECDC-4F87-4C25-B3AD-A2774A9FCBD3}" type="datetime1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217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F2C02-1F7B-454E-8A54-3041221DBA6F}" type="datetime1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6936-CDE1-44C9-8756-609327187BEC}" type="datetime1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593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C727-D177-4367-A10D-85F66D20A87B}" type="datetime1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295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7EE1-2D06-409D-94E9-C88BA720C917}" type="datetime1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927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2D95-2A0A-4837-AE48-53DD1A2E57A4}" type="datetime1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201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A60B-CE01-4442-B45E-2835CD8C19AA}" type="datetime1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510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1E71-AD02-4FB2-A70E-7F4274975F0E}" type="datetime1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712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F447-F262-404B-9C87-E9F53C2B0C74}" type="datetime1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9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495E1-C638-4617-8F56-1143B3659993}" type="datetime1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83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F2C02-1F7B-454E-8A54-3041221DBA6F}" type="datetime1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111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4800"/>
            <a:ext cx="7696200" cy="6019800"/>
          </a:xfrm>
        </p:spPr>
        <p:txBody>
          <a:bodyPr>
            <a:normAutofit lnSpcReduction="10000"/>
          </a:bodyPr>
          <a:lstStyle/>
          <a:p>
            <a:pPr lvl="1"/>
            <a:r>
              <a:rPr lang="hr-HR" b="1" dirty="0" smtClean="0"/>
              <a:t>Prva skupina</a:t>
            </a:r>
            <a:endParaRPr lang="hr-HR" sz="4400" b="1" dirty="0"/>
          </a:p>
          <a:p>
            <a:pPr lvl="1"/>
            <a:endParaRPr lang="hr-HR" sz="3600" dirty="0"/>
          </a:p>
          <a:p>
            <a:pPr lvl="1"/>
            <a:r>
              <a:rPr lang="en-US" sz="4000" b="1" dirty="0" err="1">
                <a:solidFill>
                  <a:srgbClr val="FF0000"/>
                </a:solidFill>
              </a:rPr>
              <a:t>Upravljanje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</a:rPr>
              <a:t>rizi</a:t>
            </a:r>
            <a:r>
              <a:rPr lang="hr-HR" sz="4000" b="1" dirty="0" smtClean="0">
                <a:solidFill>
                  <a:srgbClr val="FF0000"/>
                </a:solidFill>
              </a:rPr>
              <a:t>cima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>
                <a:solidFill>
                  <a:srgbClr val="FF0000"/>
                </a:solidFill>
              </a:rPr>
              <a:t>u poslovanju riznice</a:t>
            </a:r>
          </a:p>
          <a:p>
            <a:pPr lvl="1"/>
            <a:endParaRPr lang="hr-HR" sz="4000" b="1" dirty="0">
              <a:solidFill>
                <a:srgbClr val="002060"/>
              </a:solidFill>
            </a:endParaRPr>
          </a:p>
          <a:p>
            <a:pPr lvl="1"/>
            <a:endParaRPr lang="hr-HR" sz="2600" b="1" dirty="0">
              <a:solidFill>
                <a:srgbClr val="C00000"/>
              </a:solidFill>
            </a:endParaRPr>
          </a:p>
          <a:p>
            <a:pPr lvl="1"/>
            <a:r>
              <a:rPr lang="en-US" sz="2600" b="1" dirty="0">
                <a:solidFill>
                  <a:srgbClr val="C00000"/>
                </a:solidFill>
              </a:rPr>
              <a:t>Armenija, Bjelarus, Kazahstan, Kirgistan, Moldova i Rusija</a:t>
            </a:r>
            <a:endParaRPr lang="hr-HR" sz="2600" b="1" dirty="0">
              <a:solidFill>
                <a:srgbClr val="C00000"/>
              </a:solidFill>
            </a:endParaRPr>
          </a:p>
          <a:p>
            <a:pPr lvl="1"/>
            <a:endParaRPr lang="hr-HR" sz="2600" b="1" dirty="0">
              <a:solidFill>
                <a:srgbClr val="C00000"/>
              </a:solidFill>
            </a:endParaRPr>
          </a:p>
          <a:p>
            <a:pPr lvl="1"/>
            <a:endParaRPr lang="hr-HR" sz="2600" b="1" dirty="0">
              <a:solidFill>
                <a:srgbClr val="C00000"/>
              </a:solidFill>
            </a:endParaRPr>
          </a:p>
          <a:p>
            <a:pPr lvl="1"/>
            <a:r>
              <a:rPr lang="en-US" sz="2600" b="1" dirty="0">
                <a:solidFill>
                  <a:srgbClr val="C00000"/>
                </a:solidFill>
              </a:rPr>
              <a:t>Beč, 31. svibnja 2017.</a:t>
            </a:r>
          </a:p>
          <a:p>
            <a:pPr lvl="1"/>
            <a:endParaRPr lang="hr-HR" sz="3900" b="1" dirty="0"/>
          </a:p>
          <a:p>
            <a:pPr lvl="1" algn="l"/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33700" y="2933699"/>
            <a:ext cx="6858002" cy="990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1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55865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3600"/>
            <a:ext cx="7239000" cy="4649048"/>
          </a:xfrm>
        </p:spPr>
        <p:txBody>
          <a:bodyPr>
            <a:normAutofit/>
          </a:bodyPr>
          <a:lstStyle/>
          <a:p>
            <a:pPr algn="l"/>
            <a:r>
              <a:rPr lang="en-US" sz="2400" b="1" dirty="0" err="1">
                <a:solidFill>
                  <a:schemeClr val="tx1"/>
                </a:solidFill>
              </a:rPr>
              <a:t>Upravljanje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rizi</a:t>
            </a:r>
            <a:r>
              <a:rPr lang="hr-HR" sz="2400" b="1" dirty="0" smtClean="0">
                <a:solidFill>
                  <a:schemeClr val="tx1"/>
                </a:solidFill>
              </a:rPr>
              <a:t>cima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>
                <a:solidFill>
                  <a:schemeClr val="tx1"/>
                </a:solidFill>
              </a:rPr>
              <a:t>predstavlja funkciju upravljanja u svim zemljama iako u mnogima to nije službeno naznačeno niti je obuhvaćeno u opisima poslova</a:t>
            </a:r>
            <a:endParaRPr lang="hr-HR" sz="2400" i="1" dirty="0">
              <a:solidFill>
                <a:schemeClr val="tx1"/>
              </a:solidFill>
            </a:endParaRPr>
          </a:p>
          <a:p>
            <a:pPr algn="l"/>
            <a:endParaRPr lang="hr-HR" sz="2400" b="1" dirty="0">
              <a:solidFill>
                <a:srgbClr val="C00000"/>
              </a:solidFill>
            </a:endParaRPr>
          </a:p>
          <a:p>
            <a:pPr algn="l"/>
            <a:r>
              <a:rPr lang="en-US" sz="2400" b="1" dirty="0">
                <a:solidFill>
                  <a:srgbClr val="C00000"/>
                </a:solidFill>
              </a:rPr>
              <a:t>Rusija i Moldova </a:t>
            </a:r>
            <a:r>
              <a:rPr lang="ru-RU" sz="2400" dirty="0">
                <a:solidFill>
                  <a:schemeClr val="tx1"/>
                </a:solidFill>
              </a:rPr>
              <a:t>– </a:t>
            </a:r>
            <a:r>
              <a:rPr lang="ru-RU" sz="2400" dirty="0" err="1">
                <a:solidFill>
                  <a:schemeClr val="tx1"/>
                </a:solidFill>
              </a:rPr>
              <a:t>upravljanje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smtClean="0">
                <a:solidFill>
                  <a:schemeClr val="tx1"/>
                </a:solidFill>
              </a:rPr>
              <a:t>r</a:t>
            </a:r>
            <a:r>
              <a:rPr lang="hr-HR" sz="2400" dirty="0" err="1" smtClean="0">
                <a:solidFill>
                  <a:schemeClr val="tx1"/>
                </a:solidFill>
              </a:rPr>
              <a:t>izicima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>
                <a:solidFill>
                  <a:schemeClr val="tx1"/>
                </a:solidFill>
              </a:rPr>
              <a:t>navodi se u opisu posla određenih funkcija i jedinica koje su odgovorne za poboljšanje unutarnjih financijskih kontrola u javnom sektoru</a:t>
            </a:r>
          </a:p>
          <a:p>
            <a:pPr algn="l"/>
            <a:r>
              <a:rPr lang="ru-RU" sz="2400" b="1" dirty="0">
                <a:solidFill>
                  <a:srgbClr val="C00000"/>
                </a:solidFill>
              </a:rPr>
              <a:t>Аrmenija</a:t>
            </a:r>
            <a:r>
              <a:rPr dirty="0" smtClean="0"/>
              <a:t> </a:t>
            </a:r>
            <a:r>
              <a:rPr lang="ru-RU" sz="2400" dirty="0">
                <a:solidFill>
                  <a:schemeClr val="tx1"/>
                </a:solidFill>
              </a:rPr>
              <a:t>– Jedinica za strategiju i </a:t>
            </a:r>
            <a:r>
              <a:rPr lang="ru-RU" sz="2400" dirty="0" err="1">
                <a:solidFill>
                  <a:schemeClr val="tx1"/>
                </a:solidFill>
              </a:rPr>
              <a:t>upravljanje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hr-HR" sz="2400" dirty="0" smtClean="0">
                <a:solidFill>
                  <a:schemeClr val="tx1"/>
                </a:solidFill>
              </a:rPr>
              <a:t>rizicima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>
                <a:solidFill>
                  <a:schemeClr val="tx1"/>
                </a:solidFill>
              </a:rPr>
              <a:t>u Odjelu za </a:t>
            </a:r>
            <a:r>
              <a:rPr lang="ru-RU" sz="2400" dirty="0" err="1">
                <a:solidFill>
                  <a:schemeClr val="tx1"/>
                </a:solidFill>
              </a:rPr>
              <a:t>upravljanje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hr-HR" sz="2400" dirty="0" smtClean="0">
                <a:solidFill>
                  <a:schemeClr val="tx1"/>
                </a:solidFill>
              </a:rPr>
              <a:t>rizicima</a:t>
            </a:r>
            <a:endParaRPr lang="hr-HR" sz="2400" dirty="0">
              <a:solidFill>
                <a:schemeClr val="tx1"/>
              </a:solidFill>
            </a:endParaRPr>
          </a:p>
          <a:p>
            <a:pPr algn="l"/>
            <a:endParaRPr lang="hr-HR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2</a:t>
            </a:fld>
            <a:endParaRPr lang="hr-HR" dirty="0"/>
          </a:p>
        </p:txBody>
      </p:sp>
      <p:sp>
        <p:nvSpPr>
          <p:cNvPr id="2" name="TextBox 1"/>
          <p:cNvSpPr txBox="1"/>
          <p:nvPr/>
        </p:nvSpPr>
        <p:spPr>
          <a:xfrm>
            <a:off x="1371600" y="381000"/>
            <a:ext cx="7239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>
                <a:solidFill>
                  <a:srgbClr val="FF0000"/>
                </a:solidFill>
              </a:rPr>
              <a:t>1.1. Je li upravljanje rizicima dio redovitih obveza bilo koje funkcije / jedinice u okviru riznice u vašoj zemlji? </a:t>
            </a:r>
            <a:endParaRPr lang="hr-HR" sz="2400" b="1" dirty="0">
              <a:solidFill>
                <a:srgbClr val="FF0000"/>
              </a:solidFill>
            </a:endParaRPr>
          </a:p>
          <a:p>
            <a:pPr algn="just"/>
            <a:endParaRPr lang="hr-HR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977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7239000" cy="2514600"/>
          </a:xfrm>
        </p:spPr>
        <p:txBody>
          <a:bodyPr>
            <a:normAutofit/>
          </a:bodyPr>
          <a:lstStyle/>
          <a:p>
            <a:pPr algn="just"/>
            <a:r>
              <a:rPr lang="ru-RU" sz="2400" b="1" dirty="0">
                <a:solidFill>
                  <a:srgbClr val="FF0000"/>
                </a:solidFill>
              </a:rPr>
              <a:t>Rusija i Kazahstan – </a:t>
            </a:r>
            <a:r>
              <a:rPr lang="en-US" sz="2400" dirty="0">
                <a:solidFill>
                  <a:schemeClr val="tx1"/>
                </a:solidFill>
              </a:rPr>
              <a:t>provesti godišnje ažuriranje klasifikatora, tromjesečni pregled rizika i ažuriranje karte unutarnje kontrole</a:t>
            </a:r>
            <a:endParaRPr lang="hr-HR" sz="2400" dirty="0">
              <a:solidFill>
                <a:schemeClr val="tx1"/>
              </a:solidFill>
            </a:endParaRPr>
          </a:p>
          <a:p>
            <a:pPr marL="342900" indent="-342900" algn="just">
              <a:buFontTx/>
              <a:buChar char="-"/>
            </a:pPr>
            <a:r>
              <a:rPr lang="en-US" sz="2400" b="1" dirty="0">
                <a:solidFill>
                  <a:srgbClr val="C00000"/>
                </a:solidFill>
              </a:rPr>
              <a:t>  Moldova </a:t>
            </a:r>
            <a:r>
              <a:rPr lang="en-US" sz="2400" dirty="0">
                <a:solidFill>
                  <a:schemeClr val="tx1"/>
                </a:solidFill>
              </a:rPr>
              <a:t>provodi tromjesečnu procjenu rizika i ažuriranje registra</a:t>
            </a:r>
          </a:p>
          <a:p>
            <a:pPr algn="l"/>
            <a:endParaRPr lang="hr-HR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3</a:t>
            </a:fld>
            <a:endParaRPr lang="hr-HR" dirty="0"/>
          </a:p>
        </p:txBody>
      </p:sp>
      <p:sp>
        <p:nvSpPr>
          <p:cNvPr id="2" name="TextBox 1"/>
          <p:cNvSpPr txBox="1"/>
          <p:nvPr/>
        </p:nvSpPr>
        <p:spPr>
          <a:xfrm>
            <a:off x="1371600" y="381000"/>
            <a:ext cx="723900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>
                <a:solidFill>
                  <a:srgbClr val="FF0000"/>
                </a:solidFill>
              </a:rPr>
              <a:t>1.2. Je li provedena analiza/procjena bilo kojih funkcija/postupaka riznice? Ako jest, navedite funkcije/postupke i kontekst analize. Je li to redovita/povremena aktivnost ili je održana samo jednom?</a:t>
            </a:r>
          </a:p>
          <a:p>
            <a:pPr algn="just"/>
            <a:endParaRPr lang="hr-HR" sz="3200" i="1" dirty="0"/>
          </a:p>
        </p:txBody>
      </p:sp>
    </p:spTree>
    <p:extLst>
      <p:ext uri="{BB962C8B-B14F-4D97-AF65-F5344CB8AC3E}">
        <p14:creationId xmlns:p14="http://schemas.microsoft.com/office/powerpoint/2010/main" val="1484990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057400"/>
            <a:ext cx="7239000" cy="3581400"/>
          </a:xfrm>
        </p:spPr>
        <p:txBody>
          <a:bodyPr>
            <a:normAutofit/>
          </a:bodyPr>
          <a:lstStyle/>
          <a:p>
            <a:pPr algn="just"/>
            <a:r>
              <a:rPr lang="ru-RU" sz="2400" dirty="0">
                <a:solidFill>
                  <a:schemeClr val="tx1"/>
                </a:solidFill>
              </a:rPr>
              <a:t>Rusija je utvrdila koncept za upravljanje rizicima u riznici, uspostavila je registar vanjskih rizika, zajedničku radnu skupinu s Računovodstvenom komorom, unutarnju politiku riznice o upravljanju rizikom i klasifikator rizika </a:t>
            </a:r>
            <a:endParaRPr lang="hr-HR" sz="2400" dirty="0">
              <a:solidFill>
                <a:schemeClr val="tx1"/>
              </a:solidFill>
            </a:endParaRPr>
          </a:p>
          <a:p>
            <a:pPr marL="342900" indent="-342900" algn="just">
              <a:buFontTx/>
              <a:buChar char="-"/>
            </a:pPr>
            <a:r>
              <a:rPr lang="en-US" sz="2400" b="1" dirty="0">
                <a:solidFill>
                  <a:srgbClr val="C00000"/>
                </a:solidFill>
              </a:rPr>
              <a:t>     Kazahstan </a:t>
            </a:r>
            <a:r>
              <a:rPr lang="en-US" sz="2400" dirty="0">
                <a:solidFill>
                  <a:schemeClr val="tx1"/>
                </a:solidFill>
              </a:rPr>
              <a:t>izrađuje smjernice za upravljanje rizicima u riznici </a:t>
            </a:r>
            <a:endParaRPr lang="hr-HR" sz="2400" dirty="0">
              <a:solidFill>
                <a:schemeClr val="tx1"/>
              </a:solidFill>
            </a:endParaRPr>
          </a:p>
          <a:p>
            <a:pPr marL="342900" indent="-342900" algn="just">
              <a:buFontTx/>
              <a:buChar char="-"/>
            </a:pPr>
            <a:r>
              <a:rPr lang="en-US" sz="2400" b="1" dirty="0">
                <a:solidFill>
                  <a:srgbClr val="C00000"/>
                </a:solidFill>
              </a:rPr>
              <a:t>     Moldova </a:t>
            </a:r>
            <a:r>
              <a:rPr lang="en-US" sz="2400" dirty="0">
                <a:solidFill>
                  <a:schemeClr val="tx1"/>
                </a:solidFill>
              </a:rPr>
              <a:t>ima uspostavljen registar rizika i upotrebljava priručnik za analizu rizika</a:t>
            </a:r>
          </a:p>
          <a:p>
            <a:pPr algn="l"/>
            <a:endParaRPr lang="hr-HR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4</a:t>
            </a:fld>
            <a:endParaRPr lang="hr-HR" dirty="0"/>
          </a:p>
        </p:txBody>
      </p:sp>
      <p:sp>
        <p:nvSpPr>
          <p:cNvPr id="2" name="TextBox 1"/>
          <p:cNvSpPr txBox="1"/>
          <p:nvPr/>
        </p:nvSpPr>
        <p:spPr>
          <a:xfrm>
            <a:off x="1371600" y="381000"/>
            <a:ext cx="7239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>
                <a:solidFill>
                  <a:srgbClr val="FF0000"/>
                </a:solidFill>
              </a:rPr>
              <a:t>1.3. Ima li vaša riznice internu dokumentaciju / metodologiju kojima se određuju pristupi upravljanja rizicima? Ako ima, navedite dokumentaciju.</a:t>
            </a:r>
          </a:p>
        </p:txBody>
      </p:sp>
    </p:spTree>
    <p:extLst>
      <p:ext uri="{BB962C8B-B14F-4D97-AF65-F5344CB8AC3E}">
        <p14:creationId xmlns:p14="http://schemas.microsoft.com/office/powerpoint/2010/main" val="2848142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211997"/>
            <a:ext cx="7239000" cy="5939983"/>
          </a:xfrm>
        </p:spPr>
        <p:txBody>
          <a:bodyPr>
            <a:normAutofit fontScale="70000" lnSpcReduction="20000"/>
          </a:bodyPr>
          <a:lstStyle/>
          <a:p>
            <a:pPr algn="l">
              <a:lnSpc>
                <a:spcPct val="170000"/>
              </a:lnSpc>
            </a:pPr>
            <a:r>
              <a:rPr lang="en-US" sz="3600" b="1" dirty="0">
                <a:solidFill>
                  <a:srgbClr val="C00000"/>
                </a:solidFill>
              </a:rPr>
              <a:t>Kazahstan i Rusija</a:t>
            </a:r>
            <a:r>
              <a:rPr lang="en-US" sz="3600" dirty="0">
                <a:solidFill>
                  <a:schemeClr val="tx1"/>
                </a:solidFill>
              </a:rPr>
              <a:t> već su uvele aranžman zelenog koridora (poznat kao automatsko ovlaštenje u Rusiji)</a:t>
            </a:r>
          </a:p>
          <a:p>
            <a:pPr marL="571500" indent="-571500" algn="l">
              <a:lnSpc>
                <a:spcPct val="170000"/>
              </a:lnSpc>
              <a:buFontTx/>
              <a:buChar char="-"/>
            </a:pPr>
            <a:r>
              <a:rPr lang="en-US" sz="3600" b="1" dirty="0">
                <a:solidFill>
                  <a:srgbClr val="C00000"/>
                </a:solidFill>
              </a:rPr>
              <a:t>Armenija </a:t>
            </a:r>
            <a:r>
              <a:rPr lang="ru-RU" sz="3600" dirty="0">
                <a:solidFill>
                  <a:schemeClr val="tx1"/>
                </a:solidFill>
              </a:rPr>
              <a:t>– zeleni koridor za izvanproračunske fondove</a:t>
            </a:r>
            <a:endParaRPr lang="hr-HR" sz="3600" dirty="0">
              <a:solidFill>
                <a:schemeClr val="tx1"/>
              </a:solidFill>
            </a:endParaRPr>
          </a:p>
          <a:p>
            <a:pPr marL="571500" indent="-571500" algn="l">
              <a:lnSpc>
                <a:spcPct val="170000"/>
              </a:lnSpc>
              <a:buFontTx/>
              <a:buChar char="-"/>
            </a:pPr>
            <a:r>
              <a:rPr lang="en-US" sz="3600" b="1" dirty="0">
                <a:solidFill>
                  <a:srgbClr val="C00000"/>
                </a:solidFill>
              </a:rPr>
              <a:t>Bjelarus i Moldova </a:t>
            </a:r>
            <a:r>
              <a:rPr lang="ru-RU" sz="3600" dirty="0">
                <a:solidFill>
                  <a:schemeClr val="tx1"/>
                </a:solidFill>
              </a:rPr>
              <a:t>– razlikovanje razina kontrole</a:t>
            </a:r>
            <a:endParaRPr lang="hr-HR" sz="3600" dirty="0">
              <a:solidFill>
                <a:schemeClr val="tx1"/>
              </a:solidFill>
            </a:endParaRPr>
          </a:p>
          <a:p>
            <a:pPr marL="571500" indent="-571500" algn="l">
              <a:lnSpc>
                <a:spcPct val="170000"/>
              </a:lnSpc>
              <a:buFontTx/>
              <a:buChar char="-"/>
            </a:pPr>
            <a:r>
              <a:rPr lang="en-US" sz="3600" b="1" dirty="0">
                <a:solidFill>
                  <a:srgbClr val="C00000"/>
                </a:solidFill>
              </a:rPr>
              <a:t>Kirgiska Republika razmatra mogućnost njegova uvođenja</a:t>
            </a:r>
            <a:endParaRPr lang="hr-HR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5</a:t>
            </a:fld>
            <a:endParaRPr lang="hr-HR" dirty="0"/>
          </a:p>
        </p:txBody>
      </p:sp>
      <p:sp>
        <p:nvSpPr>
          <p:cNvPr id="2" name="TextBox 1"/>
          <p:cNvSpPr txBox="1"/>
          <p:nvPr/>
        </p:nvSpPr>
        <p:spPr>
          <a:xfrm>
            <a:off x="990600" y="381000"/>
            <a:ext cx="762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>
                <a:solidFill>
                  <a:srgbClr val="FF0000"/>
                </a:solidFill>
              </a:rPr>
              <a:t>2. Mislite li da bi ideja „zelenog koridora” uspjela u vašim zemljama?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922682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1352729"/>
            <a:ext cx="7391400" cy="542992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sz="2600" b="1" dirty="0">
                <a:solidFill>
                  <a:srgbClr val="C00000"/>
                </a:solidFill>
              </a:rPr>
              <a:t>Koristi</a:t>
            </a:r>
            <a:endParaRPr lang="hr-HR" sz="2600" b="1" dirty="0">
              <a:solidFill>
                <a:srgbClr val="C00000"/>
              </a:solidFill>
            </a:endParaRPr>
          </a:p>
          <a:p>
            <a:pPr algn="just"/>
            <a:r>
              <a:rPr lang="ru-RU" sz="2100" dirty="0">
                <a:solidFill>
                  <a:schemeClr val="tx1"/>
                </a:solidFill>
              </a:rPr>
              <a:t>– smanjenje radnog opterećenja zaposlenika</a:t>
            </a:r>
            <a:endParaRPr lang="hr-HR" sz="2100" dirty="0">
              <a:solidFill>
                <a:schemeClr val="tx1"/>
              </a:solidFill>
            </a:endParaRPr>
          </a:p>
          <a:p>
            <a:pPr algn="just"/>
            <a:r>
              <a:rPr lang="ru-RU" sz="2100" dirty="0">
                <a:solidFill>
                  <a:schemeClr val="tx1"/>
                </a:solidFill>
              </a:rPr>
              <a:t>– brža plaćanja</a:t>
            </a:r>
            <a:endParaRPr lang="hr-HR" sz="2100" dirty="0">
              <a:solidFill>
                <a:schemeClr val="tx1"/>
              </a:solidFill>
            </a:endParaRPr>
          </a:p>
          <a:p>
            <a:pPr algn="just"/>
            <a:r>
              <a:rPr lang="ru-RU" sz="2100" dirty="0">
                <a:solidFill>
                  <a:schemeClr val="tx1"/>
                </a:solidFill>
              </a:rPr>
              <a:t>– bolja kvaliteta usluga</a:t>
            </a:r>
            <a:endParaRPr lang="hr-HR" sz="2100" dirty="0">
              <a:solidFill>
                <a:schemeClr val="tx1"/>
              </a:solidFill>
            </a:endParaRPr>
          </a:p>
          <a:p>
            <a:pPr algn="just"/>
            <a:endParaRPr lang="hr-HR" sz="2100" dirty="0">
              <a:solidFill>
                <a:schemeClr val="tx1"/>
              </a:solidFill>
            </a:endParaRPr>
          </a:p>
          <a:p>
            <a:pPr algn="just"/>
            <a:r>
              <a:rPr lang="en-US" sz="2600" b="1" dirty="0">
                <a:solidFill>
                  <a:srgbClr val="C00000"/>
                </a:solidFill>
              </a:rPr>
              <a:t>Rizici</a:t>
            </a:r>
            <a:endParaRPr lang="hr-HR" sz="2600" b="1" dirty="0">
              <a:solidFill>
                <a:srgbClr val="C00000"/>
              </a:solidFill>
            </a:endParaRPr>
          </a:p>
          <a:p>
            <a:pPr algn="just"/>
            <a:r>
              <a:rPr lang="ru-RU" sz="2100" dirty="0">
                <a:solidFill>
                  <a:schemeClr val="tx1"/>
                </a:solidFill>
              </a:rPr>
              <a:t>– manjak likvidnosti</a:t>
            </a:r>
            <a:endParaRPr lang="hr-HR" sz="2100" dirty="0">
              <a:solidFill>
                <a:schemeClr val="tx1"/>
              </a:solidFill>
            </a:endParaRPr>
          </a:p>
          <a:p>
            <a:pPr algn="just"/>
            <a:r>
              <a:rPr lang="ru-RU" sz="2100" dirty="0">
                <a:solidFill>
                  <a:schemeClr val="tx1"/>
                </a:solidFill>
              </a:rPr>
              <a:t>– kvaliteta planiranja i projekcije likvidnosti</a:t>
            </a:r>
            <a:endParaRPr lang="hr-HR" sz="2100" dirty="0">
              <a:solidFill>
                <a:schemeClr val="tx1"/>
              </a:solidFill>
            </a:endParaRPr>
          </a:p>
          <a:p>
            <a:pPr algn="just"/>
            <a:r>
              <a:rPr lang="ru-RU" sz="2100" dirty="0">
                <a:solidFill>
                  <a:schemeClr val="tx1"/>
                </a:solidFill>
              </a:rPr>
              <a:t>– ne isključuje povrede, mehanizam utvrđivanja nije jasan</a:t>
            </a:r>
            <a:endParaRPr lang="hr-HR" sz="2100" dirty="0">
              <a:solidFill>
                <a:schemeClr val="tx1"/>
              </a:solidFill>
            </a:endParaRPr>
          </a:p>
          <a:p>
            <a:pPr algn="just"/>
            <a:endParaRPr lang="hr-HR" sz="2100" dirty="0">
              <a:solidFill>
                <a:schemeClr val="tx1"/>
              </a:solidFill>
            </a:endParaRPr>
          </a:p>
          <a:p>
            <a:pPr algn="just"/>
            <a:r>
              <a:rPr lang="en-US" sz="2600" b="1" dirty="0">
                <a:solidFill>
                  <a:srgbClr val="C00000"/>
                </a:solidFill>
              </a:rPr>
              <a:t>Preduvjeti</a:t>
            </a:r>
            <a:endParaRPr lang="hr-HR" sz="2600" b="1" dirty="0">
              <a:solidFill>
                <a:srgbClr val="C00000"/>
              </a:solidFill>
            </a:endParaRPr>
          </a:p>
          <a:p>
            <a:pPr algn="just"/>
            <a:r>
              <a:rPr lang="ru-RU" sz="2100" dirty="0">
                <a:solidFill>
                  <a:schemeClr val="tx1"/>
                </a:solidFill>
              </a:rPr>
              <a:t>– podjela odgovornosti</a:t>
            </a:r>
            <a:endParaRPr lang="hr-HR" sz="2100" dirty="0">
              <a:solidFill>
                <a:schemeClr val="tx1"/>
              </a:solidFill>
            </a:endParaRPr>
          </a:p>
          <a:p>
            <a:pPr algn="just"/>
            <a:r>
              <a:rPr lang="ru-RU" sz="2100" dirty="0">
                <a:solidFill>
                  <a:schemeClr val="tx1"/>
                </a:solidFill>
              </a:rPr>
              <a:t>– mehanizam ovlaštenja, međudjelovanje s tijelima za kontrolu</a:t>
            </a:r>
            <a:endParaRPr lang="hr-HR" sz="2100" dirty="0">
              <a:solidFill>
                <a:schemeClr val="tx1"/>
              </a:solidFill>
            </a:endParaRPr>
          </a:p>
          <a:p>
            <a:pPr algn="just"/>
            <a:r>
              <a:rPr lang="en-US" sz="2100" dirty="0">
                <a:solidFill>
                  <a:schemeClr val="tx1"/>
                </a:solidFill>
              </a:rPr>
              <a:t>– regulatorni okvir</a:t>
            </a:r>
            <a:endParaRPr lang="hr-HR" sz="2100" dirty="0">
              <a:solidFill>
                <a:schemeClr val="tx1"/>
              </a:solidFill>
            </a:endParaRPr>
          </a:p>
          <a:p>
            <a:pPr algn="just"/>
            <a:r>
              <a:rPr lang="en-US" sz="2100" dirty="0">
                <a:solidFill>
                  <a:schemeClr val="tx1"/>
                </a:solidFill>
              </a:rPr>
              <a:t>– kriteriji</a:t>
            </a:r>
            <a:endParaRPr lang="hr-HR" sz="2100" dirty="0">
              <a:solidFill>
                <a:schemeClr val="tx1"/>
              </a:solidFill>
            </a:endParaRPr>
          </a:p>
          <a:p>
            <a:pPr algn="just"/>
            <a:r>
              <a:rPr lang="en-US" sz="2100" dirty="0">
                <a:solidFill>
                  <a:schemeClr val="tx1"/>
                </a:solidFill>
              </a:rPr>
              <a:t>– informacijski sustav</a:t>
            </a:r>
            <a:endParaRPr lang="hr-HR" sz="2100" dirty="0">
              <a:solidFill>
                <a:schemeClr val="tx1"/>
              </a:solidFill>
            </a:endParaRPr>
          </a:p>
          <a:p>
            <a:pPr algn="just"/>
            <a:endParaRPr lang="hr-HR" sz="2100" dirty="0">
              <a:solidFill>
                <a:schemeClr val="tx1"/>
              </a:solidFill>
            </a:endParaRPr>
          </a:p>
          <a:p>
            <a:pPr algn="just"/>
            <a:endParaRPr lang="hr-HR" sz="17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6</a:t>
            </a:fld>
            <a:endParaRPr lang="hr-HR" dirty="0"/>
          </a:p>
        </p:txBody>
      </p:sp>
      <p:sp>
        <p:nvSpPr>
          <p:cNvPr id="2" name="TextBox 1"/>
          <p:cNvSpPr txBox="1"/>
          <p:nvPr/>
        </p:nvSpPr>
        <p:spPr>
          <a:xfrm>
            <a:off x="1371600" y="152400"/>
            <a:ext cx="7239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</a:rPr>
              <a:t>2. Mislite li da bi ideja „zelenog koridora” uspjela u vašim zemljama? Prednosti / rizici / ublažavanje rizika</a:t>
            </a:r>
            <a:endParaRPr lang="hr-HR" i="1" dirty="0"/>
          </a:p>
        </p:txBody>
      </p:sp>
    </p:spTree>
    <p:extLst>
      <p:ext uri="{BB962C8B-B14F-4D97-AF65-F5344CB8AC3E}">
        <p14:creationId xmlns:p14="http://schemas.microsoft.com/office/powerpoint/2010/main" val="22368961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6281</TotalTime>
  <Words>379</Words>
  <Application>Microsoft Office PowerPoint</Application>
  <PresentationFormat>On-screen Show (4:3)</PresentationFormat>
  <Paragraphs>55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CEF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Deanna Aubrey</dc:creator>
  <cp:lastModifiedBy>Assia</cp:lastModifiedBy>
  <cp:revision>552</cp:revision>
  <cp:lastPrinted>2012-03-11T09:33:36Z</cp:lastPrinted>
  <dcterms:created xsi:type="dcterms:W3CDTF">2012-02-13T09:14:10Z</dcterms:created>
  <dcterms:modified xsi:type="dcterms:W3CDTF">2017-06-09T09:14:50Z</dcterms:modified>
</cp:coreProperties>
</file>