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357" r:id="rId3"/>
    <p:sldId id="359" r:id="rId4"/>
    <p:sldId id="350" r:id="rId5"/>
    <p:sldId id="360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9" autoAdjust="0"/>
    <p:restoredTop sz="67771" autoAdjust="0"/>
  </p:normalViewPr>
  <p:slideViewPr>
    <p:cSldViewPr>
      <p:cViewPr>
        <p:scale>
          <a:sx n="75" d="100"/>
          <a:sy n="75" d="100"/>
        </p:scale>
        <p:origin x="-182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countries COTS, 3 countries develop in-house applications.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0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Group 1</a:t>
            </a:r>
            <a:endParaRPr lang="ru-RU" sz="4400" b="1" dirty="0" smtClean="0"/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TSA coverage. Cash buffer</a:t>
            </a:r>
            <a:endParaRPr lang="ru-RU" sz="4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endParaRPr lang="en-US" sz="2600" b="1" dirty="0" smtClean="0">
              <a:solidFill>
                <a:srgbClr val="C00000"/>
              </a:solidFill>
            </a:endParaRPr>
          </a:p>
          <a:p>
            <a:pPr lvl="1"/>
            <a:r>
              <a:rPr lang="en-US" sz="2600" b="1" dirty="0" smtClean="0">
                <a:solidFill>
                  <a:srgbClr val="C00000"/>
                </a:solidFill>
              </a:rPr>
              <a:t>Albania, </a:t>
            </a:r>
            <a:r>
              <a:rPr lang="en-US" sz="2600" b="1" dirty="0" smtClean="0">
                <a:solidFill>
                  <a:srgbClr val="C00000"/>
                </a:solidFill>
              </a:rPr>
              <a:t>Croatia, </a:t>
            </a:r>
            <a:r>
              <a:rPr lang="en-US" sz="2600" b="1" dirty="0" smtClean="0">
                <a:solidFill>
                  <a:srgbClr val="C00000"/>
                </a:solidFill>
              </a:rPr>
              <a:t/>
            </a:r>
            <a:br>
              <a:rPr lang="en-US" sz="2600" b="1" dirty="0" smtClean="0">
                <a:solidFill>
                  <a:srgbClr val="C00000"/>
                </a:solidFill>
              </a:rPr>
            </a:br>
            <a:r>
              <a:rPr lang="en-US" sz="2600" b="1" dirty="0" smtClean="0">
                <a:solidFill>
                  <a:srgbClr val="C00000"/>
                </a:solidFill>
              </a:rPr>
              <a:t>Moldova, Russian Federation, Tajikistan, Turkey </a:t>
            </a:r>
            <a:endParaRPr lang="ru-RU" sz="2600" b="1" dirty="0" smtClean="0">
              <a:solidFill>
                <a:srgbClr val="C00000"/>
              </a:solidFill>
            </a:endParaRPr>
          </a:p>
          <a:p>
            <a:pPr lvl="1"/>
            <a:endParaRPr lang="ru-RU" sz="2600" b="1" dirty="0" smtClean="0"/>
          </a:p>
          <a:p>
            <a:pPr lvl="1"/>
            <a:r>
              <a:rPr lang="en-US" sz="2600" b="1" dirty="0" smtClean="0"/>
              <a:t>Ankara</a:t>
            </a:r>
            <a:r>
              <a:rPr lang="ru-RU" sz="2600" b="1" dirty="0" smtClean="0"/>
              <a:t>, </a:t>
            </a:r>
            <a:r>
              <a:rPr lang="en-US" sz="2600" b="1" dirty="0" smtClean="0"/>
              <a:t>March 17,</a:t>
            </a:r>
            <a:r>
              <a:rPr lang="ru-RU" sz="2600" b="1" dirty="0" smtClean="0"/>
              <a:t> 201</a:t>
            </a:r>
            <a:r>
              <a:rPr lang="en-US" sz="2600" b="1" dirty="0" smtClean="0"/>
              <a:t>6</a:t>
            </a:r>
            <a:endParaRPr lang="ru-RU" sz="2600" b="1" dirty="0" smtClean="0"/>
          </a:p>
          <a:p>
            <a:pPr lvl="1"/>
            <a:endParaRPr lang="en-US" sz="3900" b="1" dirty="0" smtClean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0"/>
            <a:ext cx="8229600" cy="16462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Problems faced by countries in extending the TSA coverage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620000" cy="4068763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“Efficiency-Autonomy dilemma</a:t>
            </a:r>
            <a:r>
              <a:rPr lang="en-US" dirty="0" smtClean="0"/>
              <a:t>” </a:t>
            </a:r>
          </a:p>
          <a:p>
            <a:pPr>
              <a:buFontTx/>
              <a:buChar char="-"/>
            </a:pPr>
            <a:r>
              <a:rPr lang="en-US" dirty="0" smtClean="0"/>
              <a:t>Different actors with different autonomy legal framework and institutional structures</a:t>
            </a:r>
          </a:p>
          <a:p>
            <a:pPr>
              <a:buFontTx/>
              <a:buChar char="-"/>
            </a:pPr>
            <a:r>
              <a:rPr lang="en-US" dirty="0" smtClean="0"/>
              <a:t>IT technology and legislation to design the system</a:t>
            </a:r>
          </a:p>
          <a:p>
            <a:pPr>
              <a:buFontTx/>
              <a:buChar char="-"/>
            </a:pPr>
            <a:r>
              <a:rPr lang="en-US" dirty="0" smtClean="0"/>
              <a:t>Many institutions involved in the design and execution process</a:t>
            </a:r>
          </a:p>
          <a:p>
            <a:pPr>
              <a:buFontTx/>
              <a:buChar char="-"/>
            </a:pPr>
            <a:r>
              <a:rPr lang="en-US" dirty="0" smtClean="0"/>
              <a:t>More complex forecasting needs</a:t>
            </a:r>
          </a:p>
          <a:p>
            <a:pPr>
              <a:buFontTx/>
              <a:buChar char="-"/>
            </a:pPr>
            <a:r>
              <a:rPr lang="en-US" dirty="0"/>
              <a:t>Special accounts  for investment projects and donor funds. Might be a condition of donors</a:t>
            </a:r>
            <a:endParaRPr lang="en-US" i="1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124200" y="3124199"/>
            <a:ext cx="6858002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548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ractical </a:t>
            </a:r>
            <a:r>
              <a:rPr lang="en-US" sz="2800" dirty="0"/>
              <a:t>solutions to those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Defining the autonomy properly</a:t>
            </a:r>
          </a:p>
          <a:p>
            <a:r>
              <a:rPr lang="en-US" dirty="0" smtClean="0"/>
              <a:t>Idle balances in various accounts simply mean borrowing your own money</a:t>
            </a:r>
          </a:p>
          <a:p>
            <a:r>
              <a:rPr lang="en-US" dirty="0" smtClean="0"/>
              <a:t>Convincing policy makers by quantifying the potential benefits of an extended TSA</a:t>
            </a:r>
          </a:p>
          <a:p>
            <a:r>
              <a:rPr lang="en-US" dirty="0" smtClean="0"/>
              <a:t>Incremental extension by buying in autonomous institutions</a:t>
            </a:r>
          </a:p>
          <a:p>
            <a:r>
              <a:rPr lang="en-US" dirty="0" smtClean="0"/>
              <a:t>Innovative payment systems and services</a:t>
            </a:r>
          </a:p>
          <a:p>
            <a:r>
              <a:rPr lang="en-US" dirty="0" smtClean="0"/>
              <a:t>Establishing appropriate accounting systems and using chart of accounts  to </a:t>
            </a:r>
            <a:r>
              <a:rPr lang="en-US" dirty="0" err="1" smtClean="0"/>
              <a:t>segragate</a:t>
            </a:r>
            <a:r>
              <a:rPr lang="en-US" dirty="0" smtClean="0"/>
              <a:t> and control </a:t>
            </a:r>
          </a:p>
          <a:p>
            <a:r>
              <a:rPr lang="en-US" dirty="0" smtClean="0"/>
              <a:t>Active cash management requires a specialized and high level skill set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3124200" y="3124199"/>
            <a:ext cx="6858002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122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7696200" cy="60960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sz="2800" dirty="0" smtClean="0">
                <a:solidFill>
                  <a:schemeClr val="tx1"/>
                </a:solidFill>
              </a:rPr>
              <a:t>hallenges in targeting the cash balance and creating a cash buffer. 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Lack of </a:t>
            </a:r>
            <a:r>
              <a:rPr lang="en-US" sz="2400" dirty="0">
                <a:solidFill>
                  <a:schemeClr val="tx1"/>
                </a:solidFill>
              </a:rPr>
              <a:t>e</a:t>
            </a:r>
            <a:r>
              <a:rPr lang="en-US" sz="2400" dirty="0" smtClean="0">
                <a:solidFill>
                  <a:schemeClr val="tx1"/>
                </a:solidFill>
              </a:rPr>
              <a:t>fficient </a:t>
            </a:r>
            <a:r>
              <a:rPr lang="en-US" sz="2400" dirty="0">
                <a:solidFill>
                  <a:schemeClr val="tx1"/>
                </a:solidFill>
              </a:rPr>
              <a:t>interaction between stakeholders involved in the process 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Lack of infrastructure for cash planning</a:t>
            </a:r>
          </a:p>
          <a:p>
            <a:pPr marL="342900" indent="-342900" algn="just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No sufficient resources for cash buffer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Lack of appropriate risk management framework (Credit market and operational risks)</a:t>
            </a: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Forecasting what should happen instead of what will happen</a:t>
            </a:r>
          </a:p>
          <a:p>
            <a:pPr marL="342900" indent="-342900" algn="just">
              <a:buFontTx/>
              <a:buChar char="-"/>
            </a:pPr>
            <a:endParaRPr lang="en-US" sz="2400" i="1" dirty="0">
              <a:solidFill>
                <a:schemeClr val="tx1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3914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Strategies </a:t>
            </a:r>
            <a:r>
              <a:rPr lang="en-US" sz="3100" dirty="0"/>
              <a:t>to  overcome the challenges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/>
          <a:lstStyle/>
          <a:p>
            <a:r>
              <a:rPr lang="en-US" dirty="0" smtClean="0"/>
              <a:t>Closer </a:t>
            </a:r>
            <a:r>
              <a:rPr lang="en-US" dirty="0"/>
              <a:t>working with debt </a:t>
            </a:r>
            <a:r>
              <a:rPr lang="en-US" dirty="0" smtClean="0"/>
              <a:t>managers</a:t>
            </a:r>
          </a:p>
          <a:p>
            <a:r>
              <a:rPr lang="en-US" dirty="0" smtClean="0"/>
              <a:t>Better interaction with stakeholders (</a:t>
            </a:r>
            <a:r>
              <a:rPr lang="en-US" dirty="0" err="1" smtClean="0"/>
              <a:t>eg</a:t>
            </a:r>
            <a:r>
              <a:rPr lang="en-US" dirty="0"/>
              <a:t>  </a:t>
            </a:r>
            <a:r>
              <a:rPr lang="en-US" dirty="0" smtClean="0"/>
              <a:t>central bank) </a:t>
            </a:r>
          </a:p>
          <a:p>
            <a:r>
              <a:rPr lang="en-US" dirty="0" smtClean="0"/>
              <a:t>Establishing a strong risk management infrastructure</a:t>
            </a:r>
          </a:p>
          <a:p>
            <a:r>
              <a:rPr lang="en-US" dirty="0" smtClean="0"/>
              <a:t>Cash management should be based on realistic budget</a:t>
            </a:r>
          </a:p>
          <a:p>
            <a:r>
              <a:rPr lang="en-US" dirty="0" smtClean="0"/>
              <a:t>Publishing cash buffer or not?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424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3640</TotalTime>
  <Words>251</Words>
  <Application>Microsoft Office PowerPoint</Application>
  <PresentationFormat>On-screen Show (4:3)</PresentationFormat>
  <Paragraphs>51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Problems faced by countries in extending the TSA coverage</vt:lpstr>
      <vt:lpstr>Practical solutions to those problems</vt:lpstr>
      <vt:lpstr>PowerPoint Presentation</vt:lpstr>
      <vt:lpstr>Strategies to  overcome the challenges 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Ion Chicu</cp:lastModifiedBy>
  <cp:revision>505</cp:revision>
  <cp:lastPrinted>2012-03-11T09:33:36Z</cp:lastPrinted>
  <dcterms:created xsi:type="dcterms:W3CDTF">2012-02-13T09:14:10Z</dcterms:created>
  <dcterms:modified xsi:type="dcterms:W3CDTF">2016-03-17T15:23:46Z</dcterms:modified>
</cp:coreProperties>
</file>