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357" r:id="rId3"/>
    <p:sldId id="359" r:id="rId4"/>
    <p:sldId id="350" r:id="rId5"/>
    <p:sldId id="360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9" autoAdjust="0"/>
    <p:restoredTop sz="67771" autoAdjust="0"/>
  </p:normalViewPr>
  <p:slideViewPr>
    <p:cSldViewPr>
      <p:cViewPr>
        <p:scale>
          <a:sx n="75" d="100"/>
          <a:sy n="75" d="100"/>
        </p:scale>
        <p:origin x="-182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xmlns:a="http://schemas.openxmlformats.org/drawingml/2006/main"/>
            <a:fld id="{2F69F348-2C7F-401C-92D7-DC4CE7899B6F}" type="datetimeFigureOut">
              <a:rPr lang="en-US" smtClean="0"/>
              <a:pPr/>
              <a:t>3/17/2016</a:t>
            </a:fld>
            <a:endParaRPr xmlns:a="http://schemas.openxmlformats.org/drawingml/2006/main"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xmlns:a="http://schemas.openxmlformats.org/drawingml/2006/main"/>
            <a:fld id="{EDDAE607-FF26-4835-9EAD-DBB3FB491D1B}" type="slidenum">
              <a:rPr lang="en-US" smtClean="0"/>
              <a:pPr/>
              <a:t>‹#›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 xmlns:a="http://schemas.openxmlformats.org/drawingml/2006/main"/>
            <a:fld id="{3907AD67-7C60-4008-9560-6C146AAB157C}" type="datetimeFigureOut">
              <a:rPr lang="en-US" smtClean="0"/>
              <a:pPr/>
              <a:t>3/17/2016</a:t>
            </a:fld>
            <a:endParaRPr xmlns:a="http://schemas.openxmlformats.org/drawingml/2006/main"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 xmlns:a="http://schemas.openxmlformats.org/drawingml/2006/main"/>
            <a:fld id="{E66FA965-B4FE-420C-8A3C-83B71E304D16}" type="slidenum">
              <a:rPr lang="en-US" smtClean="0"/>
              <a:pPr/>
              <a:t>‹#›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1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xmlns:a="http://schemas.openxmlformats.org/drawingml/2006/main"/>
            <a:r>
              <a:rPr xmlns:a="http://schemas.openxmlformats.org/drawingml/2006/main" dirty="0" smtClean="0"/>
              <a:t>Tri zemlje s COTS</a:t>
            </a:r>
            <a:r>
              <a:rPr xmlns:a="http://schemas.openxmlformats.org/drawingml/2006/main" dirty="0" smtClean="0"/>
              <a:t>-</a:t>
            </a:r>
            <a:r>
              <a:rPr xmlns:a="http://schemas.openxmlformats.org/drawingml/2006/main" dirty="0" smtClean="0"/>
              <a:t>om</a:t>
            </a:r>
            <a:r>
              <a:rPr xmlns:a="http://schemas.openxmlformats.org/drawingml/2006/main" dirty="0" smtClean="0"/>
              <a:t>, </a:t>
            </a:r>
            <a:r>
              <a:rPr xmlns:a="http://schemas.openxmlformats.org/drawingml/2006/main" dirty="0" smtClean="0"/>
              <a:t>tri zemlje razvijaju interne aplikacije</a:t>
            </a:r>
            <a:r>
              <a:rPr xmlns:a="http://schemas.openxmlformats.org/drawingml/2006/main" dirty="0" smtClean="0"/>
              <a:t>. </a:t>
            </a:r>
            <a:endParaRPr xmlns:a="http://schemas.openxmlformats.org/drawingml/2006/main"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2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3085300629"/>
      </p:ext>
    </p:extLst>
  </p:cSld>
  <p:clrMapOvr>
    <a:masterClrMapping/>
  </p:clrMapOvr>
</p:notes>
</file>

<file path=ppt/notesSlides/notesSlide3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4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3" Type="http://schemas.openxmlformats.org/officeDocument/2006/relationships/image" Target="../media/image1.em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3" Type="http://schemas.openxmlformats.org/officeDocument/2006/relationships/image" Target="../media/image1.emf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2" Type="http://schemas.openxmlformats.org/officeDocument/2006/relationships/image" Target="../media/image1.emf" /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3" Type="http://schemas.openxmlformats.org/officeDocument/2006/relationships/image" Target="../media/image1.emf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/Relationships>
</file>

<file path=ppt/slides/_rels/slide5.xml.rels><?xml version="1.0" encoding="utf-8"?><Relationships xmlns="http://schemas.openxmlformats.org/package/2006/relationships"><Relationship Id="rId2" Type="http://schemas.openxmlformats.org/officeDocument/2006/relationships/image" Target="../media/image1.emf" /><Relationship Id="rId1" Type="http://schemas.openxmlformats.org/officeDocument/2006/relationships/slideLayout" Target="../slideLayouts/slideLayout2.xml" /></Relationships>
</file>

<file path=ppt/slides/slide1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>
            <a:normAutofit/>
          </a:bodyPr>
          <a:lstStyle/>
          <a:p>
            <a:pPr xmlns:a="http://schemas.openxmlformats.org/drawingml/2006/main" lvl="1"/>
            <a:r>
              <a:rPr xmlns:a="http://schemas.openxmlformats.org/drawingml/2006/main" lang="en-US" b="1" dirty="0" smtClean="0"/>
              <a:t>Prva skupina</a:t>
            </a:r>
            <a:endParaRPr xmlns:a="http://schemas.openxmlformats.org/drawingml/2006/main" lang="hr-HR" sz="4400" b="1" dirty="0" smtClean="0"/>
          </a:p>
          <a:p>
            <a:pPr xmlns:a="http://schemas.openxmlformats.org/drawingml/2006/main" lvl="1"/>
            <a:endParaRPr xmlns:a="http://schemas.openxmlformats.org/drawingml/2006/main" lang="hr-HR" sz="3600" dirty="0" smtClean="0"/>
          </a:p>
          <a:p>
            <a:pPr xmlns:a="http://schemas.openxmlformats.org/drawingml/2006/main" lvl="1"/>
            <a:r>
              <a:rPr xmlns:a="http://schemas.openxmlformats.org/drawingml/2006/main" lang="en-US" sz="3600" dirty="0" smtClean="0">
                <a:solidFill>
                  <a:schemeClr val="accent5">
                    <a:lumMod val="50000"/>
                  </a:schemeClr>
                </a:solidFill>
              </a:rPr>
              <a:t>Obuhvat jedinstvenog računa riznice</a:t>
            </a:r>
            <a:r>
              <a:rPr xmlns:a="http://schemas.openxmlformats.org/drawingml/2006/main" lang="en-US" sz="3600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xmlns:a="http://schemas.openxmlformats.org/drawingml/2006/main" lang="en-US" sz="3600" dirty="0" smtClean="0">
                <a:solidFill>
                  <a:schemeClr val="accent5">
                    <a:lumMod val="50000"/>
                  </a:schemeClr>
                </a:solidFill>
              </a:rPr>
              <a:t>Gotovinska rezerva</a:t>
            </a:r>
            <a:endParaRPr xmlns:a="http://schemas.openxmlformats.org/drawingml/2006/main" lang="hr-HR" sz="4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xmlns:a="http://schemas.openxmlformats.org/drawingml/2006/main" lvl="1"/>
            <a:endParaRPr xmlns:a="http://schemas.openxmlformats.org/drawingml/2006/main" lang="hr-HR" sz="2600" b="1" dirty="0" smtClean="0">
              <a:solidFill>
                <a:srgbClr val="C00000"/>
              </a:solidFill>
            </a:endParaRPr>
          </a:p>
          <a:p>
            <a:pPr xmlns:a="http://schemas.openxmlformats.org/drawingml/2006/main" lvl="1"/>
            <a:r>
              <a:rPr xmlns:a="http://schemas.openxmlformats.org/drawingml/2006/main" lang="en-US" sz="2600" b="1" dirty="0" smtClean="0">
                <a:solidFill>
                  <a:srgbClr val="C00000"/>
                </a:solidFill>
              </a:rPr>
              <a:t>Albanija</a:t>
            </a:r>
            <a:r>
              <a:rPr xmlns:a="http://schemas.openxmlformats.org/drawingml/2006/main" lang="en-US" sz="2600" b="1" dirty="0" smtClean="0">
                <a:solidFill>
                  <a:srgbClr val="C00000"/>
                </a:solidFill>
              </a:rPr>
              <a:t>, </a:t>
            </a:r>
            <a:r>
              <a:rPr xmlns:a="http://schemas.openxmlformats.org/drawingml/2006/main" lang="en-US" sz="2600" b="1" dirty="0" smtClean="0">
                <a:solidFill>
                  <a:srgbClr val="C00000"/>
                </a:solidFill>
              </a:rPr>
              <a:t>Hrvatska</a:t>
            </a:r>
            <a:r>
              <a:rPr xmlns:a="http://schemas.openxmlformats.org/drawingml/2006/main" lang="en-US" sz="2600" b="1" dirty="0" smtClean="0">
                <a:solidFill>
                  <a:srgbClr val="C00000"/>
                </a:solidFill>
              </a:rPr>
              <a:t>, </a:t>
            </a:r>
            <a:br/>
            <a:r>
              <a:rPr xmlns:a="http://schemas.openxmlformats.org/drawingml/2006/main" lang="en-US" sz="2600" b="1" dirty="0" smtClean="0">
                <a:solidFill>
                  <a:srgbClr val="C00000"/>
                </a:solidFill>
              </a:rPr>
              <a:t>Moldova</a:t>
            </a:r>
            <a:r>
              <a:rPr xmlns:a="http://schemas.openxmlformats.org/drawingml/2006/main" lang="en-US" sz="2600" b="1" dirty="0" smtClean="0">
                <a:solidFill>
                  <a:srgbClr val="C00000"/>
                </a:solidFill>
              </a:rPr>
              <a:t>, </a:t>
            </a:r>
            <a:r>
              <a:rPr xmlns:a="http://schemas.openxmlformats.org/drawingml/2006/main" lang="en-US" sz="2600" b="1" dirty="0" smtClean="0">
                <a:solidFill>
                  <a:srgbClr val="C00000"/>
                </a:solidFill>
              </a:rPr>
              <a:t>Ruska Federacija</a:t>
            </a:r>
            <a:r>
              <a:rPr xmlns:a="http://schemas.openxmlformats.org/drawingml/2006/main" lang="en-US" sz="2600" b="1" dirty="0" smtClean="0">
                <a:solidFill>
                  <a:srgbClr val="C00000"/>
                </a:solidFill>
              </a:rPr>
              <a:t>, </a:t>
            </a:r>
            <a:r>
              <a:rPr xmlns:a="http://schemas.openxmlformats.org/drawingml/2006/main" lang="en-US" sz="2600" b="1" dirty="0" smtClean="0">
                <a:solidFill>
                  <a:srgbClr val="C00000"/>
                </a:solidFill>
              </a:rPr>
              <a:t>Tadžikistan</a:t>
            </a:r>
            <a:r>
              <a:rPr xmlns:a="http://schemas.openxmlformats.org/drawingml/2006/main" lang="en-US" sz="2600" b="1" dirty="0" smtClean="0">
                <a:solidFill>
                  <a:srgbClr val="C00000"/>
                </a:solidFill>
              </a:rPr>
              <a:t>, </a:t>
            </a:r>
            <a:r>
              <a:rPr xmlns:a="http://schemas.openxmlformats.org/drawingml/2006/main" lang="en-US" sz="2600" b="1" dirty="0" smtClean="0">
                <a:solidFill>
                  <a:srgbClr val="C00000"/>
                </a:solidFill>
              </a:rPr>
              <a:t>Turska </a:t>
            </a:r>
            <a:endParaRPr xmlns:a="http://schemas.openxmlformats.org/drawingml/2006/main" lang="hr-HR" sz="2600" b="1" dirty="0" smtClean="0">
              <a:solidFill>
                <a:srgbClr val="C00000"/>
              </a:solidFill>
            </a:endParaRPr>
          </a:p>
          <a:p>
            <a:pPr xmlns:a="http://schemas.openxmlformats.org/drawingml/2006/main" lvl="1"/>
            <a:endParaRPr xmlns:a="http://schemas.openxmlformats.org/drawingml/2006/main" lang="hr-HR" sz="2600" b="1" dirty="0" smtClean="0"/>
          </a:p>
          <a:p>
            <a:pPr xmlns:a="http://schemas.openxmlformats.org/drawingml/2006/main" lvl="1"/>
            <a:r>
              <a:rPr xmlns:a="http://schemas.openxmlformats.org/drawingml/2006/main" lang="en-US" sz="2600" b="1" dirty="0" smtClean="0"/>
              <a:t>Ankara</a:t>
            </a:r>
            <a:r>
              <a:rPr xmlns:a="http://schemas.openxmlformats.org/drawingml/2006/main" lang="en-US" sz="2600" b="1" dirty="0" smtClean="0"/>
              <a:t>, </a:t>
            </a:r>
            <a:r>
              <a:rPr xmlns:a="http://schemas.openxmlformats.org/drawingml/2006/main" lang="en-US" sz="2600" b="1" dirty="0" smtClean="0"/>
              <a:t>17</a:t>
            </a:r>
            <a:r>
              <a:rPr xmlns:a="http://schemas.openxmlformats.org/drawingml/2006/main" lang="en-US" sz="2600" b="1" dirty="0" smtClean="0"/>
              <a:t>.</a:t>
            </a:r>
            <a:r>
              <a:rPr xmlns:a="http://schemas.openxmlformats.org/drawingml/2006/main" lang="en-US" sz="2600" b="1" dirty="0" smtClean="0"/>
              <a:t> </a:t>
            </a:r>
            <a:r>
              <a:rPr xmlns:a="http://schemas.openxmlformats.org/drawingml/2006/main" lang="en-US" sz="2600" b="1" dirty="0" smtClean="0"/>
              <a:t>ožujka </a:t>
            </a:r>
            <a:r>
              <a:rPr xmlns:a="http://schemas.openxmlformats.org/drawingml/2006/main" lang="en-US" sz="2600" b="1" dirty="0" smtClean="0"/>
              <a:t>2016</a:t>
            </a:r>
            <a:r>
              <a:rPr xmlns:a="http://schemas.openxmlformats.org/drawingml/2006/main" lang="en-US" sz="2600" b="1" dirty="0" smtClean="0"/>
              <a:t>.</a:t>
            </a:r>
            <a:endParaRPr xmlns:a="http://schemas.openxmlformats.org/drawingml/2006/main" lang="hr-HR" sz="2600" b="1" dirty="0" smtClean="0"/>
          </a:p>
          <a:p>
            <a:pPr xmlns:a="http://schemas.openxmlformats.org/drawingml/2006/main" lvl="1"/>
            <a:endParaRPr xmlns:a="http://schemas.openxmlformats.org/drawingml/2006/main" lang="hr-HR" sz="3900" b="1" dirty="0" smtClean="0"/>
          </a:p>
          <a:p>
            <a:pPr xmlns:a="http://schemas.openxmlformats.org/drawingml/2006/main" lvl="1" algn="l"/>
            <a:endParaRPr xmlns:a="http://schemas.openxmlformats.org/drawingml/2006/main" lang="hr-HR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1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0"/>
            <a:ext cx="8229600" cy="1646238"/>
          </a:xfrm>
        </p:spPr>
        <p:txBody>
          <a:bodyPr>
            <a:normAutofit/>
          </a:bodyPr>
          <a:lstStyle/>
          <a:p>
            <a:pPr xmlns:a="http://schemas.openxmlformats.org/drawingml/2006/main"/>
            <a:r>
              <a:rPr xmlns:a="http://schemas.openxmlformats.org/drawingml/2006/main" lang="en-US" sz="2800" dirty="0" smtClean="0"/>
              <a:t>Problemi s kojima se suočavaju zemlje prilikom proširenja obuhvata jedinstvenog računa riznice</a:t>
            </a:r>
            <a:endParaRPr xmlns:a="http://schemas.openxmlformats.org/drawingml/2006/main"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620000" cy="4068763"/>
          </a:xfrm>
        </p:spPr>
        <p:txBody>
          <a:bodyPr>
            <a:normAutofit fontScale="85000" lnSpcReduction="10000"/>
          </a:bodyPr>
          <a:lstStyle/>
          <a:p>
            <a:pPr xmlns:a="http://schemas.openxmlformats.org/drawingml/2006/main">
              <a:buFontTx/>
              <a:buChar char="-"/>
            </a:pPr>
            <a:r>
              <a:rPr xmlns:a="http://schemas.openxmlformats.org/drawingml/2006/main" dirty="0" smtClean="0"/>
              <a:t>„Dilema efikasnosti</a:t>
            </a:r>
            <a:r>
              <a:rPr xmlns:a="http://schemas.openxmlformats.org/drawingml/2006/main" dirty="0" smtClean="0"/>
              <a:t>-</a:t>
            </a:r>
            <a:r>
              <a:rPr xmlns:a="http://schemas.openxmlformats.org/drawingml/2006/main" dirty="0" smtClean="0"/>
              <a:t>autonomije“ </a:t>
            </a:r>
          </a:p>
          <a:p>
            <a:pPr xmlns:a="http://schemas.openxmlformats.org/drawingml/2006/main">
              <a:buFontTx/>
              <a:buChar char="-"/>
            </a:pPr>
            <a:r>
              <a:rPr xmlns:a="http://schemas.openxmlformats.org/drawingml/2006/main" dirty="0" smtClean="0"/>
              <a:t>Različiti dionici s različitim zakonskim okvirom za autonomiju i institucionalnim strukturama</a:t>
            </a:r>
          </a:p>
          <a:p>
            <a:pPr xmlns:a="http://schemas.openxmlformats.org/drawingml/2006/main">
              <a:buFontTx/>
              <a:buChar char="-"/>
            </a:pPr>
            <a:r>
              <a:rPr xmlns:a="http://schemas.openxmlformats.org/drawingml/2006/main" dirty="0" smtClean="0"/>
              <a:t>IT tehnologija i zakonodavstvo za izradu sustava</a:t>
            </a:r>
          </a:p>
          <a:p>
            <a:pPr xmlns:a="http://schemas.openxmlformats.org/drawingml/2006/main">
              <a:buFontTx/>
              <a:buChar char="-"/>
            </a:pPr>
            <a:r>
              <a:rPr xmlns:a="http://schemas.openxmlformats.org/drawingml/2006/main" dirty="0" smtClean="0"/>
              <a:t>Mnoge su institucije uključene u proces izrade i izvršenja</a:t>
            </a:r>
          </a:p>
          <a:p>
            <a:pPr xmlns:a="http://schemas.openxmlformats.org/drawingml/2006/main">
              <a:buFontTx/>
              <a:buChar char="-"/>
            </a:pPr>
            <a:r>
              <a:rPr xmlns:a="http://schemas.openxmlformats.org/drawingml/2006/main" dirty="0" smtClean="0"/>
              <a:t>Složenije potrebe projekcija</a:t>
            </a:r>
          </a:p>
          <a:p>
            <a:pPr xmlns:a="http://schemas.openxmlformats.org/drawingml/2006/main">
              <a:buFontTx/>
              <a:buChar char="-"/>
            </a:pPr>
            <a:r>
              <a:rPr xmlns:a="http://schemas.openxmlformats.org/drawingml/2006/main" dirty="0" smtClean="0"/>
              <a:t>Posebni računi za investicijske projekte i donatorska sredstva</a:t>
            </a:r>
            <a:r>
              <a:rPr xmlns:a="http://schemas.openxmlformats.org/drawingml/2006/main" dirty="0" smtClean="0"/>
              <a:t>. </a:t>
            </a:r>
            <a:r>
              <a:rPr xmlns:a="http://schemas.openxmlformats.org/drawingml/2006/main" dirty="0" smtClean="0"/>
              <a:t>Mogu biti uvjeti donatora</a:t>
            </a:r>
            <a:endParaRPr xmlns:a="http://schemas.openxmlformats.org/drawingml/2006/main" lang="hr-HR" i="1" dirty="0"/>
          </a:p>
          <a:p>
            <a:pPr xmlns:a="http://schemas.openxmlformats.org/drawingml/2006/main">
              <a:buFontTx/>
              <a:buChar char="-"/>
            </a:pPr>
            <a:endParaRPr xmlns:a="http://schemas.openxmlformats.org/drawingml/2006/main" lang="hr-HR" dirty="0" smtClean="0"/>
          </a:p>
          <a:p>
            <a:pPr xmlns:a="http://schemas.openxmlformats.org/drawingml/2006/main">
              <a:buFontTx/>
              <a:buChar char="-"/>
            </a:pPr>
            <a:endParaRPr xmlns:a="http://schemas.openxmlformats.org/drawingml/2006/main" lang="hr-HR" dirty="0" smtClean="0"/>
          </a:p>
          <a:p>
            <a:pPr xmlns:a="http://schemas.openxmlformats.org/drawingml/2006/main">
              <a:buFontTx/>
              <a:buChar char="-"/>
            </a:pPr>
            <a:endParaRPr xmlns:a="http://schemas.openxmlformats.org/drawingml/2006/main" lang="hr-HR" dirty="0" smtClean="0"/>
          </a:p>
          <a:p>
            <a:pPr xmlns:a="http://schemas.openxmlformats.org/drawingml/2006/main">
              <a:buFontTx/>
              <a:buChar char="-"/>
            </a:pPr>
            <a:endParaRPr xmlns:a="http://schemas.openxmlformats.org/drawingml/2006/main" lang="hr-HR" dirty="0" smtClean="0"/>
          </a:p>
          <a:p>
            <a:pPr xmlns:a="http://schemas.openxmlformats.org/drawingml/2006/main" marL="0" indent="0">
              <a:buNone/>
            </a:pPr>
            <a:endParaRPr xmlns:a="http://schemas.openxmlformats.org/drawingml/2006/main"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2</a:t>
            </a:fld>
            <a:endParaRPr xmlns:a="http://schemas.openxmlformats.org/drawingml/2006/main" lang="hr-HR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124200" y="3124199"/>
            <a:ext cx="6858002" cy="60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5488486"/>
      </p:ext>
    </p:extLst>
  </p:cSld>
  <p:clrMapOvr>
    <a:masterClrMapping/>
  </p:clrMapOvr>
</p:sld>
</file>

<file path=ppt/slides/slide3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xmlns:a="http://schemas.openxmlformats.org/drawingml/2006/main"/>
            <a:r>
              <a:rPr xmlns:a="http://schemas.openxmlformats.org/drawingml/2006/main" lang="en-US" sz="2800" dirty="0"/>
              <a:t>Praktična rješenja za te probleme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>
            <a:normAutofit fontScale="77500" lnSpcReduction="20000"/>
          </a:bodyPr>
          <a:lstStyle/>
          <a:p>
            <a:pPr xmlns:a="http://schemas.openxmlformats.org/drawingml/2006/main"/>
            <a:r>
              <a:rPr xmlns:a="http://schemas.openxmlformats.org/drawingml/2006/main" dirty="0" smtClean="0"/>
              <a:t>Definiranje autonomije na ispravan način</a:t>
            </a:r>
          </a:p>
          <a:p>
            <a:pPr xmlns:a="http://schemas.openxmlformats.org/drawingml/2006/main"/>
            <a:r>
              <a:rPr xmlns:a="http://schemas.openxmlformats.org/drawingml/2006/main" dirty="0" smtClean="0"/>
              <a:t>Neangažirani saldo na različitim računima samo znači posudbu vlastitog novca</a:t>
            </a:r>
          </a:p>
          <a:p>
            <a:pPr xmlns:a="http://schemas.openxmlformats.org/drawingml/2006/main"/>
            <a:r>
              <a:rPr xmlns:a="http://schemas.openxmlformats.org/drawingml/2006/main" dirty="0" smtClean="0"/>
              <a:t>Uvjeriti tvorce politika tako da se nabrajanjem potencijalnih koristi od proširenog jedinstvenog računa riznice</a:t>
            </a:r>
          </a:p>
          <a:p>
            <a:pPr xmlns:a="http://schemas.openxmlformats.org/drawingml/2006/main"/>
            <a:r>
              <a:rPr xmlns:a="http://schemas.openxmlformats.org/drawingml/2006/main" dirty="0" smtClean="0"/>
              <a:t>Postupno proširenje kupnjom u autonomnim institucijama</a:t>
            </a:r>
          </a:p>
          <a:p>
            <a:pPr xmlns:a="http://schemas.openxmlformats.org/drawingml/2006/main"/>
            <a:r>
              <a:rPr xmlns:a="http://schemas.openxmlformats.org/drawingml/2006/main" dirty="0" smtClean="0"/>
              <a:t>Inovativni platni sustavi i usluge</a:t>
            </a:r>
          </a:p>
          <a:p>
            <a:pPr xmlns:a="http://schemas.openxmlformats.org/drawingml/2006/main"/>
            <a:r>
              <a:rPr xmlns:a="http://schemas.openxmlformats.org/drawingml/2006/main" dirty="0" smtClean="0"/>
              <a:t>Utvrđivanje odgovarajućih računovodstvenih sustava te upotreba kontnog plana za odvajanje i kontrolu </a:t>
            </a:r>
          </a:p>
          <a:p>
            <a:pPr xmlns:a="http://schemas.openxmlformats.org/drawingml/2006/main"/>
            <a:r>
              <a:rPr xmlns:a="http://schemas.openxmlformats.org/drawingml/2006/main" dirty="0" smtClean="0"/>
              <a:t>Aktivno upravljanje novčanim sredstvima zahtijeva specijalizirane vještine visoke razine</a:t>
            </a:r>
          </a:p>
          <a:p>
            <a:pPr xmlns:a="http://schemas.openxmlformats.org/drawingml/2006/main" marL="0" indent="0">
              <a:buNone/>
            </a:pPr>
            <a:endParaRPr xmlns:a="http://schemas.openxmlformats.org/drawingml/2006/main"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3</a:t>
            </a:fld>
            <a:endParaRPr xmlns:a="http://schemas.openxmlformats.org/drawingml/2006/main" lang="hr-HR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3124200" y="3124199"/>
            <a:ext cx="6858002" cy="60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1224961"/>
      </p:ext>
    </p:extLst>
  </p:cSld>
  <p:clrMapOvr>
    <a:masterClrMapping/>
  </p:clrMapOvr>
</p:sld>
</file>

<file path=ppt/slides/slide4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8600"/>
            <a:ext cx="7696200" cy="6096000"/>
          </a:xfrm>
        </p:spPr>
        <p:txBody>
          <a:bodyPr>
            <a:normAutofit/>
          </a:bodyPr>
          <a:lstStyle/>
          <a:p>
            <a:pPr xmlns:a="http://schemas.openxmlformats.org/drawingml/2006/main"/>
            <a:r>
              <a:rPr xmlns:a="http://schemas.openxmlformats.org/drawingml/2006/main" lang="en-US" sz="2800" dirty="0">
                <a:solidFill>
                  <a:schemeClr val="tx1"/>
                </a:solidFill>
              </a:rPr>
              <a:t>Izazovi pri određivanju ciljnih vrijednosti gotovinskog salda i pri stvaranju gotovinske rezerve</a:t>
            </a:r>
            <a:r>
              <a:rPr xmlns:a="http://schemas.openxmlformats.org/drawingml/2006/main" lang="en-US" sz="2800" dirty="0">
                <a:solidFill>
                  <a:schemeClr val="tx1"/>
                </a:solidFill>
              </a:rPr>
              <a:t>. </a:t>
            </a:r>
          </a:p>
          <a:p>
            <a:pPr xmlns:a="http://schemas.openxmlformats.org/drawingml/2006/main"/>
            <a:endParaRPr xmlns:a="http://schemas.openxmlformats.org/drawingml/2006/main" lang="hr-HR" sz="2800" dirty="0" smtClean="0">
              <a:solidFill>
                <a:schemeClr val="tx1"/>
              </a:solidFill>
            </a:endParaRPr>
          </a:p>
          <a:p>
            <a:pPr xmlns:a="http://schemas.openxmlformats.org/drawingml/2006/main" marL="342900" indent="-342900" algn="just">
              <a:buFontTx/>
              <a:buChar char="-"/>
            </a:pPr>
            <a:r>
              <a:rPr xmlns:a="http://schemas.openxmlformats.org/drawingml/2006/main" lang="en-US" sz="2400" dirty="0" smtClean="0">
                <a:solidFill>
                  <a:schemeClr val="tx1"/>
                </a:solidFill>
              </a:rPr>
              <a:t>Nedostatak efikasne interakcije među dionicima uključenima u proces </a:t>
            </a:r>
            <a:endParaRPr xmlns:a="http://schemas.openxmlformats.org/drawingml/2006/main" lang="hr-HR" sz="2400" dirty="0">
              <a:solidFill>
                <a:schemeClr val="tx1"/>
              </a:solidFill>
            </a:endParaRPr>
          </a:p>
          <a:p>
            <a:pPr xmlns:a="http://schemas.openxmlformats.org/drawingml/2006/main" marL="342900" indent="-342900" algn="just">
              <a:buFontTx/>
              <a:buChar char="-"/>
            </a:pPr>
            <a:r>
              <a:rPr xmlns:a="http://schemas.openxmlformats.org/drawingml/2006/main" lang="en-US" sz="2400" dirty="0" smtClean="0">
                <a:solidFill>
                  <a:schemeClr val="tx1"/>
                </a:solidFill>
              </a:rPr>
              <a:t>Nedostatak infrastrukture za planiranje novčanih sredstava</a:t>
            </a:r>
          </a:p>
          <a:p>
            <a:pPr xmlns:a="http://schemas.openxmlformats.org/drawingml/2006/main" marL="342900" indent="-342900" algn="just">
              <a:buFontTx/>
              <a:buChar char="-"/>
            </a:pPr>
            <a:r>
              <a:rPr xmlns:a="http://schemas.openxmlformats.org/drawingml/2006/main" lang="en-US" sz="2400" dirty="0">
                <a:solidFill>
                  <a:schemeClr val="tx1"/>
                </a:solidFill>
              </a:rPr>
              <a:t>Nedovoljno sredstava za gotovinsku rezervu </a:t>
            </a:r>
            <a:endParaRPr xmlns:a="http://schemas.openxmlformats.org/drawingml/2006/main" lang="hr-HR" sz="2400" dirty="0" smtClean="0">
              <a:solidFill>
                <a:schemeClr val="tx1"/>
              </a:solidFill>
            </a:endParaRPr>
          </a:p>
          <a:p>
            <a:pPr xmlns:a="http://schemas.openxmlformats.org/drawingml/2006/main" marL="342900" indent="-342900" algn="just">
              <a:buFontTx/>
              <a:buChar char="-"/>
            </a:pPr>
            <a:r>
              <a:rPr xmlns:a="http://schemas.openxmlformats.org/drawingml/2006/main" lang="en-US" sz="2400" dirty="0" smtClean="0">
                <a:solidFill>
                  <a:schemeClr val="tx1"/>
                </a:solidFill>
              </a:rPr>
              <a:t>Nepostojanje odgovarajućeg okvira za upravljanje rizicima </a:t>
            </a:r>
            <a:r>
              <a:rPr xmlns:a="http://schemas.openxmlformats.org/drawingml/2006/main" lang="en-US" sz="2400" dirty="0" smtClean="0">
                <a:solidFill>
                  <a:schemeClr val="tx1"/>
                </a:solidFill>
              </a:rPr>
              <a:t>(</a:t>
            </a:r>
            <a:r>
              <a:rPr xmlns:a="http://schemas.openxmlformats.org/drawingml/2006/main" lang="en-US" sz="2400" dirty="0" smtClean="0">
                <a:solidFill>
                  <a:schemeClr val="tx1"/>
                </a:solidFill>
              </a:rPr>
              <a:t>kreditno tržište i operativni rizici</a:t>
            </a:r>
            <a:r>
              <a:rPr xmlns:a="http://schemas.openxmlformats.org/drawingml/2006/main" lang="en-US" sz="2400" dirty="0" smtClean="0">
                <a:solidFill>
                  <a:schemeClr val="tx1"/>
                </a:solidFill>
              </a:rPr>
              <a:t>)</a:t>
            </a:r>
          </a:p>
          <a:p>
            <a:pPr xmlns:a="http://schemas.openxmlformats.org/drawingml/2006/main" marL="342900" indent="-342900" algn="just">
              <a:buFontTx/>
              <a:buChar char="-"/>
            </a:pPr>
            <a:r>
              <a:rPr xmlns:a="http://schemas.openxmlformats.org/drawingml/2006/main" lang="en-US" sz="2400" dirty="0" smtClean="0">
                <a:solidFill>
                  <a:schemeClr val="tx1"/>
                </a:solidFill>
              </a:rPr>
              <a:t>Projekcije troškova koji bi se trebali dogoditi umjesto onih koji će se dogoditi</a:t>
            </a:r>
          </a:p>
          <a:p>
            <a:pPr xmlns:a="http://schemas.openxmlformats.org/drawingml/2006/main" marL="342900" indent="-342900" algn="just">
              <a:buFontTx/>
              <a:buChar char="-"/>
            </a:pPr>
            <a:endParaRPr xmlns:a="http://schemas.openxmlformats.org/drawingml/2006/main" lang="hr-HR" sz="2400" i="1" dirty="0">
              <a:solidFill>
                <a:schemeClr val="tx1"/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dirty="0"/>
          </a:p>
          <a:p>
            <a:pPr xmlns:a="http://schemas.openxmlformats.org/drawingml/2006/main" algn="l"/>
            <a:endParaRPr xmlns:a="http://schemas.openxmlformats.org/drawingml/2006/main" lang="hr-HR" sz="2800" dirty="0"/>
          </a:p>
          <a:p>
            <a:pPr xmlns:a="http://schemas.openxmlformats.org/drawingml/2006/main" algn="l"/>
            <a:endParaRPr xmlns:a="http://schemas.openxmlformats.org/drawingml/2006/main" lang="hr-HR" sz="2800" dirty="0" smtClean="0"/>
          </a:p>
          <a:p>
            <a:pPr xmlns:a="http://schemas.openxmlformats.org/drawingml/2006/main" algn="l"/>
            <a:endParaRPr xmlns:a="http://schemas.openxmlformats.org/drawingml/2006/main" lang="hr-HR" sz="2800" dirty="0"/>
          </a:p>
          <a:p>
            <a:pPr xmlns:a="http://schemas.openxmlformats.org/drawingml/2006/main" algn="l"/>
            <a:endParaRPr xmlns:a="http://schemas.openxmlformats.org/drawingml/2006/main" lang="hr-HR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4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391400" cy="1143000"/>
          </a:xfrm>
        </p:spPr>
        <p:txBody>
          <a:bodyPr>
            <a:normAutofit fontScale="90000"/>
          </a:bodyPr>
          <a:lstStyle/>
          <a:p>
            <a:pPr xmlns:a="http://schemas.openxmlformats.org/drawingml/2006/main"/>
            <a:r>
              <a:rPr xmlns:a="http://schemas.openxmlformats.org/drawingml/2006/main" lang="en-US" sz="3100" dirty="0" smtClean="0"/>
              <a:t>Strategije za savladavanje izazova</a:t>
            </a:r>
            <a:br/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467600" cy="4525963"/>
          </a:xfrm>
        </p:spPr>
        <p:txBody>
          <a:bodyPr/>
          <a:lstStyle/>
          <a:p>
            <a:pPr xmlns:a="http://schemas.openxmlformats.org/drawingml/2006/main"/>
            <a:r>
              <a:rPr xmlns:a="http://schemas.openxmlformats.org/drawingml/2006/main" dirty="0" smtClean="0"/>
              <a:t>Bliža suradnja s upraviteljima duga</a:t>
            </a:r>
          </a:p>
          <a:p>
            <a:pPr xmlns:a="http://schemas.openxmlformats.org/drawingml/2006/main"/>
            <a:r>
              <a:rPr xmlns:a="http://schemas.openxmlformats.org/drawingml/2006/main" dirty="0" smtClean="0"/>
              <a:t>Bolja interakcija s dionicima </a:t>
            </a:r>
            <a:r>
              <a:rPr xmlns:a="http://schemas.openxmlformats.org/drawingml/2006/main" dirty="0" smtClean="0"/>
              <a:t>(</a:t>
            </a:r>
            <a:r>
              <a:rPr xmlns:a="http://schemas.openxmlformats.org/drawingml/2006/main" dirty="0" smtClean="0"/>
              <a:t>npr</a:t>
            </a:r>
            <a:r>
              <a:rPr xmlns:a="http://schemas.openxmlformats.org/drawingml/2006/main" dirty="0" smtClean="0"/>
              <a:t>. </a:t>
            </a:r>
            <a:r>
              <a:rPr xmlns:a="http://schemas.openxmlformats.org/drawingml/2006/main" dirty="0" smtClean="0"/>
              <a:t>središnjom bankom</a:t>
            </a:r>
            <a:r>
              <a:rPr xmlns:a="http://schemas.openxmlformats.org/drawingml/2006/main" dirty="0" smtClean="0"/>
              <a:t>) </a:t>
            </a:r>
          </a:p>
          <a:p>
            <a:pPr xmlns:a="http://schemas.openxmlformats.org/drawingml/2006/main"/>
            <a:r>
              <a:rPr xmlns:a="http://schemas.openxmlformats.org/drawingml/2006/main" dirty="0" smtClean="0"/>
              <a:t>Uspostava snažne infrastrukture za upravljanje rizicima</a:t>
            </a:r>
          </a:p>
          <a:p>
            <a:pPr xmlns:a="http://schemas.openxmlformats.org/drawingml/2006/main"/>
            <a:r>
              <a:rPr xmlns:a="http://schemas.openxmlformats.org/drawingml/2006/main" dirty="0" smtClean="0"/>
              <a:t>Upravljanje novčanim sredstvima treba se temeljiti na realnom proračunu</a:t>
            </a:r>
          </a:p>
          <a:p>
            <a:pPr xmlns:a="http://schemas.openxmlformats.org/drawingml/2006/main"/>
            <a:r>
              <a:rPr xmlns:a="http://schemas.openxmlformats.org/drawingml/2006/main" dirty="0" smtClean="0"/>
              <a:t>Objaviti gotovinsku rezervu ili ne</a:t>
            </a:r>
            <a:r>
              <a:rPr xmlns:a="http://schemas.openxmlformats.org/drawingml/2006/main" dirty="0" smtClean="0"/>
              <a:t>?</a:t>
            </a:r>
            <a:endParaRPr xmlns:a="http://schemas.openxmlformats.org/drawingml/2006/main"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5</a:t>
            </a:fld>
            <a:endParaRPr xmlns:a="http://schemas.openxmlformats.org/drawingml/2006/main" lang="hr-HR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4249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3640</TotalTime>
  <Words>251</Words>
  <Application>Microsoft Office PowerPoint</Application>
  <PresentationFormat>On-screen Show (4:3)</PresentationFormat>
  <Paragraphs>51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Problems faced by countries in extending the TSA coverage</vt:lpstr>
      <vt:lpstr>Practical solutions to those problems</vt:lpstr>
      <vt:lpstr>PowerPoint Presentation</vt:lpstr>
      <vt:lpstr>Strategies to  overcome the challenges 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Ion Chicu</cp:lastModifiedBy>
  <cp:revision>505</cp:revision>
  <cp:lastPrinted>2012-03-11T09:33:36Z</cp:lastPrinted>
  <dcterms:created xsi:type="dcterms:W3CDTF">2012-02-13T09:14:10Z</dcterms:created>
  <dcterms:modified xsi:type="dcterms:W3CDTF">2016-03-17T15:23:46Z</dcterms:modified>
</cp:coreProperties>
</file>