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3" r:id="rId2"/>
    <p:sldId id="350" r:id="rId3"/>
    <p:sldId id="364" r:id="rId4"/>
    <p:sldId id="365" r:id="rId5"/>
    <p:sldId id="367" r:id="rId6"/>
    <p:sldId id="371" r:id="rId7"/>
    <p:sldId id="368" r:id="rId8"/>
    <p:sldId id="372" r:id="rId9"/>
    <p:sldId id="373" r:id="rId10"/>
    <p:sldId id="375" r:id="rId11"/>
    <p:sldId id="377" r:id="rId12"/>
    <p:sldId id="37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89" autoAdjust="0"/>
    <p:restoredTop sz="96433" autoAdjust="0"/>
  </p:normalViewPr>
  <p:slideViewPr>
    <p:cSldViewPr>
      <p:cViewPr>
        <p:scale>
          <a:sx n="70" d="100"/>
          <a:sy n="70" d="100"/>
        </p:scale>
        <p:origin x="-996" y="-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10/25/2017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102294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10/25/2017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2161750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4089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17313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40890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4089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115315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0595566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8239105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60143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10/25/2017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735259"/>
            <a:ext cx="5562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b="1" dirty="0" smtClean="0">
                <a:solidFill>
                  <a:srgbClr val="C00000"/>
                </a:solidFill>
              </a:rPr>
              <a:t>    Темы:</a:t>
            </a:r>
            <a:endParaRPr lang="ru-RU" b="1" dirty="0">
              <a:solidFill>
                <a:srgbClr val="C00000"/>
              </a:solidFill>
            </a:endParaRPr>
          </a:p>
          <a:p>
            <a:pPr marL="360000" lvl="1"/>
            <a:r>
              <a:rPr lang="ru-RU" sz="2600" b="1" dirty="0">
                <a:solidFill>
                  <a:srgbClr val="C00000"/>
                </a:solidFill>
              </a:rPr>
              <a:t>I</a:t>
            </a:r>
            <a:r>
              <a:rPr lang="ru-RU" sz="2400" b="1" dirty="0">
                <a:solidFill>
                  <a:srgbClr val="C00000"/>
                </a:solidFill>
              </a:rPr>
              <a:t>-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Управление ликвидностью и государственным долгом: взаимодействие, координация, интеграция </a:t>
            </a:r>
          </a:p>
          <a:p>
            <a:pPr marL="360000" lvl="1"/>
            <a:r>
              <a:rPr lang="ru-RU" sz="2600" b="1" dirty="0" smtClean="0">
                <a:solidFill>
                  <a:srgbClr val="C00000"/>
                </a:solidFill>
              </a:rPr>
              <a:t>II</a:t>
            </a:r>
            <a:r>
              <a:rPr lang="ru-RU" sz="2400" b="1" dirty="0" smtClean="0">
                <a:solidFill>
                  <a:srgbClr val="C00000"/>
                </a:solidFill>
              </a:rPr>
              <a:t>-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Существующие проблемы и пути их преодоления</a:t>
            </a:r>
            <a:endParaRPr lang="ru-RU" sz="2600" b="1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076700" y="4114800"/>
            <a:ext cx="472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2000" b="1" dirty="0">
                <a:solidFill>
                  <a:srgbClr val="C00000"/>
                </a:solidFill>
              </a:rPr>
              <a:t>Участники группы:</a:t>
            </a:r>
          </a:p>
          <a:p>
            <a:pPr lvl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Албания, Хорватия, Грузия, Венгрия, </a:t>
            </a:r>
          </a:p>
          <a:p>
            <a:pPr lvl="1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Македония, Молдова, Турция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35742" y="142452"/>
            <a:ext cx="18792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2400" b="1" dirty="0">
                <a:solidFill>
                  <a:schemeClr val="bg1">
                    <a:lumMod val="50000"/>
                  </a:schemeClr>
                </a:solidFill>
              </a:rPr>
              <a:t>Группа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505200" y="6075144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г. Кишинев </a:t>
            </a:r>
          </a:p>
          <a:p>
            <a:pPr lvl="1" algn="ctr"/>
            <a:r>
              <a:rPr lang="ru-RU" b="1" dirty="0">
                <a:solidFill>
                  <a:schemeClr val="bg1">
                    <a:lumMod val="50000"/>
                  </a:schemeClr>
                </a:solidFill>
              </a:rPr>
              <a:t>12 октября 2017 г.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57300" y="5767367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>
                    <a:lumMod val="50000"/>
                  </a:schemeClr>
                </a:solidFill>
              </a:rPr>
              <a:t>Докладчик: Мимоза Пилкати</a:t>
            </a:r>
            <a:endParaRPr lang="ru-RU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10</a:t>
            </a:fld>
            <a:endParaRPr lang="ru-RU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850765758"/>
              </p:ext>
            </p:extLst>
          </p:nvPr>
        </p:nvGraphicFramePr>
        <p:xfrm>
          <a:off x="762000" y="914400"/>
          <a:ext cx="3733800" cy="527737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733800"/>
              </a:tblGrid>
              <a:tr h="374467">
                <a:tc>
                  <a:txBody>
                    <a:bodyPr/>
                    <a:lstStyle/>
                    <a:p>
                      <a:r>
                        <a:rPr lang="en-US" u="sng" noProof="0" dirty="0" smtClean="0">
                          <a:solidFill>
                            <a:schemeClr val="tx1"/>
                          </a:solidFill>
                        </a:rPr>
                        <a:t>Управление ликвидностью</a:t>
                      </a:r>
                      <a:endParaRPr lang="ru-RU" u="sng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noProof="0" dirty="0" smtClean="0">
                          <a:latin typeface="Arial" charset="0"/>
                        </a:rPr>
                        <a:t>Облигации → </a:t>
                      </a: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размещение, редко</a:t>
                      </a:r>
                      <a:endParaRPr lang="ru-RU" sz="1600" noProof="0" dirty="0" smtClean="0"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360363" lvl="1" indent="-180975">
                        <a:spcBef>
                          <a:spcPts val="496"/>
                        </a:spcBef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Char char="Ø"/>
                      </a:pPr>
                      <a:r>
                        <a:rPr lang="ru-RU" sz="1600" i="1" noProof="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Покрытые ипотечные закладные</a:t>
                      </a:r>
                      <a:endParaRPr lang="ru-RU" sz="1600" i="1" noProof="0" dirty="0"/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179388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96"/>
                        </a:spcBef>
                        <a:spcAft>
                          <a:spcPts val="0"/>
                        </a:spcAft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600" i="1" kern="1200" noProof="0" dirty="0">
                        <a:solidFill>
                          <a:schemeClr val="tx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360363" marR="0" lvl="1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96"/>
                        </a:spcBef>
                        <a:spcAft>
                          <a:spcPts val="0"/>
                        </a:spcAft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1600" i="1" kern="1200" noProof="0" dirty="0">
                        <a:solidFill>
                          <a:schemeClr val="tx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К-векселя</a:t>
                      </a: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Коммерческие бумаги → замена К-векселей</a:t>
                      </a: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179388" marR="0" lvl="1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Репо</a:t>
                      </a: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360363" marR="0" lvl="1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96"/>
                        </a:spcBef>
                        <a:spcAft>
                          <a:spcPts val="0"/>
                        </a:spcAft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i="1" kern="1200" noProof="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Обратные репо</a:t>
                      </a: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360363" marR="0" lvl="1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96"/>
                        </a:spcBef>
                        <a:spcAft>
                          <a:spcPts val="0"/>
                        </a:spcAft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i="1" kern="1200" noProof="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Трехсторонние репо</a:t>
                      </a:r>
                      <a:endParaRPr lang="ru-RU" sz="1600" i="1" kern="1200" noProof="0" dirty="0">
                        <a:solidFill>
                          <a:schemeClr val="tx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Сертификаты Центрального банка</a:t>
                      </a:r>
                      <a:endParaRPr lang="ru-RU" sz="1600" kern="1200" noProof="0" dirty="0">
                        <a:solidFill>
                          <a:schemeClr val="dk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179388" marR="0" lvl="1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Депозиты</a:t>
                      </a:r>
                    </a:p>
                  </a:txBody>
                  <a:tcPr/>
                </a:tc>
              </a:tr>
              <a:tr h="374467">
                <a:tc>
                  <a:txBody>
                    <a:bodyPr/>
                    <a:lstStyle/>
                    <a:p>
                      <a:pPr marL="179388" marR="0" lvl="1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kern="1200" noProof="0" dirty="0">
                        <a:solidFill>
                          <a:schemeClr val="dk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773739896"/>
              </p:ext>
            </p:extLst>
          </p:nvPr>
        </p:nvGraphicFramePr>
        <p:xfrm>
          <a:off x="4495800" y="872330"/>
          <a:ext cx="4114800" cy="52744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114800"/>
              </a:tblGrid>
              <a:tr h="417990">
                <a:tc>
                  <a:txBody>
                    <a:bodyPr/>
                    <a:lstStyle/>
                    <a:p>
                      <a:r>
                        <a:rPr lang="en-US" u="sng" noProof="0" dirty="0" smtClean="0">
                          <a:solidFill>
                            <a:schemeClr val="tx1"/>
                          </a:solidFill>
                        </a:rPr>
                        <a:t>Управление долгом</a:t>
                      </a:r>
                      <a:endParaRPr lang="ru-RU" u="sng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96410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Облигации → </a:t>
                      </a:r>
                      <a:r>
                        <a:rPr lang="ru-RU" sz="1600" noProof="0" dirty="0" smtClean="0">
                          <a:latin typeface="Arial" charset="0"/>
                        </a:rPr>
                        <a:t>основное финансирование</a:t>
                      </a:r>
                      <a:endParaRPr lang="ru-RU" sz="1600" kern="1200" noProof="0" dirty="0">
                        <a:solidFill>
                          <a:schemeClr val="dk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0363" lvl="1" indent="-180975" algn="l" defTabSz="914400" rtl="0" eaLnBrk="1" latinLnBrk="0" hangingPunct="1">
                        <a:spcBef>
                          <a:spcPts val="496"/>
                        </a:spcBef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Char char="Ø"/>
                      </a:pPr>
                      <a:r>
                        <a:rPr lang="ru-RU" sz="1600" i="1" kern="1200" noProof="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Номинальные облигации</a:t>
                      </a:r>
                      <a:endParaRPr lang="ru-RU" sz="1600" i="1" kern="1200" noProof="0" dirty="0">
                        <a:solidFill>
                          <a:schemeClr val="tx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0363" marR="0" lvl="1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96"/>
                        </a:spcBef>
                        <a:spcAft>
                          <a:spcPts val="0"/>
                        </a:spcAft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i="1" kern="1200" noProof="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Облигации, привязанные к инфляции</a:t>
                      </a:r>
                    </a:p>
                  </a:txBody>
                  <a:tcPr/>
                </a:tc>
              </a:tr>
              <a:tr h="360680">
                <a:tc>
                  <a:txBody>
                    <a:bodyPr/>
                    <a:lstStyle/>
                    <a:p>
                      <a:pPr marL="360363" marR="0" lvl="1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96"/>
                        </a:spcBef>
                        <a:spcAft>
                          <a:spcPts val="0"/>
                        </a:spcAft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600" i="1" kern="1200" noProof="0" dirty="0" smtClean="0">
                          <a:solidFill>
                            <a:schemeClr val="tx1"/>
                          </a:solidFill>
                          <a:latin typeface="Arial" charset="0"/>
                        </a:rPr>
                        <a:t>Облигации в иностранной валюте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К-векселя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Коммерческие бумаги → замена К-векселей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Репо (рыночное обязательство)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0363" marR="0" lvl="1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96"/>
                        </a:spcBef>
                        <a:spcAft>
                          <a:spcPts val="0"/>
                        </a:spcAft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1600" i="1" kern="1200" noProof="0" dirty="0">
                        <a:solidFill>
                          <a:schemeClr val="tx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60363" marR="0" lvl="1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96"/>
                        </a:spcBef>
                        <a:spcAft>
                          <a:spcPts val="0"/>
                        </a:spcAft>
                        <a:buClr>
                          <a:srgbClr val="998146"/>
                        </a:buClr>
                        <a:buSzPct val="94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1600" i="1" kern="1200" noProof="0" dirty="0">
                        <a:solidFill>
                          <a:schemeClr val="tx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kern="1200" noProof="0" dirty="0">
                        <a:solidFill>
                          <a:schemeClr val="dk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600" kern="1200" noProof="0" dirty="0">
                        <a:solidFill>
                          <a:schemeClr val="dk1"/>
                        </a:solidFill>
                        <a:latin typeface="Arial" charset="0"/>
                        <a:ea typeface="ＭＳ Ｐゴシック" pitchFamily="-105" charset="-128"/>
                        <a:cs typeface="Arial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9388" marR="0" lvl="1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C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noProof="0" dirty="0" smtClean="0">
                          <a:solidFill>
                            <a:schemeClr val="dk1"/>
                          </a:solidFill>
                          <a:latin typeface="Arial" charset="0"/>
                        </a:rPr>
                        <a:t>Деривативы (корректировка портфеля)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394585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963487"/>
            <a:ext cx="7086600" cy="557542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4. Расхождения в принципах политики с Центральным банком </a:t>
            </a:r>
            <a:endParaRPr lang="ru-RU" sz="22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Поправки к законодательству по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обеим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сторонам согласно международным стандартам с технической помощью с третьей стороны извне для гармонизации всей политики. Меморандум о взаимопонимании</a:t>
            </a:r>
          </a:p>
          <a:p>
            <a:pPr algn="just"/>
            <a:endParaRPr lang="ru-RU" sz="1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5. Ограничительный характер законодательной или нормативной базы</a:t>
            </a:r>
          </a:p>
          <a:p>
            <a:pPr algn="just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Смягчение или избежание рисков в областях, затронутых ограничительным характером законодательной или нормативно-правовой базы. Эти факторы не в наших руках, но давайте двигаться вперед небольшими шагами в правильном направлении.</a:t>
            </a:r>
          </a:p>
          <a:p>
            <a:pPr algn="just"/>
            <a:endParaRPr lang="ru-RU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6. Организационные механизмы </a:t>
            </a:r>
          </a:p>
          <a:p>
            <a:pPr algn="just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Это зависит от уровня развития всех участвующих сторон, поэтому необходима постепенная эволюция всех систем. Казначейство должно быть участником банковской системы, как другие коммерческие банки, чтобы проводить свои операции.</a:t>
            </a: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l"/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7. Недостаточный уровень приверженности и понимания со стороны высшего руководства</a:t>
            </a:r>
          </a:p>
          <a:p>
            <a:pPr lvl="0" algn="just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Необходимо убедить их в необходимости перемен, которые приведут к более активному управлению ликвидностью, в рамках беседы с высшим руководством с освещением актуальных тем (обучение) с участием всех вовлеченных сторон.</a:t>
            </a:r>
          </a:p>
          <a:p>
            <a:pPr lvl="0" algn="just"/>
            <a:endParaRPr lang="ru-RU" sz="1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</a:rPr>
              <a:t>8. Нехватка ресурсов </a:t>
            </a:r>
          </a:p>
          <a:p>
            <a:pPr algn="just"/>
            <a:r>
              <a:rPr lang="ru-RU" sz="19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Изыскать возможности бюджетной поддержки, донорской помощи и других источников финансирования.</a:t>
            </a:r>
            <a:endParaRPr lang="ru-RU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9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29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ru-RU" sz="7200" dirty="0">
              <a:solidFill>
                <a:srgbClr val="FF0000"/>
              </a:solidFill>
            </a:endParaRPr>
          </a:p>
          <a:p>
            <a:pPr algn="l"/>
            <a:endParaRPr lang="ru-RU" sz="2800" dirty="0"/>
          </a:p>
          <a:p>
            <a:pPr algn="l"/>
            <a:endParaRPr lang="ru-RU" sz="2800" dirty="0"/>
          </a:p>
          <a:p>
            <a:pPr algn="l"/>
            <a:endParaRPr lang="ru-RU" sz="2800" dirty="0"/>
          </a:p>
          <a:p>
            <a:pPr algn="l"/>
            <a:endParaRPr lang="ru-RU" sz="2800" dirty="0" smtClean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11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143000" y="284248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II-Пути преодоления проблем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66166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Презентация Группы 1</a:t>
            </a:r>
            <a:endParaRPr lang="ru-RU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Сокращения: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К </a:t>
            </a:r>
            <a:r>
              <a:rPr lang="ru-RU" dirty="0" smtClean="0"/>
              <a:t>- Казначейство</a:t>
            </a:r>
            <a:endParaRPr lang="ru-RU" dirty="0" smtClean="0"/>
          </a:p>
          <a:p>
            <a:r>
              <a:rPr lang="ru-RU" b="1" dirty="0" smtClean="0">
                <a:solidFill>
                  <a:srgbClr val="0070C0"/>
                </a:solidFill>
              </a:rPr>
              <a:t>Д </a:t>
            </a:r>
            <a:r>
              <a:rPr lang="ru-RU" dirty="0" smtClean="0"/>
              <a:t>- Департамент </a:t>
            </a:r>
            <a:r>
              <a:rPr lang="ru-RU" dirty="0" smtClean="0"/>
              <a:t>управления долгом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ЕКС </a:t>
            </a:r>
            <a:r>
              <a:rPr lang="ru-RU" dirty="0" smtClean="0"/>
              <a:t>- Единый </a:t>
            </a:r>
            <a:r>
              <a:rPr lang="ru-RU" dirty="0" smtClean="0"/>
              <a:t>казначейский счет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МФ </a:t>
            </a:r>
            <a:r>
              <a:rPr lang="ru-RU" dirty="0" smtClean="0"/>
              <a:t>- Министерство </a:t>
            </a:r>
            <a:r>
              <a:rPr lang="ru-RU" dirty="0" smtClean="0"/>
              <a:t>финансов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ЦБ </a:t>
            </a:r>
            <a:r>
              <a:rPr lang="ru-RU" dirty="0" smtClean="0"/>
              <a:t>- Центральный </a:t>
            </a:r>
            <a:r>
              <a:rPr lang="ru-RU" dirty="0" smtClean="0"/>
              <a:t>банк</a:t>
            </a:r>
          </a:p>
          <a:p>
            <a:r>
              <a:rPr lang="ru-RU" b="1" dirty="0" smtClean="0">
                <a:solidFill>
                  <a:srgbClr val="0070C0"/>
                </a:solidFill>
              </a:rPr>
              <a:t>Комм </a:t>
            </a:r>
            <a:r>
              <a:rPr lang="ru-RU" b="1" dirty="0" smtClean="0">
                <a:solidFill>
                  <a:srgbClr val="0070C0"/>
                </a:solidFill>
              </a:rPr>
              <a:t>Б </a:t>
            </a:r>
            <a:r>
              <a:rPr lang="ru-RU" dirty="0" smtClean="0"/>
              <a:t>- Коммерческий банк(и)</a:t>
            </a:r>
            <a:endParaRPr lang="ru-RU" dirty="0" smtClean="0"/>
          </a:p>
          <a:p>
            <a:r>
              <a:rPr lang="ru-RU" b="1" dirty="0" err="1" smtClean="0">
                <a:solidFill>
                  <a:srgbClr val="0070C0"/>
                </a:solidFill>
              </a:rPr>
              <a:t>упр-е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- управление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74343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882406153"/>
              </p:ext>
            </p:extLst>
          </p:nvPr>
        </p:nvGraphicFramePr>
        <p:xfrm>
          <a:off x="685800" y="350520"/>
          <a:ext cx="8458200" cy="673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3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</a:tblGrid>
              <a:tr h="6185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Непосредственно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Косвенно, через Центральный банк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Косвенно,</a:t>
                      </a:r>
                      <a:r>
                        <a:t> </a:t>
                      </a:r>
                      <a:br/>
                      <a:r>
                        <a:rPr lang="en-US" sz="1000" baseline="0" dirty="0"/>
                        <a:t>через департамент или отдел по управлению долгом</a:t>
                      </a:r>
                      <a:endParaRPr lang="ru-RU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Не осуществляется вообще              </a:t>
                      </a:r>
                      <a:r>
                        <a:rPr lang="en-US" sz="1000" dirty="0" smtClean="0"/>
                        <a:t>Комментарии</a:t>
                      </a:r>
                      <a:endParaRPr lang="ru-RU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631647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</a:rPr>
                        <a:t>Албания </a:t>
                      </a:r>
                    </a:p>
                    <a:p>
                      <a:pPr algn="l"/>
                      <a:r>
                        <a:rPr lang="en-US" sz="800" dirty="0" smtClean="0"/>
                        <a:t>К и Д - отдельные структуры</a:t>
                      </a:r>
                      <a:endParaRPr lang="ru-RU" sz="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ЦБ - фискальный агент правительства. Централизованная система электронных платежей через ЦБ с </a:t>
                      </a:r>
                      <a:r>
                        <a:rPr lang="ru-RU" sz="800" b="0" dirty="0" smtClean="0">
                          <a:solidFill>
                            <a:schemeClr val="tx1"/>
                          </a:solidFill>
                        </a:rPr>
                        <a:t>Комм</a:t>
                      </a:r>
                      <a:r>
                        <a:rPr lang="ru-RU" sz="800" b="0" baseline="0" dirty="0" smtClean="0">
                          <a:solidFill>
                            <a:schemeClr val="tx1"/>
                          </a:solidFill>
                        </a:rPr>
                        <a:t> Б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Свопы (конверсионные операции) используются по рекомендации ЦБ. Ограниченные сроки и размеры депозитов, согласно определениям ЦБ. Д участвует в аукционах ценных бумаг, проводимых ЦБ.</a:t>
                      </a:r>
                      <a:endParaRPr lang="ru-RU" sz="8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12954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Calibri" panose="020F0502020204030204" pitchFamily="34" charset="0"/>
                        </a:rPr>
                        <a:t>Хорватия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К и Д - отдельные структуры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Прогнозирование и упр-е ЕКС проводятся К в целях исполнения бюджета с получением информации о дефиците/профиците. Законодательством предоставляется возможность инвестировать в ЦБ, Комм Б или в государственные ценные бумаги. К контролирует банки напрямую или через денежный рынок, куда банки обращаются за долгосрочной ликвидностью.  Если прогнозируется избыточная ликвидность, она размещается на депозит в банке, если дефицит, Д берет финансирование (платформа Блумберг). В 1996 г.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структура по </a:t>
                      </a:r>
                      <a:r>
                        <a:rPr lang="ru-RU" sz="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упр-ю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ликвидностью, обращалась напрямую на иностранный рынок, также в случае избытка.  Взаимная ежедневная координация между К и Д по обменному курсу (отрицательный обменный курс).  Д анализирует движение, ставку, стоимость, дает рекомендации К по размещению. ЦБ - фискальный агент Правительства (П).</a:t>
                      </a:r>
                      <a:endParaRPr lang="ru-RU" sz="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73995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Грузия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К и Д - отдельные структуры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МФ - фискальный </a:t>
                      </a: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агент, </a:t>
                      </a: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имеет дело с ЦБ, а не с участниками рынка. К использует К-векселя, депозитные сертификаты, устанавливает залог, связывается с </a:t>
                      </a: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Комм Б по перечислению %, </a:t>
                      </a: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в случае избыточной ликвидности, проводит обстоятельные переговоры с руководством банка. </a:t>
                      </a: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Нет </a:t>
                      </a: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необходимости в краткосрочном заимствовании. Активное </a:t>
                      </a:r>
                      <a:r>
                        <a:rPr lang="ru-RU" sz="800" b="0" kern="120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упр-е</a:t>
                      </a: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ликвидностью. В 2015 г. Всемирный банк помог разработать Стратегию управления долгом.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Венгрия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К и Д - отдельные структуры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К отвечает за исполнение бюджета и работает только с ЦБ по вопросам </a:t>
                      </a:r>
                      <a:r>
                        <a:rPr lang="ru-RU" sz="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упр-я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ликвидностью, территориальные подразделения работают с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Комм Б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. РЕПО и краткосрочное финансирование осуществляется ЦБ - фискальным агентом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П.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К не инвестирует остатки на ЕКС, остаются там.</a:t>
                      </a:r>
                      <a:endParaRPr lang="ru-RU" sz="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5943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Македония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К и Д - отдельные структуры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Все потребности и процессы осуществляются К в координации с ЦБ. В целях удовлетворения потребностей К взаимодействует с Д.  Нет избыточной ликвидности. ЕКС функционирует в ЦБ, который взаимодействует с Комм Б. Рыночные инструменты используются</a:t>
                      </a:r>
                      <a:r>
                        <a:rPr sz="800" dirty="0"/>
                        <a:t>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 для регулирования объема.</a:t>
                      </a:r>
                      <a:endParaRPr lang="ru-RU" sz="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Молдова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К и Д - отдельные структуры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Д отвечает за взаимодействие с первичными дилерами, Комм Б, календарь аукционов, инструменты, ситуацию на финансовом рынке. ЦБ является фискальным агентом государства, но неактуален. Функция </a:t>
                      </a:r>
                      <a:r>
                        <a:rPr lang="ru-RU" sz="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упр-я</a:t>
                      </a:r>
                      <a:r>
                        <a:rPr sz="800" dirty="0" smtClean="0"/>
                        <a:t>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ликвидностью взаимодействует по операционным вопросам и сборам.</a:t>
                      </a:r>
                      <a:endParaRPr lang="ru-RU" sz="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57911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Турция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latin typeface="+mn-lt"/>
                        </a:rPr>
                        <a:t>К и Д - отдельные структуры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Сложно ответить. Функции К: </a:t>
                      </a:r>
                      <a:r>
                        <a:rPr lang="ru-RU" sz="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упр-е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ЕКС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+ исполнение бюджета. Также в 2008 г. (финансовый кризис) участие в краткосрочных рыночных инструментах в реальных условиях по законодательству - непосредственно на рынке, проведение Комм Б ежедневного активного </a:t>
                      </a:r>
                      <a:r>
                        <a:rPr lang="ru-RU" sz="8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упр-я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ru-RU" sz="800" b="0" kern="120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ликвидностью. Д взаимодействует напрямую с первичными дилерами.</a:t>
                      </a:r>
                      <a:endParaRPr lang="ru-RU" sz="8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-95310"/>
            <a:ext cx="853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1. Осуществляется ли функция управления ликвидностью во взаимодействии с финансовым рынком?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394386308"/>
              </p:ext>
            </p:extLst>
          </p:nvPr>
        </p:nvGraphicFramePr>
        <p:xfrm>
          <a:off x="685801" y="784170"/>
          <a:ext cx="8458198" cy="6150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422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1674891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1256168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4354717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</a:tblGrid>
              <a:tr h="747603">
                <a:tc>
                  <a:txBody>
                    <a:bodyPr/>
                    <a:lstStyle/>
                    <a:p>
                      <a:endParaRPr lang="ru-RU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noProof="0" smtClean="0"/>
                        <a:t>Да </a:t>
                      </a:r>
                      <a:r>
                        <a:rPr lang="ru-RU" noProof="0" smtClean="0"/>
                        <a:t/>
                      </a:r>
                      <a:br>
                        <a:rPr lang="ru-RU" noProof="0" smtClean="0"/>
                      </a:br>
                      <a:r>
                        <a:rPr lang="ru-RU" sz="1400" noProof="0" smtClean="0"/>
                        <a:t>(почти всегда)</a:t>
                      </a:r>
                      <a:endParaRPr lang="ru-RU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noProof="0" smtClean="0"/>
                        <a:t>Только иногда</a:t>
                      </a:r>
                      <a:endParaRPr lang="ru-RU" sz="14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noProof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Нет</a:t>
                      </a:r>
                      <a:r>
                        <a:rPr lang="ru-RU" sz="1400" noProof="0" smtClean="0"/>
                        <a:t>                                      Комментарии</a:t>
                      </a:r>
                      <a:endParaRPr lang="ru-RU" sz="14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651056">
                <a:tc>
                  <a:txBody>
                    <a:bodyPr/>
                    <a:lstStyle/>
                    <a:p>
                      <a:r>
                        <a:rPr lang="ru-RU" sz="1600" noProof="0" smtClean="0"/>
                        <a:t>Албания</a:t>
                      </a:r>
                      <a:endParaRPr lang="ru-RU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smtClean="0">
                          <a:solidFill>
                            <a:schemeClr val="tx1"/>
                          </a:solidFill>
                        </a:rPr>
                        <a:t>Ценные бумаги состоят из К-векселей и облигаций (до 10 лет), к-рые используются для сглаживания дефицита ликвидности по календарю аукционов, пересматриваемому ежеквартально.</a:t>
                      </a:r>
                      <a:endParaRPr lang="ru-RU" sz="1100" b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8042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effectLst/>
                          <a:latin typeface="Calibri" panose="020F0502020204030204" pitchFamily="34" charset="0"/>
                        </a:rPr>
                        <a:t>Хорватия</a:t>
                      </a:r>
                      <a:endParaRPr lang="ru-RU" sz="1600" noProof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kern="1200" baseline="0" noProof="0" smtClean="0">
                          <a:solidFill>
                            <a:schemeClr val="tx1"/>
                          </a:solidFill>
                          <a:latin typeface="+mn-lt"/>
                        </a:rPr>
                        <a:t>Использование краткосрочных К-векселей в случае проблем с краткосрочной ликвидностью. Каждый вторник в интернете публикуются изменения в календаре аукционов. Согласование потребностей в ликвидности с прогнозом, во избежание накопления излишней ликвидности.</a:t>
                      </a:r>
                      <a:endParaRPr lang="ru-RU" sz="1100" b="0" kern="1200" baseline="0" noProof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8465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Грузия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smtClean="0">
                          <a:solidFill>
                            <a:schemeClr val="tx1"/>
                          </a:solidFill>
                        </a:rPr>
                        <a:t>Обычно облигации сроком 1-2-3 года. В 2007 г. - 12 аукционов К-векселей сроком на 6 месяцев для сглаживания колебаний потоков ДС, также диалог между К-Д-ЦБ по вкладу в развитие денежного рынка. ЦБ владеет ценными бумагами, движимые бумаги ЦБ. К играет свою роль на малом рынке и в консолидации.</a:t>
                      </a:r>
                      <a:endParaRPr lang="ru-RU" sz="1100" b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45369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Венгрия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8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smtClean="0">
                          <a:solidFill>
                            <a:schemeClr val="tx1"/>
                          </a:solidFill>
                        </a:rPr>
                        <a:t>К-векселя официально используются для сглаживания колебаний потоков ДС</a:t>
                      </a:r>
                      <a:endParaRPr lang="ru-RU" sz="1100" b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42245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Македония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smtClean="0">
                          <a:solidFill>
                            <a:schemeClr val="tx1"/>
                          </a:solidFill>
                        </a:rPr>
                        <a:t>Между a-b. </a:t>
                      </a:r>
                      <a:endParaRPr lang="ru-RU" sz="1100" b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8465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Молдова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dirty="0" smtClean="0">
                          <a:solidFill>
                            <a:schemeClr val="tx1"/>
                          </a:solidFill>
                        </a:rPr>
                        <a:t>Использование в целях сглаживания колебаний потоков ДС, а также использование К-векселей при проблемах с финансированием. Когда внутренних источников недостаточно, обращение на внешние рынки (бюджетная поддержка и т.д.), когда наоборот - внутренний рынок, доходы и проч.</a:t>
                      </a:r>
                      <a:endParaRPr lang="ru-RU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8042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Турция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dirty="0" smtClean="0">
                          <a:solidFill>
                            <a:schemeClr val="tx1"/>
                          </a:solidFill>
                        </a:rPr>
                        <a:t>Сглаживание не со дня на день, а в течение года. Цель финансирования - усреднить сроки погашения обязательств в структуре долга, долю в общих портфелях. Также, иногда сглаживание параметров погашения.</a:t>
                      </a:r>
                      <a:endParaRPr lang="ru-RU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1" y="-3"/>
            <a:ext cx="853439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 smtClean="0">
                <a:solidFill>
                  <a:srgbClr val="FF0000"/>
                </a:solidFill>
              </a:rPr>
              <a:t>2. Используются ли краткосрочные казначейские обязательства (векселя) (или другие инструменты) для сглаживания колебаний потоков ДС в течение года или для финансирования дефицита бюджета?  </a:t>
            </a:r>
            <a:endParaRPr lang="ru-RU" sz="1700" b="1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2183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3086100" y="3086099"/>
            <a:ext cx="6858002" cy="685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57582238"/>
              </p:ext>
            </p:extLst>
          </p:nvPr>
        </p:nvGraphicFramePr>
        <p:xfrm>
          <a:off x="685801" y="454234"/>
          <a:ext cx="8449055" cy="6388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999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4181856"/>
              </a:tblGrid>
              <a:tr h="772369">
                <a:tc>
                  <a:txBody>
                    <a:bodyPr/>
                    <a:lstStyle/>
                    <a:p>
                      <a:endParaRPr lang="ru-RU" sz="10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noProof="0" smtClean="0"/>
                        <a:t>Официальные </a:t>
                      </a:r>
                      <a:r>
                        <a:rPr lang="ru-RU" noProof="0" smtClean="0"/>
                        <a:t/>
                      </a:r>
                      <a:br>
                        <a:rPr lang="ru-RU" noProof="0" smtClean="0"/>
                      </a:br>
                      <a:r>
                        <a:rPr lang="ru-RU" sz="1000" noProof="0" smtClean="0"/>
                        <a:t>(официально созданный комитет)</a:t>
                      </a:r>
                      <a:endParaRPr lang="ru-RU" sz="10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noProof="0" smtClean="0"/>
                        <a:t>Неофициальные 
(двусторонние контакты между должностными лицами)</a:t>
                      </a:r>
                      <a:endParaRPr lang="ru-RU" sz="10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noProof="0" smtClean="0"/>
                        <a:t>Включают ли эти структуры Центральный банк?</a:t>
                      </a:r>
                      <a:endParaRPr lang="ru-RU" sz="10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noProof="0" smtClean="0"/>
                        <a:t>Комментарии</a:t>
                      </a:r>
                      <a:endParaRPr lang="ru-RU" sz="1000" noProof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810686">
                <a:tc>
                  <a:txBody>
                    <a:bodyPr/>
                    <a:lstStyle/>
                    <a:p>
                      <a:pPr algn="l"/>
                      <a:r>
                        <a:rPr lang="ru-RU" sz="1600" noProof="0" smtClean="0"/>
                        <a:t>Албания</a:t>
                      </a:r>
                      <a:endParaRPr lang="ru-RU" sz="1600" noProof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smtClean="0">
                          <a:solidFill>
                            <a:schemeClr val="tx1"/>
                          </a:solidFill>
                        </a:rPr>
                        <a:t>Первый комитет "по пересмотру долговой стратегии" состоит из высшего руководства МФ и ЦБ. Второй комитет "по управлению долгом и ликвидностью" - технический, под председательством замминистра, а члены представляют К, Д, Макро, Бюджет.</a:t>
                      </a:r>
                      <a:endParaRPr lang="ru-RU" sz="1100" b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7093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effectLst/>
                          <a:latin typeface="Calibri" panose="020F0502020204030204" pitchFamily="34" charset="0"/>
                        </a:rPr>
                        <a:t>Хорватия</a:t>
                      </a:r>
                      <a:endParaRPr lang="ru-RU" sz="1600" noProof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kern="1200" baseline="0" noProof="0" smtClean="0">
                          <a:solidFill>
                            <a:schemeClr val="tx1"/>
                          </a:solidFill>
                          <a:latin typeface="+mn-lt"/>
                        </a:rPr>
                        <a:t>Приказом министра создан комитет из высокопоставленных представителей К, Д, Макро и т.д. Встречи с ЦБ раз в месяц для обсуждения финансовых планов, способов финансирования дефицита.</a:t>
                      </a:r>
                      <a:endParaRPr lang="ru-RU" sz="1100" b="0" kern="1200" baseline="0" noProof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81068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Грузия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dirty="0" smtClean="0">
                          <a:solidFill>
                            <a:schemeClr val="tx1"/>
                          </a:solidFill>
                        </a:rPr>
                        <a:t>Нет официального комитета. К не зависит от МФ - отдельная структура.  Руководитель Д информирует К о долговых обязательствах.  Календарь аукционов согласовывается К-ЦБ. Д использует </a:t>
                      </a:r>
                      <a:r>
                        <a:rPr lang="ru-RU" sz="1100" b="0" noProof="0" dirty="0" err="1" smtClean="0">
                          <a:solidFill>
                            <a:schemeClr val="tx1"/>
                          </a:solidFill>
                        </a:rPr>
                        <a:t>Блумберг</a:t>
                      </a:r>
                      <a:r>
                        <a:rPr lang="ru-RU" sz="1100" b="0" noProof="0" dirty="0" smtClean="0">
                          <a:solidFill>
                            <a:schemeClr val="tx1"/>
                          </a:solidFill>
                        </a:rPr>
                        <a:t> для проведения аукционов. Тесное взаимодействие, но не официальное.</a:t>
                      </a:r>
                      <a:endParaRPr lang="ru-RU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Венгрия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noProof="0" smtClean="0"/>
                        <a:t>К - гос. орган в подчинении МФ с очень сильной связью с ЦБ, Д - государственное предприятие, нет связи.</a:t>
                      </a:r>
                      <a:endParaRPr lang="ru-RU" sz="1100" b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7093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Македония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smtClean="0">
                          <a:solidFill>
                            <a:schemeClr val="tx1"/>
                          </a:solidFill>
                        </a:rPr>
                        <a:t>Есть координация МФ (К) - ЦБ на высоком уровне. Также существует Комитет под руководством замминистра. Неофициальное взаимодействие между К-Д, еженедельные заседания по вопросам ликвидности (кратко-среднесрочной), технический уровень. Необязательно.</a:t>
                      </a:r>
                      <a:endParaRPr lang="ru-RU" sz="1100" b="0" noProof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Молдова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dirty="0" smtClean="0">
                          <a:solidFill>
                            <a:schemeClr val="tx1"/>
                          </a:solidFill>
                        </a:rPr>
                        <a:t>Тесное сотрудничество, но неофициальное. Меморандум между ЦБ-МФ. Есть Комитет по вопросам </a:t>
                      </a:r>
                      <a:r>
                        <a:rPr lang="ru-RU" sz="1100" b="0" noProof="0" dirty="0" err="1" smtClean="0">
                          <a:solidFill>
                            <a:schemeClr val="tx1"/>
                          </a:solidFill>
                        </a:rPr>
                        <a:t>упр-я</a:t>
                      </a:r>
                      <a:r>
                        <a:rPr lang="ru-RU" sz="1100" b="0" noProof="0" dirty="0" smtClean="0">
                          <a:solidFill>
                            <a:schemeClr val="tx1"/>
                          </a:solidFill>
                        </a:rPr>
                        <a:t> ликвидностью-долгом и мониторингу политики.</a:t>
                      </a:r>
                      <a:endParaRPr lang="ru-RU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70935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Турция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100" b="0" noProof="0" dirty="0" smtClean="0">
                          <a:solidFill>
                            <a:schemeClr val="tx1"/>
                          </a:solidFill>
                        </a:rPr>
                        <a:t>Сложная картина. Ежемесячные заседания должностных лиц МФ-ЦБ по вопросам бюджетной и монетарной политики (контрольное подразделение К - </a:t>
                      </a:r>
                      <a:r>
                        <a:rPr lang="ru-RU" sz="1100" b="0" noProof="0" dirty="0" err="1" smtClean="0">
                          <a:solidFill>
                            <a:schemeClr val="tx1"/>
                          </a:solidFill>
                        </a:rPr>
                        <a:t>middle</a:t>
                      </a:r>
                      <a:r>
                        <a:rPr lang="ru-RU" sz="1100" b="0" noProof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100" b="0" noProof="0" dirty="0" err="1" smtClean="0">
                          <a:solidFill>
                            <a:schemeClr val="tx1"/>
                          </a:solidFill>
                        </a:rPr>
                        <a:t>office</a:t>
                      </a:r>
                      <a:r>
                        <a:rPr lang="ru-RU" sz="1100" b="0" noProof="0" dirty="0" smtClean="0">
                          <a:solidFill>
                            <a:schemeClr val="tx1"/>
                          </a:solidFill>
                        </a:rPr>
                        <a:t>). Каждый день встречаются (К-Д на одном этаже) в кафе/ресторане, тесное взаимодействие с ЦБ (ночные звонки). Нет комитета, куда входят представители ЦБ.</a:t>
                      </a:r>
                      <a:endParaRPr lang="ru-RU" sz="11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0456" y="24384"/>
            <a:ext cx="8534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50" b="1" dirty="0" smtClean="0">
                <a:solidFill>
                  <a:srgbClr val="FF0000"/>
                </a:solidFill>
              </a:rPr>
              <a:t>3. Существуют ли какие-либо структуры для координации функций управления долгом и управления ликвидностью?  </a:t>
            </a:r>
            <a:endParaRPr lang="ru-RU" sz="1650" b="1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36490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683216104"/>
              </p:ext>
            </p:extLst>
          </p:nvPr>
        </p:nvGraphicFramePr>
        <p:xfrm>
          <a:off x="0" y="556213"/>
          <a:ext cx="9123405" cy="637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0699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821929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978577"/>
                <a:gridCol w="9144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5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</a:tblGrid>
              <a:tr h="319351">
                <a:tc rowSpan="2">
                  <a:txBody>
                    <a:bodyPr/>
                    <a:lstStyle/>
                    <a:p>
                      <a:endParaRPr lang="ru-RU" sz="1600" noProof="0"/>
                    </a:p>
                  </a:txBody>
                  <a:tcPr marT="41564" marB="41564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noProof="0" smtClean="0"/>
                        <a:t>Системы</a:t>
                      </a:r>
                      <a:endParaRPr lang="ru-RU" sz="1000" noProof="0"/>
                    </a:p>
                  </a:txBody>
                  <a:tcPr marT="41564" marB="4156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noProof="0" smtClean="0"/>
                        <a:t>Специалисты</a:t>
                      </a:r>
                      <a:endParaRPr lang="ru-RU" sz="1000" noProof="0"/>
                    </a:p>
                  </a:txBody>
                  <a:tcPr marT="41564" marB="41564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noProof="0" smtClean="0"/>
                        <a:t>Комментарии</a:t>
                      </a:r>
                      <a:endParaRPr lang="ru-RU" sz="1400" noProof="0"/>
                    </a:p>
                  </a:txBody>
                  <a:tcPr marT="41564" marB="41564"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85274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noProof="0" smtClean="0"/>
                        <a:t>Да</a:t>
                      </a:r>
                      <a:r>
                        <a:rPr lang="ru-RU" sz="1000" i="1" noProof="0" smtClean="0"/>
                        <a:t> (например, интегрированная база данных)</a:t>
                      </a:r>
                      <a:endParaRPr lang="ru-RU" sz="1000" i="1" noProof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r>
                        <a:rPr lang="ru-RU" sz="1000" noProof="0" smtClean="0"/>
                        <a:t>Нет </a:t>
                      </a:r>
                      <a:r>
                        <a:rPr lang="ru-RU" sz="1000" i="1" noProof="0" smtClean="0"/>
                        <a:t>(например, несколько систем, разные интерфейсы)</a:t>
                      </a:r>
                      <a:endParaRPr lang="ru-RU" sz="1000" noProof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noProof="0" smtClean="0"/>
                        <a:t>Да </a:t>
                      </a:r>
                      <a:r>
                        <a:rPr lang="ru-RU" sz="1000" i="1" noProof="0" smtClean="0"/>
                        <a:t>(например, эксперты по конкретным вопросам сосредоточены в одном управлении)</a:t>
                      </a:r>
                      <a:endParaRPr lang="ru-RU" sz="1000" noProof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noProof="0" smtClean="0"/>
                        <a:t>Нет </a:t>
                      </a:r>
                      <a:r>
                        <a:rPr lang="ru-RU" sz="1000" i="1" noProof="0" smtClean="0"/>
                        <a:t>(специалисты распределены по нескольким подразделениям)</a:t>
                      </a:r>
                      <a:endParaRPr lang="ru-RU" sz="1000" noProof="0"/>
                    </a:p>
                  </a:txBody>
                  <a:tcPr marT="41564" marB="41564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694112">
                <a:tc>
                  <a:txBody>
                    <a:bodyPr/>
                    <a:lstStyle/>
                    <a:p>
                      <a:r>
                        <a:rPr lang="ru-RU" sz="1600" noProof="0" smtClean="0"/>
                        <a:t>Албания</a:t>
                      </a:r>
                      <a:endParaRPr lang="ru-RU" sz="1600" noProof="0"/>
                    </a:p>
                  </a:txBody>
                  <a:tcPr marT="41564" marB="41564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endParaRPr lang="ru-RU" sz="3200" b="1" noProof="0"/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noProof="0" smtClean="0">
                          <a:solidFill>
                            <a:schemeClr val="tx1"/>
                          </a:solidFill>
                        </a:rPr>
                        <a:t>База данных К (AGFIS) отдельно от Д (DeMFAS), Налоговой (T@CS), Бюджетного департамента (MTBP), Закупок и т.д.  У AGFIS интерфейс с T@CS, в процессе реализации проект SECO по созданию интерфейса с DeMFAS. К привлекает экспертов ЦБ, как фискального агента правительства.</a:t>
                      </a:r>
                      <a:endParaRPr lang="ru-RU" sz="1000" b="0" noProof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599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effectLst/>
                          <a:latin typeface="Calibri" panose="020F0502020204030204" pitchFamily="34" charset="0"/>
                        </a:rPr>
                        <a:t>Хорватия</a:t>
                      </a:r>
                      <a:endParaRPr lang="ru-RU" sz="1600" noProof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noProof="0" dirty="0" smtClean="0">
                          <a:solidFill>
                            <a:schemeClr val="tx1"/>
                          </a:solidFill>
                        </a:rPr>
                        <a:t>Интеграция систем неофициальная.  Д имеет свою систему, где содержатся все данные по инструментам.  Система К имеет прямой доступ через информационные системы, но не анализирует эти инструменты. У К есть вся информация о конкретных сроках погашения для целей прогнозирования и </a:t>
                      </a:r>
                      <a:r>
                        <a:rPr lang="ru-RU" sz="1000" b="0" noProof="0" dirty="0" err="1" smtClean="0">
                          <a:solidFill>
                            <a:schemeClr val="tx1"/>
                          </a:solidFill>
                        </a:rPr>
                        <a:t>упр-я</a:t>
                      </a:r>
                      <a:r>
                        <a:rPr lang="ru-RU" sz="1000" b="0" noProof="0" dirty="0" smtClean="0">
                          <a:solidFill>
                            <a:schemeClr val="tx1"/>
                          </a:solidFill>
                        </a:rPr>
                        <a:t> ликвидностью. Д пользуется системой К для платежей по обслуживанию долга. Специалисты сидят в Д, но не делятся знаниями, также зависит от интересов К.</a:t>
                      </a:r>
                      <a:endParaRPr lang="ru-RU" sz="1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4419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Грузия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8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ru-RU" sz="28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8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noProof="0" dirty="0" smtClean="0">
                          <a:solidFill>
                            <a:schemeClr val="tx1"/>
                          </a:solidFill>
                        </a:rPr>
                        <a:t>Системы не интегрированы.  У Д своя система.  Д - отдельная структура с профильными специалистами. </a:t>
                      </a:r>
                      <a:endParaRPr lang="ru-RU" sz="1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599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Венгрия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noProof="0" dirty="0" smtClean="0">
                          <a:solidFill>
                            <a:schemeClr val="tx1"/>
                          </a:solidFill>
                        </a:rPr>
                        <a:t>То же, что и в Хорватии.  Есть хранилище данных, куда все ведомства вводят информацию, но нет интерфейсов между системами. Специалисты распределены по разным структурам. К покупает бумаги, Д их продает.</a:t>
                      </a:r>
                      <a:endParaRPr lang="ru-RU" sz="1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599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Македония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noProof="0" dirty="0" smtClean="0">
                          <a:solidFill>
                            <a:schemeClr val="tx1"/>
                          </a:solidFill>
                        </a:rPr>
                        <a:t>Нет прямой связи между информационными системам.  Есть хранилище данных, куда К вводит свои данные, и Д тоже отдельно.  Необходимо избегать дублирования вводных.  Д пользуется системой К для платежей по обслуживанию долга.  Специалисты сидят в Д.</a:t>
                      </a:r>
                      <a:endParaRPr lang="ru-RU" sz="1000" b="0" noProof="0" dirty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4848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Молдова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8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8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ru-RU" sz="28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28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noProof="0" smtClean="0">
                          <a:solidFill>
                            <a:schemeClr val="tx1"/>
                          </a:solidFill>
                        </a:rPr>
                        <a:t>Существуют разные системы, не интегрированы. Система К, DeMFAS и т.д.</a:t>
                      </a:r>
                    </a:p>
                    <a:p>
                      <a:pPr algn="l"/>
                      <a:r>
                        <a:rPr lang="ru-RU" sz="1000" b="0" baseline="0" noProof="0" smtClean="0">
                          <a:solidFill>
                            <a:schemeClr val="tx1"/>
                          </a:solidFill>
                        </a:rPr>
                        <a:t>Д - отдельная структура с профильными специалистами.</a:t>
                      </a:r>
                      <a:endParaRPr lang="ru-RU" sz="1000" b="0" noProof="0" smtClean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  <a:tr h="599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noProof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Турция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noProof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ctr"/>
                      <a:endParaRPr lang="ru-RU" sz="3200" b="1" noProof="0">
                        <a:solidFill>
                          <a:srgbClr val="FF0000"/>
                        </a:solidFill>
                      </a:endParaRPr>
                    </a:p>
                  </a:txBody>
                  <a:tcPr marT="41564" marB="41564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 b="0" noProof="0" dirty="0" smtClean="0">
                          <a:solidFill>
                            <a:schemeClr val="tx1"/>
                          </a:solidFill>
                        </a:rPr>
                        <a:t>Система К состоит из множества модулей и Д пользуется системой К для платежей по обслуживанию долга. 80% специалистов в Д и 20% в К - функция регулирования инструментов в сфере охвата ЕКС.</a:t>
                      </a:r>
                      <a:endParaRPr lang="ru-RU" sz="1000" b="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1564" marB="41564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0595" y="-109861"/>
            <a:ext cx="8534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4. Могут ли подразделения, осуществляющие </a:t>
            </a:r>
            <a:r>
              <a:rPr lang="ru-RU" sz="2000" b="1" dirty="0" err="1" smtClean="0">
                <a:solidFill>
                  <a:srgbClr val="FF0000"/>
                </a:solidFill>
              </a:rPr>
              <a:t>упр-е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долгом и </a:t>
            </a:r>
            <a:r>
              <a:rPr lang="ru-RU" sz="2000" b="1" dirty="0" err="1" smtClean="0">
                <a:solidFill>
                  <a:srgbClr val="FF0000"/>
                </a:solidFill>
              </a:rPr>
              <a:t>упр-е</a:t>
            </a:r>
            <a:r>
              <a:rPr lang="ru-RU" sz="2000" b="1" dirty="0" smtClean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ликвидностью совместно пользоваться имеющимися ресурсами?   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45709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066800"/>
            <a:ext cx="7239000" cy="5257800"/>
          </a:xfrm>
        </p:spPr>
        <p:txBody>
          <a:bodyPr>
            <a:normAutofit/>
          </a:bodyPr>
          <a:lstStyle/>
          <a:p>
            <a:pPr algn="just"/>
            <a:endParaRPr lang="en-US" sz="1700" dirty="0"/>
          </a:p>
          <a:p>
            <a:pPr algn="just"/>
            <a:endParaRPr lang="en-US" sz="2400" dirty="0"/>
          </a:p>
          <a:p>
            <a:pPr algn="l"/>
            <a:endParaRPr lang="en-US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905697485"/>
              </p:ext>
            </p:extLst>
          </p:nvPr>
        </p:nvGraphicFramePr>
        <p:xfrm>
          <a:off x="0" y="287665"/>
          <a:ext cx="9144000" cy="6570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004"/>
                    </a:ext>
                  </a:extLst>
                </a:gridCol>
                <a:gridCol w="838200"/>
                <a:gridCol w="1143000"/>
                <a:gridCol w="914400"/>
                <a:gridCol w="762000"/>
              </a:tblGrid>
              <a:tr h="37804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Албания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Хорватия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Грузия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Венгрия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Македония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Молдова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Турция</a:t>
                      </a:r>
                      <a:endParaRPr lang="ru-RU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0"/>
                  </a:ext>
                </a:extLst>
              </a:tr>
              <a:tr h="629246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1. Отсутствие качественных прогнозов 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4"/>
                  </a:ext>
                </a:extLst>
              </a:tr>
              <a:tr h="8671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2. Отсутствие координации в рамках министерства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2"/>
                  </a:ext>
                </a:extLst>
              </a:tr>
              <a:tr h="67188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3. Низкий уровень развития денежного рынка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3"/>
                  </a:ext>
                </a:extLst>
              </a:tr>
              <a:tr h="72347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4. Расхождения в принципах политики с Центральным банком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5"/>
                  </a:ext>
                </a:extLst>
              </a:tr>
              <a:tr h="96463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5. Ограничительный характер законодательной или нормативной базы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6"/>
                  </a:ext>
                </a:extLst>
              </a:tr>
              <a:tr h="59394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6. Организационные механизмы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7"/>
                  </a:ext>
                </a:extLst>
              </a:tr>
              <a:tr h="98225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7. Недостаточный уровень приверженности и понимания со стороны высшего руководства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08"/>
                  </a:ext>
                </a:extLst>
              </a:tr>
              <a:tr h="69071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8. Нехватка ресурсов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endParaRPr lang="ru-RU" sz="3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37070" y="-76200"/>
            <a:ext cx="918107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50" b="1" dirty="0" smtClean="0">
                <a:solidFill>
                  <a:srgbClr val="FF0000"/>
                </a:solidFill>
              </a:rPr>
              <a:t>II-</a:t>
            </a:r>
            <a:r>
              <a:rPr lang="ru-RU" sz="1600" b="1" dirty="0">
                <a:solidFill>
                  <a:srgbClr val="FF0000"/>
                </a:solidFill>
              </a:rPr>
              <a:t>Существующие проблемы в переходе к более активному управлению ликвидностью</a:t>
            </a:r>
            <a:endParaRPr lang="ru-RU" sz="1650" b="1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8246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25374"/>
            <a:ext cx="6934200" cy="557542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ru-RU" dirty="0" smtClean="0"/>
              <a:t>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Отсутствие качественных прогнозов 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900" b="1" dirty="0" smtClean="0">
                <a:solidFill>
                  <a:schemeClr val="accent1">
                    <a:lumMod val="75000"/>
                  </a:schemeClr>
                </a:solidFill>
              </a:rPr>
              <a:t>1.1-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Проблему своевременности и точности </a:t>
            </a:r>
            <a:r>
              <a:rPr lang="ru-RU" sz="16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информации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можно решить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посредством использования </a:t>
            </a: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информационных систем и автоматизации процессов:</a:t>
            </a:r>
          </a:p>
          <a:p>
            <a:pPr algn="just"/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54400" indent="-457200" algn="just" defTabSz="360000">
              <a:buFont typeface="+mj-lt"/>
              <a:buAutoNum type="alphaLcPeriod"/>
            </a:pPr>
            <a:r>
              <a:rPr lang="ru-RU" sz="1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Во избежание ошибок, связанных с человеческим фактором.</a:t>
            </a:r>
          </a:p>
          <a:p>
            <a:pPr marL="457200" indent="-360000" algn="just" defTabSz="360000">
              <a:buFont typeface="+mj-lt"/>
              <a:buAutoNum type="alphaLcPeriod"/>
            </a:pPr>
            <a:endParaRPr lang="ru-RU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54400" indent="-457200" algn="just" defTabSz="360000">
              <a:buFont typeface="+mj-lt"/>
              <a:buAutoNum type="alphaLcPeriod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Переход на научно обоснованное прогнозированное с использованием моделей и последних техник в соответствии со стандартами (людей необходимо убедить в необходимости перемен, обучить внедрению стандартов и т.д.)</a:t>
            </a:r>
          </a:p>
          <a:p>
            <a:pPr marL="457200" indent="-360000" algn="just" defTabSz="360000">
              <a:buFont typeface="+mj-lt"/>
              <a:buAutoNum type="alphaLcPeriod"/>
            </a:pPr>
            <a:endParaRPr lang="ru-RU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54400" indent="-457200" algn="just" defTabSz="360000">
              <a:buFont typeface="+mj-lt"/>
              <a:buAutoNum type="alphaLcPeriod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Дальнейшее укрепление финансовой дисциплины.</a:t>
            </a:r>
          </a:p>
          <a:p>
            <a:pPr marL="457200" indent="-360000" algn="just" defTabSz="360000">
              <a:buFont typeface="+mj-lt"/>
              <a:buAutoNum type="alphaLcPeriod"/>
            </a:pPr>
            <a:endParaRPr lang="ru-RU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54400" indent="-457200" algn="just" defTabSz="360000">
              <a:buFont typeface="+mj-lt"/>
              <a:buAutoNum type="alphaLcPeriod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Получение самых последних, самых полных данных, активно поступающих отовсюду, на любом устройстве, чтобы иметь возможность их сразу же использовать для обеспечения максимальной ценности информации (доступ к детальным данным в режиме реального времени) для повышения качества принимаемых решений и действий.</a:t>
            </a:r>
          </a:p>
          <a:p>
            <a:pPr marL="457200" indent="-360000" algn="just" defTabSz="360000">
              <a:buFont typeface="+mj-lt"/>
              <a:buAutoNum type="alphaLcPeriod"/>
            </a:pPr>
            <a:endParaRPr lang="ru-RU" sz="1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54400" indent="-457200" algn="just" defTabSz="360000">
              <a:buFont typeface="+mj-lt"/>
              <a:buAutoNum type="alphaLcPeriod"/>
            </a:pPr>
            <a:r>
              <a:rPr lang="ru-RU" sz="1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Обеспечить физическую и логическую безопасность данных от несанкционированного вмешательства.</a:t>
            </a:r>
          </a:p>
          <a:p>
            <a:pPr marL="457200" indent="-360000" algn="just" defTabSz="360000">
              <a:buFont typeface="Arial" panose="020B0604020202020204" pitchFamily="34" charset="0"/>
              <a:buChar char="•"/>
            </a:pPr>
            <a:endParaRPr lang="ru-RU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371600" y="254769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II-Пути преодоления проблем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77354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600200"/>
            <a:ext cx="6629400" cy="48006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1.2- 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Переход от “кассового </a:t>
            </a:r>
            <a:r>
              <a:rPr lang="ru-RU" sz="20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нормирования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” к “</a:t>
            </a:r>
            <a:r>
              <a:rPr lang="ru-RU" sz="20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управлению</a:t>
            </a:r>
            <a:r>
              <a:rPr lang="ru-RU" sz="2000" u="none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ликвидностью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”, защита плана расходов от колебаний ДДС.</a:t>
            </a:r>
          </a:p>
          <a:p>
            <a:pPr algn="just"/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1.3- </a:t>
            </a:r>
            <a:r>
              <a:rPr lang="ru-RU" sz="20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Регулярное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прогнозирование на скользящей ежедневной основе, по возможности (исторические данные и данные других участников).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457200" indent="-457200" algn="just">
              <a:buFont typeface="+mj-lt"/>
              <a:buAutoNum type="alphaLcPeriod"/>
            </a:pPr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1.4-</a:t>
            </a:r>
            <a:r>
              <a:rPr lang="ru-RU" dirty="0" smtClean="0"/>
              <a:t> </a:t>
            </a:r>
            <a:r>
              <a:rPr lang="ru-RU" sz="2000" u="none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Ежедневное </a:t>
            </a:r>
            <a:r>
              <a:rPr lang="ru-RU" sz="20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обновление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прогнозов на основе ежедневной информации из банковской системы (процесс сверки во избежание ошибок с определением других ценных активов и проч.).</a:t>
            </a:r>
          </a:p>
          <a:p>
            <a:pPr algn="just"/>
            <a:endParaRPr lang="ru-RU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1.5-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Ежедневное </a:t>
            </a:r>
            <a:r>
              <a:rPr lang="ru-RU" sz="20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взаимодействие</a:t>
            </a: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между всеми участниками для своевременного отражения изменений в прогнозах</a:t>
            </a:r>
            <a:endParaRPr lang="ru-RU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29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ru-RU" sz="7200" dirty="0">
              <a:solidFill>
                <a:srgbClr val="FF0000"/>
              </a:solidFill>
            </a:endParaRPr>
          </a:p>
          <a:p>
            <a:pPr algn="l"/>
            <a:endParaRPr lang="ru-RU" sz="2800" dirty="0"/>
          </a:p>
          <a:p>
            <a:pPr algn="l"/>
            <a:endParaRPr lang="ru-RU" sz="2800" dirty="0"/>
          </a:p>
          <a:p>
            <a:pPr algn="l"/>
            <a:endParaRPr lang="ru-RU" sz="2800" dirty="0"/>
          </a:p>
          <a:p>
            <a:pPr algn="l"/>
            <a:endParaRPr lang="ru-RU" sz="2800" dirty="0" smtClean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8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509798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II-Пути преодоления проблем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81147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963487"/>
            <a:ext cx="7086600" cy="5575425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2. Отсутствие координации в рамках министерства</a:t>
            </a:r>
          </a:p>
          <a:p>
            <a:pPr algn="l"/>
            <a:endParaRPr lang="ru-RU" sz="1000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Установление </a:t>
            </a:r>
            <a:r>
              <a:rPr lang="ru-RU" sz="1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обязанностей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и </a:t>
            </a:r>
            <a:r>
              <a:rPr lang="ru-RU" sz="1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сроков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выполнения задач в регламентах, планах действий и т.д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.,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ежедневная отчетность перед начальством.</a:t>
            </a:r>
          </a:p>
          <a:p>
            <a:pPr algn="just"/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Создание Координационного </a:t>
            </a:r>
            <a:r>
              <a:rPr lang="ru-RU" sz="18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Комитета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 участием всех вовлеченных сторон.</a:t>
            </a:r>
          </a:p>
          <a:p>
            <a:pPr algn="just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В свете предыдущего аргумента в пользу автоматизации процесса, интеграция многоплатформных баз данных и создание </a:t>
            </a:r>
            <a:r>
              <a:rPr lang="ru-RU" sz="1800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интерфейса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будет способствовать координации между структурами, отвечающими за управление ликвидностью и долгом в рамках министерства.</a:t>
            </a:r>
          </a:p>
          <a:p>
            <a:pPr algn="just"/>
            <a:endParaRPr lang="ru-RU" sz="15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0" algn="l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3. Низкий уровень развития денежного рынка</a:t>
            </a:r>
          </a:p>
          <a:p>
            <a:pPr lvl="0" algn="l"/>
            <a:endParaRPr lang="ru-RU" sz="1000" b="1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l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Более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активное заимствование и кредитование на денежном рынке. В начале, использование межбанковского рынка РЕПО.</a:t>
            </a:r>
            <a:endParaRPr lang="ru-RU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/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- Формирование политики по использованию </a:t>
            </a:r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избыточной ликвидности </a:t>
            </a:r>
            <a:r>
              <a:rPr lang="ru-RU" sz="1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государства</a:t>
            </a:r>
          </a:p>
          <a:p>
            <a:pPr lvl="0" algn="l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Гармонизация более низкого среднего уровня резерва (буфера) ликвидности с другими направлениями политики</a:t>
            </a:r>
          </a:p>
          <a:p>
            <a:pPr algn="just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Реальная роль Центрального банка как фискального агента правительства, способствующая диалогу с дилерами и участниками рынка.</a:t>
            </a:r>
          </a:p>
          <a:p>
            <a:pPr algn="just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Остаток на ЕКС на конец дня  = 0 </a:t>
            </a:r>
            <a:r>
              <a:rPr lang="ru-RU" sz="13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(по возможности обновлять ежедневный остаток три раза в день)</a:t>
            </a:r>
          </a:p>
          <a:p>
            <a:pPr algn="just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- Использование широкого спектра инструментов (по практике Швеции), как то:</a:t>
            </a:r>
          </a:p>
          <a:p>
            <a:pPr algn="just"/>
            <a:endParaRPr lang="ru-RU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9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19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endParaRPr lang="ru-RU" sz="2900" dirty="0">
              <a:solidFill>
                <a:schemeClr val="tx1"/>
              </a:solidFill>
            </a:endParaRPr>
          </a:p>
          <a:p>
            <a:pPr algn="l">
              <a:lnSpc>
                <a:spcPct val="170000"/>
              </a:lnSpc>
            </a:pPr>
            <a:endParaRPr lang="ru-RU" sz="7200" dirty="0">
              <a:solidFill>
                <a:srgbClr val="FF0000"/>
              </a:solidFill>
            </a:endParaRPr>
          </a:p>
          <a:p>
            <a:pPr algn="l"/>
            <a:endParaRPr lang="ru-RU" sz="2800" dirty="0"/>
          </a:p>
          <a:p>
            <a:pPr algn="l"/>
            <a:endParaRPr lang="ru-RU" sz="2800" dirty="0"/>
          </a:p>
          <a:p>
            <a:pPr algn="l"/>
            <a:endParaRPr lang="ru-RU" sz="2800" dirty="0"/>
          </a:p>
          <a:p>
            <a:pPr algn="l"/>
            <a:endParaRPr lang="ru-RU" sz="2800" dirty="0" smtClean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9</a:t>
            </a:fld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143000" y="284248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II-Пути преодоления проблем</a:t>
            </a: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808815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4234</TotalTime>
  <Words>2201</Words>
  <Application>Microsoft Office PowerPoint</Application>
  <PresentationFormat>Экран (4:3)</PresentationFormat>
  <Paragraphs>324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Презентация Группы 1</vt:lpstr>
    </vt:vector>
  </TitlesOfParts>
  <Company>CEF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Anastasia</cp:lastModifiedBy>
  <cp:revision>667</cp:revision>
  <cp:lastPrinted>2017-10-13T03:19:37Z</cp:lastPrinted>
  <dcterms:created xsi:type="dcterms:W3CDTF">2012-02-13T09:14:10Z</dcterms:created>
  <dcterms:modified xsi:type="dcterms:W3CDTF">2017-10-25T16:32:28Z</dcterms:modified>
</cp:coreProperties>
</file>