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503" r:id="rId3"/>
    <p:sldId id="504" r:id="rId4"/>
    <p:sldId id="50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6"/>
  </p:normalViewPr>
  <p:slideViewPr>
    <p:cSldViewPr snapToGrid="0">
      <p:cViewPr varScale="1">
        <p:scale>
          <a:sx n="70" d="100"/>
          <a:sy n="70" d="100"/>
        </p:scale>
        <p:origin x="1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D0FB8-85D4-47FD-B40E-5A21A81F47AE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A96A3-0B4C-4A28-9117-CE93B6AA47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60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2A91D-D634-EBB9-B6A4-5C30E42B8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8B875-3BB8-0961-BF86-6B5D7A333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D0737-FFF6-E5A8-B9A3-F7CE9B93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AD5DE-6503-EE00-1B8B-5BCCA9B34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0B177-8862-A5A8-538D-B73048FB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3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4E97-8641-55F8-C546-C653708BC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596F6-4365-B191-78B3-F3DB02FF9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A180B-1D47-344E-E175-AAF1FAD1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897C3-BE2E-07A6-E508-3A2BF4D0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CD47E-6F85-E8F0-A485-EAD9F65AF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843B7F-B8B2-ADEC-431B-51000B0C1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F9FFB-8833-9119-C258-CCCE0CD86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4C816-3103-A427-43F8-834B11AC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08E41-8158-6EE4-B6B0-9D230C518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E5DFC-42A9-1933-2315-9FEDBD3B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4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C668-85CD-538F-9547-655B865D2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8B5BE-84CE-9002-0A25-C3BC6BD3B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D5CA9-9D07-D047-A01C-379C18F8D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279B0-8544-EF59-1A85-B69E2B3D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B02AB-7E59-0DB8-BF56-A30F66E79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80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57BE2-F4B8-53C3-562B-EC431494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7309A-4F19-1C9F-8DEA-2044729DC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7566A-813A-5B57-A976-6313CEDA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2D024-234B-5AF2-F9A2-453B6F608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BF47F-4F1C-81D9-C6E4-00E008C4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2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B4B3A-4875-20DD-B374-822A42D3A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D7739-53B3-94E4-6EF6-DCA40E9BC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38546-5D59-2E77-52FF-5D1E2BFA5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9695B-E68A-FC81-50F2-445F16ED9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5B435-542B-4CC5-480E-242EAAA51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A111B-5C9B-AF5E-5016-49CFEA2E2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0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25C17-8C50-CE8B-D627-C0C95434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402C-9C6C-F130-6262-FE5FBC063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5E453-456D-55D1-1B83-2440A5F14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05083B-BFE3-67DF-B85A-172E16906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1D8A73-9548-4C70-FE9A-CD6CD9AB24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4A51C8-76BA-90DB-42AC-8BD8724D7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18D71D-BB94-4C71-BD40-CE73E9FC6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0A7DA-2070-ADE9-9D42-A9B2D2E1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3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EDCAC-97B8-B690-B0E8-A0BAB5333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47F186-CC3F-CE29-F1F9-E04B4D8CF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D23D3-28B7-E79C-FF68-53DFA0F4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98F279-2EEC-EDB0-5986-04EEBE27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2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F1218C-7737-0A56-DD80-6756F652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BE69FC-1BC1-67F7-BD96-0D92A905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F7482-0A19-14AB-B6EA-038785CAD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6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E122-0BC6-C43D-7270-782E472F7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FDF40-AAEF-F508-7BEB-EB69F8CA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609E7-67C5-5E9C-0DF0-FFED5D255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E4EFA-DA53-C2E0-AFF2-8940642D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5D95B-B087-3590-13D4-05B0EB8E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63E5F-E790-BF1D-8023-B196D60A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EF6A8-4163-05D4-8683-5FF2FC478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A533B6-9413-C99D-4219-E68C339E5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A7235-50D0-7238-C8B4-2E341AF53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6B651-E623-01B6-2494-4D8C36B3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E93E2-E5EC-9C17-E602-F133DBFC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BD66D-E53F-D058-5310-E0AFF993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9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93F67E-87F7-D540-2A86-483D6798A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01143-CA47-AE56-5BA0-EF183A37A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CB00F-ABD4-143B-E0D6-8A823FB17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97731-7672-5A47-A9FD-332B6F126C2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1593B-9049-D15B-D62B-0A99E6395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FD5C9-5549-6E42-060A-11C38465C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2AB69-A436-5E46-8A9F-0D58871C94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A33F1-8CC8-074F-213A-18FCB39A7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Работа в группах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День второй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01BA4-35C5-865F-5BE2-47BB58A35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0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7B208-C82D-363D-BB3D-530BAF771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07" y="262094"/>
            <a:ext cx="10748493" cy="1325563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C00000"/>
                </a:solidFill>
                <a:latin typeface="Helvetica Neue" panose="02000503000000020004" pitchFamily="2" charset="0"/>
              </a:rPr>
              <a:t>Применима ли децентрализованная «</a:t>
            </a:r>
            <a:r>
              <a:rPr lang="ru-RU" sz="2400" dirty="0" err="1">
                <a:solidFill>
                  <a:srgbClr val="C00000"/>
                </a:solidFill>
                <a:latin typeface="Helvetica Neue" panose="02000503000000020004" pitchFamily="2" charset="0"/>
              </a:rPr>
              <a:t>англофонная</a:t>
            </a:r>
            <a:r>
              <a:rPr lang="ru-RU" sz="2400" dirty="0">
                <a:solidFill>
                  <a:srgbClr val="C00000"/>
                </a:solidFill>
                <a:latin typeface="Helvetica Neue" panose="02000503000000020004" pitchFamily="2" charset="0"/>
              </a:rPr>
              <a:t>» модель в вашей стране</a:t>
            </a:r>
            <a:r>
              <a:rPr lang="en-US" sz="2400" dirty="0">
                <a:solidFill>
                  <a:srgbClr val="C00000"/>
                </a:solidFill>
                <a:latin typeface="Helvetica Neue" panose="02000503000000020004" pitchFamily="2" charset="0"/>
              </a:rPr>
              <a:t>? </a:t>
            </a:r>
            <a:r>
              <a:rPr lang="ru-RU" sz="2400" dirty="0">
                <a:solidFill>
                  <a:srgbClr val="C00000"/>
                </a:solidFill>
                <a:latin typeface="Helvetica Neue" panose="02000503000000020004" pitchFamily="2" charset="0"/>
              </a:rPr>
              <a:t>Если да, то почему и как она может быть реализована</a:t>
            </a:r>
            <a:r>
              <a:rPr lang="en-AU" sz="2400" dirty="0">
                <a:solidFill>
                  <a:srgbClr val="C00000"/>
                </a:solidFill>
                <a:effectLst/>
                <a:latin typeface="Helvetica Neue" panose="02000503000000020004" pitchFamily="2" charset="0"/>
              </a:rPr>
              <a:t>? </a:t>
            </a:r>
            <a:r>
              <a:rPr lang="ru-RU" sz="2400" dirty="0">
                <a:solidFill>
                  <a:srgbClr val="C00000"/>
                </a:solidFill>
                <a:effectLst/>
                <a:latin typeface="Helvetica Neue" panose="02000503000000020004" pitchFamily="2" charset="0"/>
              </a:rPr>
              <a:t>Если вы считаете, что она не будете работать, то по какой причине </a:t>
            </a:r>
            <a:r>
              <a:rPr lang="en-AU" sz="2400" dirty="0">
                <a:solidFill>
                  <a:srgbClr val="C00000"/>
                </a:solidFill>
                <a:effectLst/>
                <a:latin typeface="Helvetica Neue" panose="02000503000000020004" pitchFamily="2" charset="0"/>
              </a:rPr>
              <a:t>– </a:t>
            </a:r>
            <a:r>
              <a:rPr lang="ru-RU" sz="2400" dirty="0">
                <a:solidFill>
                  <a:srgbClr val="C00000"/>
                </a:solidFill>
                <a:effectLst/>
                <a:latin typeface="Helvetica Neue" panose="02000503000000020004" pitchFamily="2" charset="0"/>
              </a:rPr>
              <a:t>какие могут быть проблемы и трудности с децентрализованным контролем</a:t>
            </a:r>
            <a:r>
              <a:rPr lang="en-AU" sz="2400" dirty="0">
                <a:solidFill>
                  <a:srgbClr val="C00000"/>
                </a:solidFill>
                <a:effectLst/>
                <a:latin typeface="Helvetica Neue" panose="02000503000000020004" pitchFamily="2" charset="0"/>
              </a:rPr>
              <a:t>?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72026-6106-BF0A-C33E-4B01233C7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41" y="1587657"/>
            <a:ext cx="11449318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1900" b="1" dirty="0"/>
              <a:t>Албания</a:t>
            </a:r>
            <a:r>
              <a:rPr lang="en-US" sz="1900" b="1" dirty="0"/>
              <a:t> – </a:t>
            </a:r>
            <a:r>
              <a:rPr lang="ru-RU" sz="1900" dirty="0"/>
              <a:t>децентрализация пока невозможна, но в будущем автоматизация позволит осуществить такой переход. Предполагается расширение санкций. Перенос контроля на более ранние этапы. Совместное выполнение функций контроля центральными и местными подразделениями казначейства. </a:t>
            </a:r>
            <a:r>
              <a:rPr lang="en-US" sz="1900" dirty="0"/>
              <a:t> </a:t>
            </a:r>
          </a:p>
          <a:p>
            <a:r>
              <a:rPr lang="ru-RU" sz="1900" b="1" dirty="0"/>
              <a:t>Венгрия</a:t>
            </a:r>
            <a:r>
              <a:rPr lang="en-US" sz="1900" b="1" dirty="0"/>
              <a:t> – </a:t>
            </a:r>
            <a:r>
              <a:rPr lang="ru-RU" sz="1900" dirty="0"/>
              <a:t>«</a:t>
            </a:r>
            <a:r>
              <a:rPr lang="ru-RU" sz="1900" dirty="0" err="1"/>
              <a:t>англофонная</a:t>
            </a:r>
            <a:r>
              <a:rPr lang="ru-RU" sz="1900" dirty="0"/>
              <a:t>» модель не представляется возможной </a:t>
            </a:r>
            <a:r>
              <a:rPr lang="en-US" sz="1900" dirty="0"/>
              <a:t>– </a:t>
            </a:r>
            <a:r>
              <a:rPr lang="ru-RU" sz="1900" dirty="0"/>
              <a:t>ни для центрального правительства, ни для местных органов власти.  Низкое качество управления финансами и нехватка специалистов. </a:t>
            </a:r>
            <a:endParaRPr lang="en-US" sz="1900" dirty="0"/>
          </a:p>
          <a:p>
            <a:r>
              <a:rPr lang="ru-RU" sz="1900" b="1" dirty="0"/>
              <a:t>Индонезия</a:t>
            </a:r>
            <a:r>
              <a:rPr lang="en-US" sz="1900" b="1" dirty="0"/>
              <a:t> – </a:t>
            </a:r>
            <a:r>
              <a:rPr lang="ru-RU" sz="1900" dirty="0"/>
              <a:t>«</a:t>
            </a:r>
            <a:r>
              <a:rPr lang="ru-RU" sz="1900" dirty="0" err="1"/>
              <a:t>англофонная</a:t>
            </a:r>
            <a:r>
              <a:rPr lang="ru-RU" sz="1900" dirty="0"/>
              <a:t>» система действует, она была введена с 2004 года взамен «франкофонной» модели</a:t>
            </a:r>
            <a:r>
              <a:rPr lang="en-US" sz="1900" dirty="0"/>
              <a:t>. </a:t>
            </a:r>
            <a:r>
              <a:rPr lang="ru-RU" sz="1900" dirty="0"/>
              <a:t>В настоящее время проводится только проверка бюджетных ассигнований, но даже эта функция тоже может быть автоматизирована. </a:t>
            </a:r>
            <a:endParaRPr lang="en-US" sz="1900" dirty="0"/>
          </a:p>
          <a:p>
            <a:r>
              <a:rPr lang="ru-RU" sz="1900" b="1" dirty="0"/>
              <a:t>Монголия</a:t>
            </a:r>
            <a:r>
              <a:rPr lang="en-US" sz="1900" b="1" dirty="0"/>
              <a:t> – </a:t>
            </a:r>
            <a:r>
              <a:rPr lang="ru-RU" sz="1900" dirty="0"/>
              <a:t>нужна «франкофонная» модель, иначе коррупция может быть слишком велика. </a:t>
            </a:r>
            <a:r>
              <a:rPr lang="en-US" sz="1900" dirty="0"/>
              <a:t>  </a:t>
            </a:r>
          </a:p>
          <a:p>
            <a:r>
              <a:rPr lang="ru-RU" sz="1900" b="1" dirty="0"/>
              <a:t>Румыния</a:t>
            </a:r>
            <a:r>
              <a:rPr lang="en-US" sz="1900" dirty="0"/>
              <a:t> – </a:t>
            </a:r>
            <a:r>
              <a:rPr lang="ru-RU" sz="1900" dirty="0"/>
              <a:t>комбинация двух подходов</a:t>
            </a:r>
            <a:r>
              <a:rPr lang="en-US" sz="1900" dirty="0"/>
              <a:t>. </a:t>
            </a:r>
            <a:r>
              <a:rPr lang="ru-RU" sz="1900" dirty="0"/>
              <a:t>Финансовый контроль по всем операциям осуществляется министерствами, ведомствами и департаментами, а по крупным сделкам – дополнительный контроль бюджетным контролёром Минфина. </a:t>
            </a:r>
            <a:r>
              <a:rPr lang="en-US" sz="1900" dirty="0"/>
              <a:t> </a:t>
            </a:r>
          </a:p>
          <a:p>
            <a:r>
              <a:rPr lang="ru-RU" sz="1900" b="1" dirty="0"/>
              <a:t>Турция</a:t>
            </a:r>
            <a:r>
              <a:rPr lang="en-US" sz="1900" b="1" dirty="0"/>
              <a:t> – </a:t>
            </a:r>
            <a:r>
              <a:rPr lang="ru-RU" sz="1900" dirty="0"/>
              <a:t>этим занимается аппарат Управления бюджета, у которого есть собственные системы по бюджетным ассигнованиям; некоторые виды контроля осуществляются по бюджетным ассигнованиям на более детальном уровне. </a:t>
            </a:r>
            <a:r>
              <a:rPr lang="en-US" sz="1900" dirty="0"/>
              <a:t>  </a:t>
            </a:r>
            <a:endParaRPr lang="en-US" sz="19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11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7B208-C82D-363D-BB3D-530BAF771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5"/>
            <a:ext cx="11049000" cy="132556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Helvetica Neue" panose="02000503000000020004" pitchFamily="2" charset="0"/>
              </a:rPr>
              <a:t>Если в вашей стране применяется децентрализованный бюджетный</a:t>
            </a:r>
            <a:r>
              <a:rPr lang="en-US" sz="2800" dirty="0">
                <a:solidFill>
                  <a:srgbClr val="C00000"/>
                </a:solidFill>
                <a:latin typeface="Helvetica Neue" panose="02000503000000020004" pitchFamily="2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Helvetica Neue" panose="02000503000000020004" pitchFamily="2" charset="0"/>
              </a:rPr>
              <a:t>контроль, опишите, как работает эта система, и какие вы видите в ней преимущества или риски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72026-6106-BF0A-C33E-4B01233C7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1423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b="1" dirty="0"/>
              <a:t>Албания</a:t>
            </a:r>
            <a:r>
              <a:rPr lang="en-US" b="1" dirty="0"/>
              <a:t> – </a:t>
            </a:r>
            <a:r>
              <a:rPr lang="ru-RU" dirty="0"/>
              <a:t>важна рационализация затрат.</a:t>
            </a:r>
            <a:endParaRPr lang="en-US" dirty="0">
              <a:cs typeface="Calibri"/>
            </a:endParaRPr>
          </a:p>
          <a:p>
            <a:r>
              <a:rPr lang="ru-RU" b="1" dirty="0"/>
              <a:t>Венгрия</a:t>
            </a:r>
            <a:r>
              <a:rPr lang="en-US" b="1" dirty="0"/>
              <a:t> –</a:t>
            </a:r>
            <a:r>
              <a:rPr lang="ru-RU" b="1" dirty="0"/>
              <a:t> </a:t>
            </a:r>
            <a:r>
              <a:rPr lang="ru-RU" dirty="0"/>
              <a:t>различные виды контроля осуществляются Государственным управлением аудита, Управлением государственного контроля, Генеральным директоратом по аудиту европейских фондов, советом по фискальной политике, бюджетными инспекторами. </a:t>
            </a:r>
            <a:endParaRPr lang="en-US" dirty="0">
              <a:cs typeface="Calibri"/>
            </a:endParaRPr>
          </a:p>
          <a:p>
            <a:r>
              <a:rPr lang="ru-RU" b="1" dirty="0"/>
              <a:t>Индонезия</a:t>
            </a:r>
            <a:r>
              <a:rPr lang="en-US" b="1" dirty="0"/>
              <a:t> – </a:t>
            </a:r>
            <a:r>
              <a:rPr lang="ru-RU" dirty="0"/>
              <a:t>в системе нет заблокированных средств, поэтому контроль над бюджетными ассигнованиями довольно жесткий. </a:t>
            </a:r>
            <a:r>
              <a:rPr lang="en-US" dirty="0"/>
              <a:t>  </a:t>
            </a:r>
            <a:endParaRPr lang="en-US" dirty="0">
              <a:cs typeface="Calibri"/>
            </a:endParaRPr>
          </a:p>
          <a:p>
            <a:r>
              <a:rPr lang="ru-RU" b="1" dirty="0"/>
              <a:t>Монголия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сохраняется проблема с наличием необходимого потенциала.</a:t>
            </a:r>
            <a:r>
              <a:rPr lang="en-US" dirty="0"/>
              <a:t> </a:t>
            </a:r>
          </a:p>
          <a:p>
            <a:r>
              <a:rPr lang="ru-RU" b="1" dirty="0"/>
              <a:t>Румыния</a:t>
            </a:r>
            <a:r>
              <a:rPr lang="en-US" b="1" dirty="0"/>
              <a:t> –</a:t>
            </a:r>
            <a:r>
              <a:rPr lang="en-US" dirty="0"/>
              <a:t> </a:t>
            </a:r>
            <a:r>
              <a:rPr lang="ru-RU" dirty="0"/>
              <a:t>региональные подразделения казначейства рассматриваются как консультативные органы. НО иногда их советы оказываются непоследовательными или не самыми лучшими. </a:t>
            </a:r>
            <a:r>
              <a:rPr lang="en-US" dirty="0"/>
              <a:t> </a:t>
            </a:r>
          </a:p>
          <a:p>
            <a:r>
              <a:rPr lang="ru-RU" b="1" dirty="0"/>
              <a:t>Турция</a:t>
            </a:r>
            <a:r>
              <a:rPr lang="en-US" b="1" dirty="0"/>
              <a:t> – </a:t>
            </a:r>
            <a:r>
              <a:rPr lang="ru-RU" dirty="0"/>
              <a:t>средства контроля ИТ-систем (двойная проверка)</a:t>
            </a:r>
            <a:r>
              <a:rPr lang="en-US" dirty="0"/>
              <a:t>, </a:t>
            </a:r>
            <a:r>
              <a:rPr lang="ru-RU" dirty="0"/>
              <a:t>предварительный контроль </a:t>
            </a:r>
            <a:r>
              <a:rPr lang="en-US" dirty="0"/>
              <a:t>(</a:t>
            </a:r>
            <a:r>
              <a:rPr lang="ru-RU" dirty="0"/>
              <a:t>министерствами, ведомствами и департаментами</a:t>
            </a:r>
            <a:r>
              <a:rPr lang="en-US" dirty="0"/>
              <a:t>), </a:t>
            </a:r>
            <a:r>
              <a:rPr lang="ru-RU" dirty="0"/>
              <a:t>последующий контроль Счетной палатой.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314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7B208-C82D-363D-BB3D-530BAF771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84" y="101873"/>
            <a:ext cx="11552348" cy="992831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C00000"/>
                </a:solidFill>
                <a:effectLst/>
                <a:latin typeface="Helvetica Neue" panose="02000503000000020004" pitchFamily="2" charset="0"/>
              </a:rPr>
              <a:t>Приведите и обсудите примеры управления рисками, которые уже применяются в системе управления государственными финансами в вашей стране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72026-6106-BF0A-C33E-4B01233C7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93" y="1094704"/>
            <a:ext cx="11689721" cy="49752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1700" b="1" dirty="0"/>
              <a:t>Албания</a:t>
            </a:r>
            <a:r>
              <a:rPr lang="en-US" sz="1700" b="1" dirty="0"/>
              <a:t> </a:t>
            </a:r>
            <a:r>
              <a:rPr lang="en-US" sz="1700" dirty="0"/>
              <a:t>– </a:t>
            </a:r>
            <a:r>
              <a:rPr lang="ru-RU" sz="1700" dirty="0"/>
              <a:t>в </a:t>
            </a:r>
            <a:r>
              <a:rPr lang="en-US" sz="1700" dirty="0"/>
              <a:t>2019</a:t>
            </a:r>
            <a:r>
              <a:rPr lang="ru-RU" sz="1700" dirty="0"/>
              <a:t> году была создана группа по мониторингу задолженности</a:t>
            </a:r>
            <a:r>
              <a:rPr lang="en-US" sz="1700" dirty="0"/>
              <a:t>. </a:t>
            </a:r>
            <a:r>
              <a:rPr lang="ru-RU" sz="1700" dirty="0"/>
              <a:t>Также существует генеральная дирекция ВГФК для мониторинга задолженности внутренними аудиторами</a:t>
            </a:r>
            <a:r>
              <a:rPr lang="en-US" sz="1700" dirty="0"/>
              <a:t>. </a:t>
            </a:r>
            <a:r>
              <a:rPr lang="ru-RU" sz="1700" dirty="0"/>
              <a:t>Интеграция закупок в систему </a:t>
            </a:r>
            <a:r>
              <a:rPr lang="en-US" sz="1700" dirty="0"/>
              <a:t>AGFIS</a:t>
            </a:r>
            <a:r>
              <a:rPr lang="ru-RU" sz="1700" dirty="0"/>
              <a:t>, включая функцию регистрации бюджетных обязательств</a:t>
            </a:r>
            <a:r>
              <a:rPr lang="en-US" sz="1700" dirty="0"/>
              <a:t>. </a:t>
            </a:r>
            <a:r>
              <a:rPr lang="ru-RU" sz="1700" dirty="0"/>
              <a:t>Создано совместное предприятие для ведения учета всей задолженности по обязательствам даже при перерасходе бюджета</a:t>
            </a:r>
            <a:r>
              <a:rPr lang="en-US" sz="1700" dirty="0"/>
              <a:t>.  </a:t>
            </a:r>
            <a:r>
              <a:rPr lang="ru-RU" sz="1700" dirty="0"/>
              <a:t>Ежемесячные кассовые планы фиксируются в </a:t>
            </a:r>
            <a:r>
              <a:rPr lang="en-US" sz="1700" dirty="0"/>
              <a:t>AGFIS</a:t>
            </a:r>
            <a:r>
              <a:rPr lang="ru-RU" sz="1700" dirty="0"/>
              <a:t> для обеспечения их согласованности с возможностями кассового исполнения в направлении «сверху вниз»</a:t>
            </a:r>
            <a:r>
              <a:rPr lang="en-US" sz="1700" dirty="0"/>
              <a:t>. </a:t>
            </a:r>
            <a:endParaRPr lang="en-US" sz="1700" dirty="0">
              <a:cs typeface="Calibri"/>
            </a:endParaRPr>
          </a:p>
          <a:p>
            <a:r>
              <a:rPr lang="ru-RU" sz="1700" b="1" dirty="0"/>
              <a:t>Венгрия</a:t>
            </a:r>
            <a:r>
              <a:rPr lang="en-US" sz="1700" b="1" dirty="0"/>
              <a:t> – </a:t>
            </a:r>
            <a:r>
              <a:rPr lang="ru-RU" sz="1700" dirty="0"/>
              <a:t>для исполнения бюджета обязательно готовятся финансовые планы; о крупных транзакциях требуется уведомлять заблаговременно – за 3 дня. </a:t>
            </a:r>
            <a:r>
              <a:rPr lang="en-US" sz="1700" dirty="0"/>
              <a:t>  </a:t>
            </a:r>
          </a:p>
          <a:p>
            <a:r>
              <a:rPr lang="ru-RU" sz="1700" b="1" dirty="0"/>
              <a:t>Индонезия</a:t>
            </a:r>
            <a:r>
              <a:rPr lang="en-US" sz="1700" b="1" dirty="0"/>
              <a:t> </a:t>
            </a:r>
            <a:r>
              <a:rPr lang="en-US" sz="1700" dirty="0"/>
              <a:t>–  </a:t>
            </a:r>
            <a:r>
              <a:rPr lang="ru-RU" sz="1700" dirty="0"/>
              <a:t>внутренняя комплаенс-служба, инспекторы в министерстве, внутренний аудитор при президенте проводят как предварительный, так и последующий (ретроспективный) контроль, а высший орган аудита проводит ретроспективный анализ.  Переход от франкофонной системы к новой модели сопровождался усилением различных контрольных функций в масштабах всего правительства. Служба внутреннего аудита оказывает поддержку, и в том числе дает одобрение на осуществление крупных расходов. </a:t>
            </a:r>
            <a:r>
              <a:rPr lang="en-US" sz="1700" dirty="0"/>
              <a:t>    </a:t>
            </a:r>
          </a:p>
          <a:p>
            <a:r>
              <a:rPr lang="ru-RU" sz="1700" b="1" dirty="0"/>
              <a:t>Монголия</a:t>
            </a:r>
            <a:r>
              <a:rPr lang="en-US" sz="1700" b="1" dirty="0"/>
              <a:t> – </a:t>
            </a:r>
            <a:r>
              <a:rPr lang="ru-RU" sz="1700" dirty="0"/>
              <a:t>в пиковые периоды из прагматических соображений применяется более тщательный подход, основанный на оценке рисков. </a:t>
            </a:r>
            <a:r>
              <a:rPr lang="en-US" sz="1700" dirty="0"/>
              <a:t> </a:t>
            </a:r>
            <a:r>
              <a:rPr lang="ru-RU" sz="1700" dirty="0"/>
              <a:t>Установлена пороговая сумма, но ведомства разбивают платежи, чтобы избежать контроля. </a:t>
            </a:r>
            <a:r>
              <a:rPr lang="en-US" sz="1700" dirty="0"/>
              <a:t>   </a:t>
            </a:r>
          </a:p>
          <a:p>
            <a:r>
              <a:rPr lang="ru-RU" sz="1700" b="1" dirty="0"/>
              <a:t>Румыния</a:t>
            </a:r>
            <a:r>
              <a:rPr lang="en-US" sz="1700" dirty="0"/>
              <a:t> – </a:t>
            </a:r>
            <a:r>
              <a:rPr lang="ru-RU" sz="1700" dirty="0"/>
              <a:t>установлена пороговая сумма для контроля; ЕС исключает возможность разбивки счетов-фактур; задолженность нельзя накапливать. Уведомления о потребностях в ликвидности следует направлять за </a:t>
            </a:r>
            <a:r>
              <a:rPr lang="en-US" sz="1700" dirty="0"/>
              <a:t>30</a:t>
            </a:r>
            <a:r>
              <a:rPr lang="ru-RU" sz="1700" dirty="0"/>
              <a:t> дней, но этот процесс очень плохо структурирован. Для преодоления этой проблемы используются краткосрочные инструменты</a:t>
            </a:r>
            <a:r>
              <a:rPr lang="en-US" sz="1700" dirty="0"/>
              <a:t>.  </a:t>
            </a:r>
            <a:r>
              <a:rPr lang="ru-RU" sz="1700" dirty="0"/>
              <a:t>Для зачета налоговой задолженности могут использовать реестр компаний и размещенные частные средства. </a:t>
            </a:r>
            <a:endParaRPr lang="en-US" sz="1700" dirty="0"/>
          </a:p>
          <a:p>
            <a:r>
              <a:rPr lang="ru-RU" sz="1700" b="1" dirty="0"/>
              <a:t>Турция</a:t>
            </a:r>
            <a:r>
              <a:rPr lang="en-US" sz="1700" b="1" dirty="0"/>
              <a:t> – </a:t>
            </a:r>
            <a:r>
              <a:rPr lang="ru-RU" sz="1700" dirty="0"/>
              <a:t>в каждом министерстве есть подразделения внутреннего контроля, и они проводят проверки. Совещания по вопросам управления рисками проводятся ежемесячно. Каждый месяц проходят встречи с ведомствами, осуществляющими крупные расходы. </a:t>
            </a:r>
            <a:r>
              <a:rPr lang="en-US" sz="1700" dirty="0"/>
              <a:t> </a:t>
            </a:r>
            <a:r>
              <a:rPr lang="ru-RU" sz="1700" dirty="0"/>
              <a:t>Также задействованы высшие органы аудита</a:t>
            </a:r>
            <a:r>
              <a:rPr lang="en-US" sz="1700" dirty="0"/>
              <a:t>.  </a:t>
            </a:r>
          </a:p>
        </p:txBody>
      </p:sp>
    </p:spTree>
    <p:extLst>
      <p:ext uri="{BB962C8B-B14F-4D97-AF65-F5344CB8AC3E}">
        <p14:creationId xmlns:p14="http://schemas.microsoft.com/office/powerpoint/2010/main" val="1726356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665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 Neue</vt:lpstr>
      <vt:lpstr>Office Theme</vt:lpstr>
      <vt:lpstr>Работа в группах  День второй</vt:lpstr>
      <vt:lpstr>Применима ли децентрализованная «англофонная» модель в вашей стране? Если да, то почему и как она может быть реализована? Если вы считаете, что она не будете работать, то по какой причине – какие могут быть проблемы и трудности с децентрализованным контролем? </vt:lpstr>
      <vt:lpstr>Если в вашей стране применяется децентрализованный бюджетный контроль, опишите, как работает эта система, и какие вы видите в ней преимущества или риски</vt:lpstr>
      <vt:lpstr>Приведите и обсудите примеры управления рисками, которые уже применяются в системе управления государственными финансами в вашей стране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Activities Day One and Day Two</dc:title>
  <dc:creator>Mark Silins</dc:creator>
  <cp:lastModifiedBy>Yelena Slizhevskaya</cp:lastModifiedBy>
  <cp:revision>153</cp:revision>
  <dcterms:created xsi:type="dcterms:W3CDTF">2023-05-08T09:02:46Z</dcterms:created>
  <dcterms:modified xsi:type="dcterms:W3CDTF">2023-07-13T07:36:32Z</dcterms:modified>
</cp:coreProperties>
</file>