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3" r:id="rId2"/>
    <p:sldId id="366" r:id="rId3"/>
    <p:sldId id="368" r:id="rId4"/>
    <p:sldId id="369" r:id="rId5"/>
    <p:sldId id="367" r:id="rId6"/>
    <p:sldId id="365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91" autoAdjust="0"/>
    <p:restoredTop sz="96255" autoAdjust="0"/>
  </p:normalViewPr>
  <p:slideViewPr>
    <p:cSldViewPr>
      <p:cViewPr varScale="1">
        <p:scale>
          <a:sx n="58" d="100"/>
          <a:sy n="58" d="100"/>
        </p:scale>
        <p:origin x="141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0CF183B-654C-E1CD-133B-8CA6EE6716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4CDA0C-7848-5D1C-4462-23544E29F3E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B351802-B3F0-9B48-9375-C2BCFE34B481}" type="datetimeFigureOut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1BBD75-536C-9CB3-F783-C81D75D3D26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B551EC-6518-424C-AE96-979D1502DB5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E4FEB64-B6C0-D34A-AB86-1BF44DCA8D08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372B644-BC3D-C574-3C3B-24032F0077A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8113DC-145D-1EA4-CF31-C9E611152DD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4BE39D7-0CD5-F24B-A66E-E0C3E057455C}" type="datetimeFigureOut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6A52EA3-C99D-27C7-C039-6980B348ED1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602CE07-F817-B2A2-8BEA-F9C12D99A6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DB470-600F-6CD2-89AB-4433BA3B18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258D7B-5543-21B8-E06C-678C24A2CF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BE61563-840F-E64F-A2CF-E6C319F9CE9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B27CA5D1-A58F-2348-EF5C-F2D1290BAA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3EE7D0DD-F06E-4BD0-4218-F249B6371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 eaLnBrk="1" hangingPunct="1">
              <a:spcBef>
                <a:spcPct val="0"/>
              </a:spcBef>
              <a:buFontTx/>
              <a:buChar char="•"/>
            </a:pPr>
            <a:endParaRPr lang="sr-Latn-RS" altLang="sr-Latn-R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F0A9764-3F8F-4B02-3D0C-D622C7676B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A90BD6C2-6CC1-D144-89AF-AD49CC0DC7C1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1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2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3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63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9633E8E9-B8FB-20DC-FFBF-F8B59F8616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6B782EC2-8653-28BE-B050-F4298E7A28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12996E89-156C-5B40-37AC-F2F623CF90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F3E75FD1-8C04-E642-B6DF-1673B03BB1F2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4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5631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>
            <a:extLst>
              <a:ext uri="{FF2B5EF4-FFF2-40B4-BE49-F238E27FC236}">
                <a16:creationId xmlns:a16="http://schemas.microsoft.com/office/drawing/2014/main" id="{4ACBC1D8-6C66-3A3A-AE62-B33853782D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>
            <a:extLst>
              <a:ext uri="{FF2B5EF4-FFF2-40B4-BE49-F238E27FC236}">
                <a16:creationId xmlns:a16="http://schemas.microsoft.com/office/drawing/2014/main" id="{A8ABE7C6-204C-974E-1AED-8672177E4FB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9220" name="Slide Number Placeholder 3">
            <a:extLst>
              <a:ext uri="{FF2B5EF4-FFF2-40B4-BE49-F238E27FC236}">
                <a16:creationId xmlns:a16="http://schemas.microsoft.com/office/drawing/2014/main" id="{4CAC1003-74DA-F7E9-F54D-D219BE654F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17AA54DC-892B-0542-8794-841D8FC87C3D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5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5AFB3B29-DBB0-9B9D-0FE6-3C90603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2074EE57-E6F6-E2FB-23BE-B87127B492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sr-Latn-RS"/>
          </a:p>
          <a:p>
            <a:pPr eaLnBrk="1" hangingPunct="1">
              <a:spcBef>
                <a:spcPct val="0"/>
              </a:spcBef>
              <a:buFontTx/>
              <a:buChar char="•"/>
            </a:pPr>
            <a:endParaRPr lang="en-US" altLang="sr-Latn-RS"/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393C87AF-B5D0-57DF-6317-D34CAC789E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SzPct val="100000"/>
            </a:pPr>
            <a:fld id="{875FD76D-5858-2747-B46C-60FCAC5CCA4C}" type="slidenum">
              <a:rPr lang="en-US" altLang="sr-Latn-RS">
                <a:solidFill>
                  <a:srgbClr val="000000"/>
                </a:solidFill>
              </a:rPr>
              <a:pPr>
                <a:buSzPct val="100000"/>
              </a:pPr>
              <a:t>6</a:t>
            </a:fld>
            <a:endParaRPr lang="en-US" altLang="sr-Latn-R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7AC2ED-7398-B3F3-01A1-46488B183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79167-DA73-D943-9D8D-F54A0BBC91CB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C85756-AB2B-0B51-B44F-368AC88D1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D0902A-29BB-C4B6-D211-95812672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15FB1-95F2-AA43-A5A5-091AB0C6DF5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61465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90398-862E-0E60-CDE4-8172B4D56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DCC4-1E0A-054F-AB02-A33F8BEC900F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F826DF-B348-D06B-4194-F73D29B1D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83FE1-5C8D-A078-D158-002E6EB0F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DE93F-67E0-8744-97A6-3184C3E8693C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4879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90761-A689-DD57-E158-BDD04A24F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2CFFB1-CBFB-FB43-AFAD-43ECFF559722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6D21F6-96F0-EE05-0A9A-4FE82688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825D21-89EB-1789-4552-854AD9864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73A76-429E-D141-8BD5-34AF6814B81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53192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FE08389-ED3D-770D-6D43-7703C7C0B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CEF1-74E6-5145-BA00-E9F76AB89AAA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F09628F-5CD6-D0B2-536B-4E306F952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0D44850-B765-69B1-CD62-F6F3ADDDCA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3027D-216B-104B-B8AD-45E133BFC56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2295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0A826-8241-291E-46CA-0E26FE410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71907-FD3D-8647-8FE5-1088EB831BC2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486FA8-F71D-A289-612E-3BE991A0E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D26724-18E3-7611-C8C1-9A8148E79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B68DF-CBCD-7048-90B0-8A6E2D694D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032201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1E2F3-0993-521F-5666-13E547E46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A7A1C-01EB-D74A-BBE9-F366C2E8E568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33754-946D-4BA5-6257-14A8D392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B3B19E-8DD6-D611-F6E1-DE1A42059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21270-FDD8-BA4C-B573-72DE16383CC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3642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C7A25C3-4CD2-AF43-6C21-BCA725594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253F0-E5E1-6846-82E9-A358E22F6AD3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C88F14A-6D43-7D50-5D32-696477AB8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C5584B-1AAF-B5A7-CE62-33012FD57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C4899-1D40-ED43-9362-4B7A2A9D56B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21774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E5C4A5C-FE8C-B786-B134-D4894DE4A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3F9AA-3DC0-BB47-98E5-5FDF34A56E83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9F835F-4B38-5DEB-2472-DDE4AE97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E29D483-0002-44A4-F737-2C89285B7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B9BF0-9785-5647-9FEE-E64040C05C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716177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A6ABC5D-F51C-A605-89AE-8202363F6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7A9A9-940C-D142-98F2-CA87A61AFFF4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3A04A48-A928-74ED-2CAC-78C4A8211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0FD41F2-1C40-5301-73BD-2FE803D47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94A5E-E7A7-3944-9B90-CD4037DEC6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21833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FBB78B3-301E-079C-D8CD-DBA975BB9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AF559-7B82-9848-945F-B42F1796C8BC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F44C23D9-6587-FA7F-5B20-BB4FA728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2411143-3D0A-D799-DD91-E770BDD9C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77CC3-7E5A-C043-AA3F-ACDE66C6207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180458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D371684-A507-D114-0E20-2F0C7D02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DB6FA2-82B0-E744-831E-6EE2B1BAC582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62B6BBD-DC07-BEDD-506F-1D5D87C3A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072621-C18D-1538-5B8D-CE1BDE2B6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E82D-FC92-6148-B56C-77DA2F4AF92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9029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0879A2B-C22A-BC41-4995-7D069EBFE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B4C36-5393-A747-AD8A-7AB9A449F109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5BB646-20FC-8A55-61F1-EE4EE60BD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30A410-0DA9-281F-4654-8C04EBA8D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2236D-02E5-5447-BF17-9FCDE3BF981A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470729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3B8B8C4-6655-E68D-E281-126F03BC88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9B215D19-8290-4835-5865-7B2100DE6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/>
              <a:t>Click to edit Master text styles</a:t>
            </a:r>
          </a:p>
          <a:p>
            <a:pPr lvl="1"/>
            <a:r>
              <a:rPr lang="en-US" altLang="sr-Latn-RS"/>
              <a:t>Second level</a:t>
            </a:r>
          </a:p>
          <a:p>
            <a:pPr lvl="2"/>
            <a:r>
              <a:rPr lang="en-US" altLang="sr-Latn-RS"/>
              <a:t>Third level</a:t>
            </a:r>
          </a:p>
          <a:p>
            <a:pPr lvl="3"/>
            <a:r>
              <a:rPr lang="en-US" altLang="sr-Latn-RS"/>
              <a:t>Fourth level</a:t>
            </a:r>
          </a:p>
          <a:p>
            <a:pPr lvl="4"/>
            <a:r>
              <a:rPr lang="en-US" altLang="sr-Latn-R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771322-CFA6-2B6D-00D7-8C097A168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1B3B262-C288-7244-B70E-D9FC63C01E65}" type="datetime1">
              <a:rPr lang="en-US" altLang="sr-Latn-RS"/>
              <a:pPr>
                <a:defRPr/>
              </a:pPr>
              <a:t>5/23/2023</a:t>
            </a:fld>
            <a:endParaRPr lang="en-US" alt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1D2CC4-85F9-4661-E3E8-79CD74502E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sr-Latn-RS" alt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43F16-B122-AD70-0872-8583855DC4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3D4CABF-40B6-6942-B176-B651C32D3A9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ubtitle 2">
            <a:extLst>
              <a:ext uri="{FF2B5EF4-FFF2-40B4-BE49-F238E27FC236}">
                <a16:creationId xmlns:a16="http://schemas.microsoft.com/office/drawing/2014/main" id="{3713A7C5-B385-438D-3811-A73290177F9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43000" y="304800"/>
            <a:ext cx="7821613" cy="6416675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600" b="1" dirty="0" err="1">
                <a:solidFill>
                  <a:srgbClr val="898989"/>
                </a:solidFill>
              </a:rPr>
              <a:t>Plenarna</a:t>
            </a:r>
            <a:r>
              <a:rPr lang="en-US" altLang="sr-Latn-RS" sz="3600" b="1" dirty="0">
                <a:solidFill>
                  <a:srgbClr val="898989"/>
                </a:solidFill>
              </a:rPr>
              <a:t>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sjednica</a:t>
            </a:r>
            <a:r>
              <a:rPr lang="en-US" altLang="sr-Latn-RS" sz="3600" b="1" dirty="0">
                <a:solidFill>
                  <a:srgbClr val="898989"/>
                </a:solidFill>
              </a:rPr>
              <a:t>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Zajednice</a:t>
            </a:r>
            <a:r>
              <a:rPr lang="en-US" altLang="sr-Latn-RS" sz="3600" b="1" dirty="0">
                <a:solidFill>
                  <a:srgbClr val="898989"/>
                </a:solidFill>
              </a:rPr>
              <a:t>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prakse</a:t>
            </a:r>
            <a:r>
              <a:rPr lang="en-US" altLang="sr-Latn-RS" sz="3600" b="1" dirty="0">
                <a:solidFill>
                  <a:srgbClr val="898989"/>
                </a:solidFill>
              </a:rPr>
              <a:t> za </a:t>
            </a:r>
            <a:r>
              <a:rPr lang="en-US" altLang="sr-Latn-RS" sz="3600" b="1" dirty="0" err="1">
                <a:solidFill>
                  <a:srgbClr val="898989"/>
                </a:solidFill>
              </a:rPr>
              <a:t>riznicu</a:t>
            </a:r>
            <a:r>
              <a:rPr lang="en-US" altLang="sr-Latn-RS" sz="3600" b="1" dirty="0">
                <a:solidFill>
                  <a:srgbClr val="898989"/>
                </a:solidFill>
              </a:rPr>
              <a:t> (TCOP) PEMPAL-a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600" b="1" dirty="0">
              <a:solidFill>
                <a:srgbClr val="898989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4000" b="1" dirty="0">
                <a:solidFill>
                  <a:srgbClr val="002060"/>
                </a:solidFill>
              </a:rPr>
              <a:t>Dan 1 – 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4000" b="1" dirty="0" err="1">
                <a:solidFill>
                  <a:srgbClr val="002060"/>
                </a:solidFill>
              </a:rPr>
              <a:t>Klijenti</a:t>
            </a:r>
            <a:r>
              <a:rPr lang="en-US" altLang="sr-Latn-RS" sz="4000" b="1" dirty="0">
                <a:solidFill>
                  <a:srgbClr val="002060"/>
                </a:solidFill>
              </a:rPr>
              <a:t>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i</a:t>
            </a:r>
            <a:r>
              <a:rPr lang="en-US" altLang="sr-Latn-RS" sz="4000" b="1" dirty="0">
                <a:solidFill>
                  <a:srgbClr val="002060"/>
                </a:solidFill>
              </a:rPr>
              <a:t>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centralni</a:t>
            </a:r>
            <a:r>
              <a:rPr lang="en-US" altLang="sr-Latn-RS" sz="4000" b="1" dirty="0">
                <a:solidFill>
                  <a:srgbClr val="002060"/>
                </a:solidFill>
              </a:rPr>
              <a:t> vs.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regionalni</a:t>
            </a:r>
            <a:r>
              <a:rPr lang="en-US" altLang="sr-Latn-RS" sz="4000" b="1" dirty="0">
                <a:solidFill>
                  <a:srgbClr val="002060"/>
                </a:solidFill>
              </a:rPr>
              <a:t> </a:t>
            </a:r>
            <a:r>
              <a:rPr lang="en-US" altLang="sr-Latn-RS" sz="4000" b="1" dirty="0" err="1">
                <a:solidFill>
                  <a:srgbClr val="002060"/>
                </a:solidFill>
              </a:rPr>
              <a:t>uredi</a:t>
            </a:r>
            <a:endParaRPr lang="en-US" altLang="sr-Latn-RS" sz="4000" b="1" dirty="0">
              <a:solidFill>
                <a:srgbClr val="00206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BiH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CG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Hrvatska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 err="1">
                <a:solidFill>
                  <a:srgbClr val="C00000"/>
                </a:solidFill>
              </a:rPr>
              <a:t>Sjeverna</a:t>
            </a:r>
            <a:r>
              <a:rPr lang="en-US" altLang="sr-Latn-RS" sz="2000" b="1" dirty="0">
                <a:solidFill>
                  <a:srgbClr val="C00000"/>
                </a:solidFill>
              </a:rPr>
              <a:t> Makedonija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 err="1">
                <a:solidFill>
                  <a:srgbClr val="C00000"/>
                </a:solidFill>
              </a:rPr>
              <a:t>Srbija</a:t>
            </a:r>
            <a:endParaRPr lang="en-US" altLang="sr-Latn-RS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 err="1">
                <a:solidFill>
                  <a:srgbClr val="C00000"/>
                </a:solidFill>
              </a:rPr>
              <a:t>Filipini</a:t>
            </a:r>
            <a:endParaRPr lang="en-US" altLang="sr-Latn-RS" sz="2000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dirty="0">
                <a:solidFill>
                  <a:srgbClr val="C00000"/>
                </a:solidFill>
              </a:rPr>
              <a:t>Vietnam</a:t>
            </a: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b="1" dirty="0">
              <a:solidFill>
                <a:srgbClr val="C00000"/>
              </a:solidFill>
            </a:endParaRPr>
          </a:p>
          <a:p>
            <a:pPr lvl="1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pl-PL" altLang="sr-Latn-RS" b="1" dirty="0" err="1">
                <a:solidFill>
                  <a:srgbClr val="898989"/>
                </a:solidFill>
              </a:rPr>
              <a:t>Almaty</a:t>
            </a:r>
            <a:r>
              <a:rPr lang="en-US" altLang="sr-Latn-RS" b="1" dirty="0">
                <a:solidFill>
                  <a:srgbClr val="898989"/>
                </a:solidFill>
              </a:rPr>
              <a:t> (</a:t>
            </a:r>
            <a:r>
              <a:rPr lang="pl-PL" altLang="sr-Latn-RS" b="1" dirty="0" err="1">
                <a:solidFill>
                  <a:srgbClr val="898989"/>
                </a:solidFill>
              </a:rPr>
              <a:t>Kazahstan</a:t>
            </a:r>
            <a:r>
              <a:rPr lang="en-US" altLang="sr-Latn-RS" b="1" dirty="0">
                <a:solidFill>
                  <a:srgbClr val="898989"/>
                </a:solidFill>
              </a:rPr>
              <a:t>), </a:t>
            </a:r>
            <a:r>
              <a:rPr lang="pl-PL" altLang="sr-Latn-RS" b="1" dirty="0">
                <a:solidFill>
                  <a:srgbClr val="898989"/>
                </a:solidFill>
              </a:rPr>
              <a:t>23. – 26. </a:t>
            </a:r>
            <a:r>
              <a:rPr lang="pl-PL" altLang="sr-Latn-RS" b="1" dirty="0" err="1">
                <a:solidFill>
                  <a:srgbClr val="898989"/>
                </a:solidFill>
              </a:rPr>
              <a:t>svibnja</a:t>
            </a:r>
            <a:r>
              <a:rPr lang="pl-PL" altLang="sr-Latn-RS" b="1" dirty="0">
                <a:solidFill>
                  <a:srgbClr val="898989"/>
                </a:solidFill>
              </a:rPr>
              <a:t>/maja 2023</a:t>
            </a:r>
            <a:endParaRPr lang="en-US" altLang="sr-Latn-RS" b="1" dirty="0">
              <a:solidFill>
                <a:srgbClr val="898989"/>
              </a:solidFill>
            </a:endParaRPr>
          </a:p>
        </p:txBody>
      </p:sp>
      <p:pic>
        <p:nvPicPr>
          <p:cNvPr id="4099" name="Picture 3">
            <a:extLst>
              <a:ext uri="{FF2B5EF4-FFF2-40B4-BE49-F238E27FC236}">
                <a16:creationId xmlns:a16="http://schemas.microsoft.com/office/drawing/2014/main" id="{D788443B-A346-C06D-39B8-7CBE906DBB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33700" y="2933700"/>
            <a:ext cx="68580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87FABF18-2905-EB6C-B487-9CC990202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C4F02D8-7DA8-EB4E-A5B8-EAD99DBA4C43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000" b="1" dirty="0" err="1">
                <a:solidFill>
                  <a:srgbClr val="376092"/>
                </a:solidFill>
              </a:rPr>
              <a:t>Definicija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klijenta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i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broj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klijenata</a:t>
            </a:r>
            <a:endParaRPr lang="en-US" altLang="sr-Latn-RS" sz="3000" b="1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u="sng" dirty="0" err="1">
                <a:solidFill>
                  <a:srgbClr val="FF0000"/>
                </a:solidFill>
              </a:rPr>
              <a:t>Zajednički</a:t>
            </a:r>
            <a:r>
              <a:rPr lang="en-US" altLang="sr-Latn-RS" sz="2000" b="1" u="sng" dirty="0">
                <a:solidFill>
                  <a:srgbClr val="FF0000"/>
                </a:solidFill>
              </a:rPr>
              <a:t> </a:t>
            </a:r>
            <a:r>
              <a:rPr lang="en-US" altLang="sr-Latn-RS" sz="2000" b="1" u="sng" dirty="0" err="1">
                <a:solidFill>
                  <a:srgbClr val="FF0000"/>
                </a:solidFill>
              </a:rPr>
              <a:t>trendovi</a:t>
            </a:r>
            <a:endParaRPr lang="en-US" altLang="sr-Latn-RS" sz="2000" b="1" u="sng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 Više modela, koji se najviše razlikuju po tretiranju direktnih vs.</a:t>
            </a: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</a:pPr>
            <a:r>
              <a:rPr lang="hr-HR" altLang="sr-Latn-RS" sz="2000" i="1" dirty="0">
                <a:solidFill>
                  <a:srgbClr val="376092"/>
                </a:solidFill>
              </a:rPr>
              <a:t> Indirektnih korisnika, te po uključenju </a:t>
            </a:r>
            <a:r>
              <a:rPr lang="hr-HR" altLang="sr-Latn-RS" sz="2000" i="1" dirty="0" err="1">
                <a:solidFill>
                  <a:srgbClr val="376092"/>
                </a:solidFill>
              </a:rPr>
              <a:t>podnacionalnih</a:t>
            </a:r>
            <a:r>
              <a:rPr lang="hr-HR" altLang="sr-Latn-RS" sz="2000" i="1" dirty="0">
                <a:solidFill>
                  <a:srgbClr val="376092"/>
                </a:solidFill>
              </a:rPr>
              <a:t> nivoa: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 Srbija i Makedonija u svom sistemu imaju sve direktne i indirektne korisnike budžetskih sredstava (uključujući npr. </a:t>
            </a:r>
            <a:r>
              <a:rPr lang="hr-HR" altLang="sr-Latn-RS" sz="1600" b="1" dirty="0" err="1">
                <a:solidFill>
                  <a:srgbClr val="376092"/>
                </a:solidFill>
              </a:rPr>
              <a:t>indvidualne</a:t>
            </a:r>
            <a:r>
              <a:rPr lang="hr-HR" altLang="sr-Latn-RS" sz="1600" b="1" dirty="0">
                <a:solidFill>
                  <a:srgbClr val="376092"/>
                </a:solidFill>
              </a:rPr>
              <a:t> škole)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Crna Gora i Hrvatska imaju u svom trezoru isključivo imaju direktne korisnike, dok indirektni imaju račune u poslovnim bankama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BiH (nivo FBiH) nema indirektnih korisnika, svi su direktni (npr. svaki individualni zatvor)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1600" b="1" dirty="0" err="1">
                <a:solidFill>
                  <a:srgbClr val="376092"/>
                </a:solidFill>
              </a:rPr>
              <a:t>Vietnam</a:t>
            </a:r>
            <a:r>
              <a:rPr lang="hr-HR" altLang="sr-Latn-RS" sz="1600" b="1" dirty="0">
                <a:solidFill>
                  <a:srgbClr val="376092"/>
                </a:solidFill>
              </a:rPr>
              <a:t> ima tri nivoa svi su direktni</a:t>
            </a:r>
          </a:p>
          <a:p>
            <a:pPr lvl="1"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Filipini funkcioniraju preko državnih institucija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</a:pP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150000"/>
              </a:lnSpc>
              <a:spcAft>
                <a:spcPts val="600"/>
              </a:spcAft>
            </a:pPr>
            <a:endParaRPr lang="en-US" altLang="sr-Latn-RS" sz="2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20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sr-Latn-RS" sz="2000" dirty="0">
                <a:solidFill>
                  <a:srgbClr val="376092"/>
                </a:solidFill>
              </a:rPr>
              <a:t> ….</a:t>
            </a: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000" b="1" dirty="0" err="1">
                <a:solidFill>
                  <a:srgbClr val="376092"/>
                </a:solidFill>
              </a:rPr>
              <a:t>Definicija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klijenta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i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broj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klijenata</a:t>
            </a:r>
            <a:endParaRPr lang="en-US" altLang="sr-Latn-RS" sz="3000" b="1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u="sng" dirty="0" err="1">
                <a:solidFill>
                  <a:srgbClr val="FF0000"/>
                </a:solidFill>
              </a:rPr>
              <a:t>Zajednički</a:t>
            </a:r>
            <a:r>
              <a:rPr lang="en-US" altLang="sr-Latn-RS" sz="2000" b="1" u="sng" dirty="0">
                <a:solidFill>
                  <a:srgbClr val="FF0000"/>
                </a:solidFill>
              </a:rPr>
              <a:t> </a:t>
            </a:r>
            <a:r>
              <a:rPr lang="en-US" altLang="sr-Latn-RS" sz="2000" b="1" u="sng" dirty="0" err="1">
                <a:solidFill>
                  <a:srgbClr val="FF0000"/>
                </a:solidFill>
              </a:rPr>
              <a:t>trendovi</a:t>
            </a:r>
            <a:endParaRPr lang="en-US" altLang="sr-Latn-RS" sz="2000" b="1" u="sng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b="1" dirty="0">
                <a:solidFill>
                  <a:srgbClr val="376092"/>
                </a:solidFill>
              </a:rPr>
              <a:t>Broj klijenata: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Hrvatska 128 (616 sa indirektnim koji su van sistema, ali se radi o 1% sredstava)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CG 88 (samo direktni korisnici)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Srbija 3823 (i direktni i indirektni)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BiH 67 (svi direktni), popunit će anketu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Makedonija će revidirati broj (više od 1000)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 err="1">
                <a:solidFill>
                  <a:srgbClr val="376092"/>
                </a:solidFill>
              </a:rPr>
              <a:t>Vietnam</a:t>
            </a:r>
            <a:r>
              <a:rPr lang="hr-HR" altLang="sr-Latn-RS" sz="1600" b="1" dirty="0">
                <a:solidFill>
                  <a:srgbClr val="376092"/>
                </a:solidFill>
              </a:rPr>
              <a:t> preko 100.000 klijenata</a:t>
            </a:r>
          </a:p>
          <a:p>
            <a:pPr lvl="1" algn="just" eaLnBrk="1" hangingPunct="1">
              <a:lnSpc>
                <a:spcPct val="200000"/>
              </a:lnSpc>
              <a:spcAft>
                <a:spcPts val="0"/>
              </a:spcAft>
              <a:buFont typeface="Wingdings" pitchFamily="2" charset="2"/>
              <a:buChar char="Ø"/>
            </a:pPr>
            <a:r>
              <a:rPr lang="hr-HR" altLang="sr-Latn-RS" sz="1600" b="1" dirty="0">
                <a:solidFill>
                  <a:srgbClr val="376092"/>
                </a:solidFill>
              </a:rPr>
              <a:t>Filipini - hiljade</a:t>
            </a: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150000"/>
              </a:lnSpc>
              <a:spcAft>
                <a:spcPts val="600"/>
              </a:spcAft>
            </a:pPr>
            <a:endParaRPr lang="en-US" altLang="sr-Latn-RS" sz="2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20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altLang="sr-Latn-RS" sz="2000" dirty="0">
                <a:solidFill>
                  <a:srgbClr val="376092"/>
                </a:solidFill>
              </a:rPr>
              <a:t> ….</a:t>
            </a: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0017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5EBEF345-FC23-7E12-F806-883C9B40F7B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000" b="1" dirty="0" err="1">
                <a:solidFill>
                  <a:srgbClr val="376092"/>
                </a:solidFill>
              </a:rPr>
              <a:t>Centralni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vr</a:t>
            </a:r>
            <a:r>
              <a:rPr lang="en-US" altLang="sr-Latn-RS" sz="3000" b="1" dirty="0">
                <a:solidFill>
                  <a:srgbClr val="376092"/>
                </a:solidFill>
              </a:rPr>
              <a:t>.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regionalni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uredi</a:t>
            </a:r>
            <a:endParaRPr lang="en-US" altLang="sr-Latn-RS" sz="3000" b="1" dirty="0">
              <a:solidFill>
                <a:srgbClr val="376092"/>
              </a:solidFill>
            </a:endParaRPr>
          </a:p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9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2000" b="1" u="sng" dirty="0" err="1">
                <a:solidFill>
                  <a:srgbClr val="FF0000"/>
                </a:solidFill>
              </a:rPr>
              <a:t>Zajednički</a:t>
            </a:r>
            <a:r>
              <a:rPr lang="en-US" altLang="sr-Latn-RS" sz="2000" b="1" u="sng" dirty="0">
                <a:solidFill>
                  <a:srgbClr val="FF0000"/>
                </a:solidFill>
              </a:rPr>
              <a:t> </a:t>
            </a:r>
            <a:r>
              <a:rPr lang="en-US" altLang="sr-Latn-RS" sz="2000" b="1" u="sng" dirty="0" err="1">
                <a:solidFill>
                  <a:srgbClr val="FF0000"/>
                </a:solidFill>
              </a:rPr>
              <a:t>trendovi</a:t>
            </a:r>
            <a:endParaRPr lang="en-US" altLang="sr-Latn-RS" sz="2000" b="1" u="sng" dirty="0">
              <a:solidFill>
                <a:srgbClr val="FF0000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 </a:t>
            </a:r>
            <a:r>
              <a:rPr lang="hr-HR" altLang="sr-Latn-RS" sz="2000" dirty="0">
                <a:solidFill>
                  <a:srgbClr val="376092"/>
                </a:solidFill>
              </a:rPr>
              <a:t>Podaci iz ankete su </a:t>
            </a:r>
            <a:r>
              <a:rPr lang="hr-HR" altLang="sr-Latn-RS" sz="2000" dirty="0" err="1">
                <a:solidFill>
                  <a:srgbClr val="376092"/>
                </a:solidFill>
              </a:rPr>
              <a:t>tačni</a:t>
            </a:r>
            <a:r>
              <a:rPr lang="hr-HR" altLang="sr-Latn-RS" sz="2000" dirty="0">
                <a:solidFill>
                  <a:srgbClr val="376092"/>
                </a:solidFill>
              </a:rPr>
              <a:t> za sve zemlje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CG i Hrvatska nemaju regionalne urede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Srbija ima 145 regionalnih ureda, sa širokim ulogama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Makedonija ima 17 regionalnih ureda, sa veoma limitiranom ulogom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BiH za nivo FBiH nema regionalne urede, ali nivoi kantona imaju svoje trezore (potrebno pojasniti za popunjavanje ankete)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Vijetnam – centralni, provincijski (63) i okružni (600)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i="1" dirty="0">
                <a:solidFill>
                  <a:srgbClr val="376092"/>
                </a:solidFill>
              </a:rPr>
              <a:t>Filipini – ukupno 85</a:t>
            </a:r>
          </a:p>
          <a:p>
            <a:pPr lvl="1" algn="just" eaLnBrk="1" hangingPunct="1">
              <a:lnSpc>
                <a:spcPct val="80000"/>
              </a:lnSpc>
              <a:spcAft>
                <a:spcPts val="600"/>
              </a:spcAft>
            </a:pPr>
            <a:endParaRPr lang="hr-HR" altLang="sr-Latn-RS" sz="2000" i="1" dirty="0">
              <a:solidFill>
                <a:srgbClr val="376092"/>
              </a:solidFill>
            </a:endParaRPr>
          </a:p>
          <a:p>
            <a:pPr algn="just" eaLnBrk="1" hangingPunct="1">
              <a:lnSpc>
                <a:spcPct val="8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hr-HR" altLang="sr-Latn-RS" sz="2000" dirty="0">
                <a:solidFill>
                  <a:srgbClr val="376092"/>
                </a:solidFill>
              </a:rPr>
              <a:t>Makedonija i CG naloge primaju fizički</a:t>
            </a:r>
            <a:endParaRPr lang="hr-HR" altLang="sr-Latn-RS" sz="1600" b="1" dirty="0">
              <a:solidFill>
                <a:srgbClr val="376092"/>
              </a:solidFill>
            </a:endParaRPr>
          </a:p>
          <a:p>
            <a:pPr lvl="1" algn="just" eaLnBrk="1" hangingPunct="1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endParaRPr lang="en-US" altLang="sr-Latn-RS" sz="16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</a:pPr>
            <a:endParaRPr lang="en-US" altLang="sr-Latn-RS" sz="20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6147" name="Picture 3">
            <a:extLst>
              <a:ext uri="{FF2B5EF4-FFF2-40B4-BE49-F238E27FC236}">
                <a16:creationId xmlns:a16="http://schemas.microsoft.com/office/drawing/2014/main" id="{C23A5037-84E4-4B5B-1415-8CFC92CDE0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Slide Number Placeholder 4">
            <a:extLst>
              <a:ext uri="{FF2B5EF4-FFF2-40B4-BE49-F238E27FC236}">
                <a16:creationId xmlns:a16="http://schemas.microsoft.com/office/drawing/2014/main" id="{C31ADDF7-6D79-2347-2262-8B09349A8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224357B-7607-C849-8E21-F3A2D48E4CD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6768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2">
            <a:extLst>
              <a:ext uri="{FF2B5EF4-FFF2-40B4-BE49-F238E27FC236}">
                <a16:creationId xmlns:a16="http://schemas.microsoft.com/office/drawing/2014/main" id="{47A96E95-4ED7-E3AE-DFC6-9953439A65E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81000"/>
            <a:ext cx="7705725" cy="63404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r>
              <a:rPr lang="en-US" altLang="sr-Latn-RS" sz="3000" b="1" dirty="0" err="1">
                <a:solidFill>
                  <a:srgbClr val="376092"/>
                </a:solidFill>
              </a:rPr>
              <a:t>Identificirani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zajedniči</a:t>
            </a:r>
            <a:r>
              <a:rPr lang="en-US" altLang="sr-Latn-RS" sz="3000" b="1" dirty="0">
                <a:solidFill>
                  <a:srgbClr val="376092"/>
                </a:solidFill>
              </a:rPr>
              <a:t> </a:t>
            </a:r>
            <a:r>
              <a:rPr lang="en-US" altLang="sr-Latn-RS" sz="3000" b="1" dirty="0" err="1">
                <a:solidFill>
                  <a:srgbClr val="376092"/>
                </a:solidFill>
              </a:rPr>
              <a:t>izazovi</a:t>
            </a:r>
            <a:endParaRPr lang="en-US" altLang="sr-Latn-RS" sz="30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3000" i="1" dirty="0">
              <a:solidFill>
                <a:srgbClr val="376092"/>
              </a:solidFill>
            </a:endParaRP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hr-HR" altLang="sr-Latn-RS" sz="3000" i="1" dirty="0">
                <a:solidFill>
                  <a:srgbClr val="376092"/>
                </a:solidFill>
              </a:rPr>
              <a:t>IT stručnjaci i </a:t>
            </a:r>
            <a:r>
              <a:rPr lang="hr-HR" altLang="sr-Latn-RS" sz="3000" i="1" dirty="0" err="1">
                <a:solidFill>
                  <a:srgbClr val="376092"/>
                </a:solidFill>
              </a:rPr>
              <a:t>integracja</a:t>
            </a:r>
            <a:r>
              <a:rPr lang="hr-HR" altLang="sr-Latn-RS" sz="3000" i="1" dirty="0">
                <a:solidFill>
                  <a:srgbClr val="376092"/>
                </a:solidFill>
              </a:rPr>
              <a:t> sistema</a:t>
            </a: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hr-HR" altLang="sr-Latn-RS" sz="3000" i="1" dirty="0">
                <a:solidFill>
                  <a:srgbClr val="376092"/>
                </a:solidFill>
              </a:rPr>
              <a:t>Ukidanje namjenskih računa </a:t>
            </a:r>
          </a:p>
          <a:p>
            <a:pPr marL="514350" indent="-514350" algn="just" eaLnBrk="1" hangingPunct="1">
              <a:lnSpc>
                <a:spcPct val="80000"/>
              </a:lnSpc>
              <a:buFont typeface="+mj-lt"/>
              <a:buAutoNum type="arabicPeriod"/>
            </a:pPr>
            <a:r>
              <a:rPr lang="hr-HR" altLang="sr-Latn-RS" sz="3000" i="1" dirty="0">
                <a:solidFill>
                  <a:srgbClr val="376092"/>
                </a:solidFill>
              </a:rPr>
              <a:t>Izvještavanje prema Eurostatu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Char char="Ø"/>
            </a:pPr>
            <a:endParaRPr lang="en-US" altLang="sr-Latn-RS" sz="1400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b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  <a:p>
            <a:pPr algn="l" eaLnBrk="1" hangingPunct="1">
              <a:lnSpc>
                <a:spcPct val="80000"/>
              </a:lnSpc>
              <a:buFont typeface="Calibri" panose="020F0502020204030204" pitchFamily="34" charset="0"/>
              <a:buNone/>
            </a:pPr>
            <a:endParaRPr lang="en-US" altLang="sr-Latn-RS" sz="1400" i="1" dirty="0">
              <a:solidFill>
                <a:srgbClr val="376092"/>
              </a:solidFill>
            </a:endParaRPr>
          </a:p>
        </p:txBody>
      </p:sp>
      <p:pic>
        <p:nvPicPr>
          <p:cNvPr id="8195" name="Picture 3">
            <a:extLst>
              <a:ext uri="{FF2B5EF4-FFF2-40B4-BE49-F238E27FC236}">
                <a16:creationId xmlns:a16="http://schemas.microsoft.com/office/drawing/2014/main" id="{B620B071-691D-16D8-7A62-13387167D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Slide Number Placeholder 4">
            <a:extLst>
              <a:ext uri="{FF2B5EF4-FFF2-40B4-BE49-F238E27FC236}">
                <a16:creationId xmlns:a16="http://schemas.microsoft.com/office/drawing/2014/main" id="{6BDE7389-ACD4-6EAE-0F84-005CA5308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6DB329-EB8C-3440-9759-407AE5F2444B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ubtitle 2">
            <a:extLst>
              <a:ext uri="{FF2B5EF4-FFF2-40B4-BE49-F238E27FC236}">
                <a16:creationId xmlns:a16="http://schemas.microsoft.com/office/drawing/2014/main" id="{196BCFEF-BE1A-A806-8243-71435ECA1F2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58888" y="3068638"/>
            <a:ext cx="7561262" cy="1320800"/>
          </a:xfrm>
        </p:spPr>
        <p:txBody>
          <a:bodyPr/>
          <a:lstStyle/>
          <a:p>
            <a:pPr eaLnBrk="1" hangingPunct="1">
              <a:buFont typeface="Calibri" panose="020F0502020204030204" pitchFamily="34" charset="0"/>
              <a:buNone/>
            </a:pPr>
            <a:r>
              <a:rPr lang="en-US" altLang="sr-Latn-RS" sz="3600" b="1">
                <a:solidFill>
                  <a:srgbClr val="376092"/>
                </a:solidFill>
              </a:rPr>
              <a:t>HVALA!</a:t>
            </a:r>
          </a:p>
          <a:p>
            <a:pPr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Arial" panose="020B0604020202020204" pitchFamily="34" charset="0"/>
              <a:buChar char="•"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  <a:p>
            <a:pPr algn="l" eaLnBrk="1" hangingPunct="1">
              <a:buFont typeface="Calibri" panose="020F0502020204030204" pitchFamily="34" charset="0"/>
              <a:buNone/>
            </a:pPr>
            <a:endParaRPr lang="en-US" altLang="sr-Latn-RS" sz="3600" b="1">
              <a:solidFill>
                <a:srgbClr val="376092"/>
              </a:solidFill>
            </a:endParaRPr>
          </a:p>
        </p:txBody>
      </p:sp>
      <p:pic>
        <p:nvPicPr>
          <p:cNvPr id="10243" name="Picture 3">
            <a:extLst>
              <a:ext uri="{FF2B5EF4-FFF2-40B4-BE49-F238E27FC236}">
                <a16:creationId xmlns:a16="http://schemas.microsoft.com/office/drawing/2014/main" id="{F2629719-B2F7-EC4F-024F-6FDEC99215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2971800" y="2971800"/>
            <a:ext cx="685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Slide Number Placeholder 4">
            <a:extLst>
              <a:ext uri="{FF2B5EF4-FFF2-40B4-BE49-F238E27FC236}">
                <a16:creationId xmlns:a16="http://schemas.microsoft.com/office/drawing/2014/main" id="{CB0B3027-3D27-28F5-E15F-65C465B91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79BC6D-F095-1E42-B1B1-E95164BCC9A6}" type="slidenum">
              <a:rPr lang="en-US" altLang="sr-Latn-R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sr-Latn-RS" sz="120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3763</TotalTime>
  <Words>330</Words>
  <Application>Microsoft Office PowerPoint</Application>
  <PresentationFormat>On-screen Show (4:3)</PresentationFormat>
  <Paragraphs>98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Tetiana Shalkivska</cp:lastModifiedBy>
  <cp:revision>519</cp:revision>
  <cp:lastPrinted>2012-03-11T09:33:36Z</cp:lastPrinted>
  <dcterms:created xsi:type="dcterms:W3CDTF">2012-02-13T09:14:10Z</dcterms:created>
  <dcterms:modified xsi:type="dcterms:W3CDTF">2023-05-23T11:19:01Z</dcterms:modified>
</cp:coreProperties>
</file>