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68" r:id="rId4"/>
    <p:sldId id="369" r:id="rId5"/>
    <p:sldId id="367" r:id="rId6"/>
    <p:sldId id="365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1" autoAdjust="0"/>
    <p:restoredTop sz="96255" autoAdjust="0"/>
  </p:normalViewPr>
  <p:slideViewPr>
    <p:cSldViewPr>
      <p:cViewPr varScale="1">
        <p:scale>
          <a:sx n="58" d="100"/>
          <a:sy n="58" d="100"/>
        </p:scale>
        <p:origin x="14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6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3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ACBC1D8-6C66-3A3A-AE62-B33853782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8ABE7C6-204C-974E-1AED-8672177E4F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AC1003-74DA-F7E9-F54D-D219BE654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17AA54DC-892B-0542-8794-841D8FC87C3D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5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6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5/23/2023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7821613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600" b="1" dirty="0" err="1">
                <a:solidFill>
                  <a:srgbClr val="898989"/>
                </a:solidFill>
              </a:rPr>
              <a:t>Plenarna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sjednica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Zajednice</a:t>
            </a:r>
            <a:r>
              <a:rPr lang="en-US" altLang="sr-Latn-RS" sz="3600" b="1" dirty="0">
                <a:solidFill>
                  <a:srgbClr val="898989"/>
                </a:solidFill>
              </a:rPr>
              <a:t>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prakse</a:t>
            </a:r>
            <a:r>
              <a:rPr lang="en-US" altLang="sr-Latn-RS" sz="3600" b="1" dirty="0">
                <a:solidFill>
                  <a:srgbClr val="898989"/>
                </a:solidFill>
              </a:rPr>
              <a:t> za </a:t>
            </a:r>
            <a:r>
              <a:rPr lang="en-US" altLang="sr-Latn-RS" sz="3600" b="1" dirty="0" err="1">
                <a:solidFill>
                  <a:srgbClr val="898989"/>
                </a:solidFill>
              </a:rPr>
              <a:t>riznicu</a:t>
            </a:r>
            <a:r>
              <a:rPr lang="en-US" altLang="sr-Latn-RS" sz="3600" b="1" dirty="0">
                <a:solidFill>
                  <a:srgbClr val="898989"/>
                </a:solidFill>
              </a:rPr>
              <a:t> (TCOP) PEMPAL-a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4000" b="1" dirty="0">
                <a:solidFill>
                  <a:srgbClr val="002060"/>
                </a:solidFill>
              </a:rPr>
              <a:t>Dan 1 – 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4000" b="1" dirty="0" err="1">
                <a:solidFill>
                  <a:srgbClr val="002060"/>
                </a:solidFill>
              </a:rPr>
              <a:t>Klijenti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centralni</a:t>
            </a:r>
            <a:r>
              <a:rPr lang="en-US" altLang="sr-Latn-RS" sz="4000" b="1" dirty="0">
                <a:solidFill>
                  <a:srgbClr val="002060"/>
                </a:solidFill>
              </a:rPr>
              <a:t> vs.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regionalni</a:t>
            </a:r>
            <a:r>
              <a:rPr lang="en-US" altLang="sr-Latn-RS" sz="4000" b="1" dirty="0">
                <a:solidFill>
                  <a:srgbClr val="002060"/>
                </a:solidFill>
              </a:rPr>
              <a:t> </a:t>
            </a:r>
            <a:r>
              <a:rPr lang="en-US" altLang="sr-Latn-RS" sz="4000" b="1" dirty="0" err="1">
                <a:solidFill>
                  <a:srgbClr val="002060"/>
                </a:solidFill>
              </a:rPr>
              <a:t>uredi</a:t>
            </a:r>
            <a:endParaRPr lang="en-US" altLang="sr-Latn-RS" sz="4000" b="1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BiH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CG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Hrvatska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Sjeverna</a:t>
            </a:r>
            <a:r>
              <a:rPr lang="en-US" altLang="sr-Latn-RS" sz="2000" b="1" dirty="0">
                <a:solidFill>
                  <a:srgbClr val="C00000"/>
                </a:solidFill>
              </a:rPr>
              <a:t> Makedonija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Srbija</a:t>
            </a:r>
            <a:endParaRPr lang="en-US" altLang="sr-Latn-RS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 err="1">
                <a:solidFill>
                  <a:srgbClr val="C00000"/>
                </a:solidFill>
              </a:rPr>
              <a:t>Filipini</a:t>
            </a:r>
            <a:endParaRPr lang="en-US" altLang="sr-Latn-RS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dirty="0">
                <a:solidFill>
                  <a:srgbClr val="C00000"/>
                </a:solidFill>
              </a:rPr>
              <a:t>Vietnam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pl-PL" altLang="sr-Latn-RS" b="1" dirty="0" err="1">
                <a:solidFill>
                  <a:srgbClr val="898989"/>
                </a:solidFill>
              </a:rPr>
              <a:t>Almaty</a:t>
            </a:r>
            <a:r>
              <a:rPr lang="en-US" altLang="sr-Latn-RS" b="1" dirty="0">
                <a:solidFill>
                  <a:srgbClr val="898989"/>
                </a:solidFill>
              </a:rPr>
              <a:t> (</a:t>
            </a:r>
            <a:r>
              <a:rPr lang="pl-PL" altLang="sr-Latn-RS" b="1" dirty="0" err="1">
                <a:solidFill>
                  <a:srgbClr val="898989"/>
                </a:solidFill>
              </a:rPr>
              <a:t>Kazahstan</a:t>
            </a:r>
            <a:r>
              <a:rPr lang="en-US" altLang="sr-Latn-RS" b="1" dirty="0">
                <a:solidFill>
                  <a:srgbClr val="898989"/>
                </a:solidFill>
              </a:rPr>
              <a:t>), </a:t>
            </a:r>
            <a:r>
              <a:rPr lang="pl-PL" altLang="sr-Latn-RS" b="1" dirty="0">
                <a:solidFill>
                  <a:srgbClr val="898989"/>
                </a:solidFill>
              </a:rPr>
              <a:t>23. – 26. </a:t>
            </a:r>
            <a:r>
              <a:rPr lang="pl-PL" altLang="sr-Latn-RS" b="1" dirty="0" err="1">
                <a:solidFill>
                  <a:srgbClr val="898989"/>
                </a:solidFill>
              </a:rPr>
              <a:t>svibnja</a:t>
            </a:r>
            <a:r>
              <a:rPr lang="pl-PL" altLang="sr-Latn-RS" b="1" dirty="0">
                <a:solidFill>
                  <a:srgbClr val="898989"/>
                </a:solidFill>
              </a:rPr>
              <a:t>/maja 2023</a:t>
            </a:r>
            <a:endParaRPr lang="en-US" altLang="sr-Latn-RS" b="1" dirty="0">
              <a:solidFill>
                <a:srgbClr val="898989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Definicija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klijenta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broj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klijenata</a:t>
            </a:r>
            <a:endParaRPr lang="en-US" altLang="sr-Latn-RS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u="sng" dirty="0" err="1">
                <a:solidFill>
                  <a:srgbClr val="FF0000"/>
                </a:solidFill>
              </a:rPr>
              <a:t>Zajednički</a:t>
            </a:r>
            <a:r>
              <a:rPr lang="en-US" altLang="sr-Latn-RS" sz="2000" b="1" u="sng" dirty="0">
                <a:solidFill>
                  <a:srgbClr val="FF0000"/>
                </a:solidFill>
              </a:rPr>
              <a:t> </a:t>
            </a:r>
            <a:r>
              <a:rPr lang="en-US" altLang="sr-Latn-RS" sz="2000" b="1" u="sng" dirty="0" err="1">
                <a:solidFill>
                  <a:srgbClr val="FF0000"/>
                </a:solidFill>
              </a:rPr>
              <a:t>trendovi</a:t>
            </a:r>
            <a:endParaRPr lang="en-US" altLang="sr-Latn-RS" sz="20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 Više modela, koji se najviše razlikuju po tretiranju direktnih vs.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</a:pPr>
            <a:r>
              <a:rPr lang="hr-HR" altLang="sr-Latn-RS" sz="2000" i="1" dirty="0">
                <a:solidFill>
                  <a:srgbClr val="376092"/>
                </a:solidFill>
              </a:rPr>
              <a:t> Indirektnih korisnika, te po uključenju </a:t>
            </a:r>
            <a:r>
              <a:rPr lang="hr-HR" altLang="sr-Latn-RS" sz="2000" i="1" dirty="0" err="1">
                <a:solidFill>
                  <a:srgbClr val="376092"/>
                </a:solidFill>
              </a:rPr>
              <a:t>podnacionalnih</a:t>
            </a:r>
            <a:r>
              <a:rPr lang="hr-HR" altLang="sr-Latn-RS" sz="2000" i="1" dirty="0">
                <a:solidFill>
                  <a:srgbClr val="376092"/>
                </a:solidFill>
              </a:rPr>
              <a:t> nivoa: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 Srbija i Makedonija u svom sistemu imaju sve direktne i indirektne korisnike budžetskih sredstava (uključujući npr. </a:t>
            </a:r>
            <a:r>
              <a:rPr lang="hr-HR" altLang="sr-Latn-RS" sz="1600" b="1" dirty="0" err="1">
                <a:solidFill>
                  <a:srgbClr val="376092"/>
                </a:solidFill>
              </a:rPr>
              <a:t>indvidualne</a:t>
            </a:r>
            <a:r>
              <a:rPr lang="hr-HR" altLang="sr-Latn-RS" sz="1600" b="1" dirty="0">
                <a:solidFill>
                  <a:srgbClr val="376092"/>
                </a:solidFill>
              </a:rPr>
              <a:t> škole)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Crna Gora i Hrvatska imaju u svom trezoru isključivo imaju direktne korisnike, dok indirektni imaju račune u poslovnim bankama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BiH (nivo FBiH) nema indirektnih korisnika, svi su direktni (npr. svaki individualni zatvor)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1600" b="1" dirty="0" err="1">
                <a:solidFill>
                  <a:srgbClr val="376092"/>
                </a:solidFill>
              </a:rPr>
              <a:t>Vietnam</a:t>
            </a:r>
            <a:r>
              <a:rPr lang="hr-HR" altLang="sr-Latn-RS" sz="1600" b="1" dirty="0">
                <a:solidFill>
                  <a:srgbClr val="376092"/>
                </a:solidFill>
              </a:rPr>
              <a:t> ima tri nivoa svi su direktni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Filipini funkcioniraju preko državnih institucija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sr-Latn-RS" sz="2000" dirty="0">
                <a:solidFill>
                  <a:srgbClr val="376092"/>
                </a:solidFill>
              </a:rPr>
              <a:t> ….</a:t>
            </a: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Definicija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klijenta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broj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klijenata</a:t>
            </a:r>
            <a:endParaRPr lang="en-US" altLang="sr-Latn-RS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u="sng" dirty="0" err="1">
                <a:solidFill>
                  <a:srgbClr val="FF0000"/>
                </a:solidFill>
              </a:rPr>
              <a:t>Zajednički</a:t>
            </a:r>
            <a:r>
              <a:rPr lang="en-US" altLang="sr-Latn-RS" sz="2000" b="1" u="sng" dirty="0">
                <a:solidFill>
                  <a:srgbClr val="FF0000"/>
                </a:solidFill>
              </a:rPr>
              <a:t> </a:t>
            </a:r>
            <a:r>
              <a:rPr lang="en-US" altLang="sr-Latn-RS" sz="2000" b="1" u="sng" dirty="0" err="1">
                <a:solidFill>
                  <a:srgbClr val="FF0000"/>
                </a:solidFill>
              </a:rPr>
              <a:t>trendovi</a:t>
            </a:r>
            <a:endParaRPr lang="en-US" altLang="sr-Latn-RS" sz="20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b="1" dirty="0">
                <a:solidFill>
                  <a:srgbClr val="376092"/>
                </a:solidFill>
              </a:rPr>
              <a:t>Broj klijenata: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Hrvatska 128 (616 sa indirektnim koji su van sistema, ali se radi o 1% sredstava)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CG 88 (samo direktni korisnici)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Srbija 3823 (i direktni i indirektni)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BiH 67 (svi direktni), popunit će anketu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Makedonija će revidirati broj (više od 1000)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 err="1">
                <a:solidFill>
                  <a:srgbClr val="376092"/>
                </a:solidFill>
              </a:rPr>
              <a:t>Vietnam</a:t>
            </a:r>
            <a:r>
              <a:rPr lang="hr-HR" altLang="sr-Latn-RS" sz="1600" b="1" dirty="0">
                <a:solidFill>
                  <a:srgbClr val="376092"/>
                </a:solidFill>
              </a:rPr>
              <a:t> preko 100.000 klijenata</a:t>
            </a: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hr-HR" altLang="sr-Latn-RS" sz="1600" b="1" dirty="0">
                <a:solidFill>
                  <a:srgbClr val="376092"/>
                </a:solidFill>
              </a:rPr>
              <a:t>Filipini - hiljade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sr-Latn-RS" sz="2000" dirty="0">
                <a:solidFill>
                  <a:srgbClr val="376092"/>
                </a:solidFill>
              </a:rPr>
              <a:t> ….</a:t>
            </a: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0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Centralni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vr</a:t>
            </a:r>
            <a:r>
              <a:rPr lang="en-US" altLang="sr-Latn-RS" sz="3000" b="1" dirty="0">
                <a:solidFill>
                  <a:srgbClr val="376092"/>
                </a:solidFill>
              </a:rPr>
              <a:t>.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regionalni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uredi</a:t>
            </a:r>
            <a:endParaRPr lang="en-US" altLang="sr-Latn-RS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000" b="1" u="sng" dirty="0" err="1">
                <a:solidFill>
                  <a:srgbClr val="FF0000"/>
                </a:solidFill>
              </a:rPr>
              <a:t>Zajednički</a:t>
            </a:r>
            <a:r>
              <a:rPr lang="en-US" altLang="sr-Latn-RS" sz="2000" b="1" u="sng" dirty="0">
                <a:solidFill>
                  <a:srgbClr val="FF0000"/>
                </a:solidFill>
              </a:rPr>
              <a:t> </a:t>
            </a:r>
            <a:r>
              <a:rPr lang="en-US" altLang="sr-Latn-RS" sz="2000" b="1" u="sng" dirty="0" err="1">
                <a:solidFill>
                  <a:srgbClr val="FF0000"/>
                </a:solidFill>
              </a:rPr>
              <a:t>trendovi</a:t>
            </a:r>
            <a:endParaRPr lang="en-US" altLang="sr-Latn-RS" sz="20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 </a:t>
            </a:r>
            <a:r>
              <a:rPr lang="hr-HR" altLang="sr-Latn-RS" sz="2000" dirty="0">
                <a:solidFill>
                  <a:srgbClr val="376092"/>
                </a:solidFill>
              </a:rPr>
              <a:t>Podaci iz ankete su </a:t>
            </a:r>
            <a:r>
              <a:rPr lang="hr-HR" altLang="sr-Latn-RS" sz="2000" dirty="0" err="1">
                <a:solidFill>
                  <a:srgbClr val="376092"/>
                </a:solidFill>
              </a:rPr>
              <a:t>tačni</a:t>
            </a:r>
            <a:r>
              <a:rPr lang="hr-HR" altLang="sr-Latn-RS" sz="2000" dirty="0">
                <a:solidFill>
                  <a:srgbClr val="376092"/>
                </a:solidFill>
              </a:rPr>
              <a:t> za sve zemlje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CG i Hrvatska nemaju regionalne urede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Srbija ima 145 regionalnih ureda, sa širokim ulogama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Makedonija ima 17 regionalnih ureda, sa veoma limitiranom ulogom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BiH za nivo FBiH nema regionalne urede, ali nivoi kantona imaju svoje trezore (potrebno pojasniti za popunjavanje ankete)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Vijetnam – centralni, provincijski (63) i okružni (600)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i="1" dirty="0">
                <a:solidFill>
                  <a:srgbClr val="376092"/>
                </a:solidFill>
              </a:rPr>
              <a:t>Filipini – ukupno 85</a:t>
            </a: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</a:pPr>
            <a:endParaRPr lang="hr-HR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hr-HR" altLang="sr-Latn-RS" sz="2000" dirty="0">
                <a:solidFill>
                  <a:srgbClr val="376092"/>
                </a:solidFill>
              </a:rPr>
              <a:t>Makedonija i CG naloge primaju fizički</a:t>
            </a: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7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47A96E95-4ED7-E3AE-DFC6-9953439A65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3000" b="1" dirty="0" err="1">
                <a:solidFill>
                  <a:srgbClr val="376092"/>
                </a:solidFill>
              </a:rPr>
              <a:t>Identificirani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zajedniči</a:t>
            </a:r>
            <a:r>
              <a:rPr lang="en-US" altLang="sr-Latn-RS" sz="3000" b="1" dirty="0">
                <a:solidFill>
                  <a:srgbClr val="376092"/>
                </a:solidFill>
              </a:rPr>
              <a:t> </a:t>
            </a:r>
            <a:r>
              <a:rPr lang="en-US" altLang="sr-Latn-RS" sz="3000" b="1" dirty="0" err="1">
                <a:solidFill>
                  <a:srgbClr val="376092"/>
                </a:solidFill>
              </a:rPr>
              <a:t>izazovi</a:t>
            </a:r>
            <a:endParaRPr lang="en-US" altLang="sr-Latn-RS" sz="3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000" i="1" dirty="0">
              <a:solidFill>
                <a:srgbClr val="376092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r-HR" altLang="sr-Latn-RS" sz="3000" i="1" dirty="0">
                <a:solidFill>
                  <a:srgbClr val="376092"/>
                </a:solidFill>
              </a:rPr>
              <a:t>IT stručnjaci i </a:t>
            </a:r>
            <a:r>
              <a:rPr lang="hr-HR" altLang="sr-Latn-RS" sz="3000" i="1" dirty="0" err="1">
                <a:solidFill>
                  <a:srgbClr val="376092"/>
                </a:solidFill>
              </a:rPr>
              <a:t>integracja</a:t>
            </a:r>
            <a:r>
              <a:rPr lang="hr-HR" altLang="sr-Latn-RS" sz="3000" i="1" dirty="0">
                <a:solidFill>
                  <a:srgbClr val="376092"/>
                </a:solidFill>
              </a:rPr>
              <a:t> sistema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r-HR" altLang="sr-Latn-RS" sz="3000" i="1" dirty="0">
                <a:solidFill>
                  <a:srgbClr val="376092"/>
                </a:solidFill>
              </a:rPr>
              <a:t>Ukidanje namjenskih računa 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r-HR" altLang="sr-Latn-RS" sz="3000" i="1" dirty="0">
                <a:solidFill>
                  <a:srgbClr val="376092"/>
                </a:solidFill>
              </a:rPr>
              <a:t>Izvještavanje prema Eurostatu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14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B620B071-691D-16D8-7A62-13387167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6BDE7389-ACD4-6EAE-0F84-005CA530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DB329-EB8C-3440-9759-407AE5F2444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en-US" altLang="sr-Latn-RS" sz="3600" b="1">
                <a:solidFill>
                  <a:srgbClr val="376092"/>
                </a:solidFill>
              </a:rPr>
              <a:t>HVALA!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330</Words>
  <Application>Microsoft Office PowerPoint</Application>
  <PresentationFormat>On-screen Show (4:3)</PresentationFormat>
  <Paragraphs>98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Tetiana Shalkivska</cp:lastModifiedBy>
  <cp:revision>519</cp:revision>
  <cp:lastPrinted>2012-03-11T09:33:36Z</cp:lastPrinted>
  <dcterms:created xsi:type="dcterms:W3CDTF">2012-02-13T09:14:10Z</dcterms:created>
  <dcterms:modified xsi:type="dcterms:W3CDTF">2023-05-23T11:19:01Z</dcterms:modified>
</cp:coreProperties>
</file>