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366" r:id="rId3"/>
    <p:sldId id="368" r:id="rId4"/>
    <p:sldId id="369" r:id="rId5"/>
    <p:sldId id="367" r:id="rId6"/>
    <p:sldId id="365" r:id="rId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86C50A-064D-1696-63A3-D03DB6E03CDC}" v="17" dt="2023-07-13T07:06:50.5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91" autoAdjust="0"/>
    <p:restoredTop sz="96255" autoAdjust="0"/>
  </p:normalViewPr>
  <p:slideViewPr>
    <p:cSldViewPr>
      <p:cViewPr varScale="1">
        <p:scale>
          <a:sx n="58" d="100"/>
          <a:sy n="58" d="100"/>
        </p:scale>
        <p:origin x="1416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lena Slizhevskaya" userId="S::yslizhevskaya@worldbank.org::c31c118f-cc09-4814-95e2-f268a72c0a23" providerId="AD" clId="Web-{2286C50A-064D-1696-63A3-D03DB6E03CDC}"/>
    <pc:docChg chg="modSld">
      <pc:chgData name="Yelena Slizhevskaya" userId="S::yslizhevskaya@worldbank.org::c31c118f-cc09-4814-95e2-f268a72c0a23" providerId="AD" clId="Web-{2286C50A-064D-1696-63A3-D03DB6E03CDC}" dt="2023-07-13T07:06:50.593" v="16" actId="20577"/>
      <pc:docMkLst>
        <pc:docMk/>
      </pc:docMkLst>
      <pc:sldChg chg="modSp">
        <pc:chgData name="Yelena Slizhevskaya" userId="S::yslizhevskaya@worldbank.org::c31c118f-cc09-4814-95e2-f268a72c0a23" providerId="AD" clId="Web-{2286C50A-064D-1696-63A3-D03DB6E03CDC}" dt="2023-07-13T07:06:50.593" v="16" actId="20577"/>
        <pc:sldMkLst>
          <pc:docMk/>
          <pc:sldMk cId="0" sldId="263"/>
        </pc:sldMkLst>
        <pc:spChg chg="mod">
          <ac:chgData name="Yelena Slizhevskaya" userId="S::yslizhevskaya@worldbank.org::c31c118f-cc09-4814-95e2-f268a72c0a23" providerId="AD" clId="Web-{2286C50A-064D-1696-63A3-D03DB6E03CDC}" dt="2023-07-13T07:06:50.593" v="16" actId="20577"/>
          <ac:spMkLst>
            <pc:docMk/>
            <pc:sldMk cId="0" sldId="263"/>
            <ac:spMk id="4098" creationId="{3713A7C5-B385-438D-3811-A73290177F9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CF183B-654C-E1CD-133B-8CA6EE6716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4CDA0C-7848-5D1C-4462-23544E29F3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B351802-B3F0-9B48-9375-C2BCFE34B481}" type="datetimeFigureOut">
              <a:rPr lang="en-US" altLang="sr-Latn-RS"/>
              <a:pPr>
                <a:defRPr/>
              </a:pPr>
              <a:t>7/12/2023</a:t>
            </a:fld>
            <a:endParaRPr lang="en-US" altLang="sr-Lat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1BBD75-536C-9CB3-F783-C81D75D3D2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B551EC-6518-424C-AE96-979D1502DB5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E4FEB64-B6C0-D34A-AB86-1BF44DCA8D08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372B644-BC3D-C574-3C3B-24032F0077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8113DC-145D-1EA4-CF31-C9E611152DD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4BE39D7-0CD5-F24B-A66E-E0C3E057455C}" type="datetimeFigureOut">
              <a:rPr lang="en-US" altLang="sr-Latn-RS"/>
              <a:pPr>
                <a:defRPr/>
              </a:pPr>
              <a:t>7/12/2023</a:t>
            </a:fld>
            <a:endParaRPr lang="en-US" altLang="sr-Latn-R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6A52EA3-C99D-27C7-C039-6980B348ED1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602CE07-F817-B2A2-8BEA-F9C12D99A6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DB470-600F-6CD2-89AB-4433BA3B184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258D7B-5543-21B8-E06C-678C24A2CF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BE61563-840F-E64F-A2CF-E6C319F9CE9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27CA5D1-A58F-2348-EF5C-F2D1290BA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3EE7D0DD-F06E-4BD0-4218-F249B63715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sr-Latn-RS" altLang="sr-Latn-R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2F0A9764-3F8F-4B02-3D0C-D622C7676B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A90BD6C2-6CC1-D144-89AF-AD49CC0DC7C1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1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633E8E9-B8FB-20DC-FFBF-F8B59F8616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B782EC2-8653-28BE-B050-F4298E7A28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sr-Latn-R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2996E89-156C-5B40-37AC-F2F623CF90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F3E75FD1-8C04-E642-B6DF-1673B03BB1F2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2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633E8E9-B8FB-20DC-FFBF-F8B59F8616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B782EC2-8653-28BE-B050-F4298E7A28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sr-Latn-R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2996E89-156C-5B40-37AC-F2F623CF90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F3E75FD1-8C04-E642-B6DF-1673B03BB1F2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3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363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633E8E9-B8FB-20DC-FFBF-F8B59F8616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B782EC2-8653-28BE-B050-F4298E7A28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sr-Latn-R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2996E89-156C-5B40-37AC-F2F623CF90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F3E75FD1-8C04-E642-B6DF-1673B03BB1F2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4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631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4ACBC1D8-6C66-3A3A-AE62-B33853782D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A8ABE7C6-204C-974E-1AED-8672177E4FB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sr-Latn-R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4CAC1003-74DA-F7E9-F54D-D219BE654F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17AA54DC-892B-0542-8794-841D8FC87C3D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5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5AFB3B29-DBB0-9B9D-0FE6-3C9060355B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2074EE57-E6F6-E2FB-23BE-B87127B492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sr-Latn-R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393C87AF-B5D0-57DF-6317-D34CAC789E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875FD76D-5858-2747-B46C-60FCAC5CCA4C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6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AC2ED-7398-B3F3-01A1-46488B183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79167-DA73-D943-9D8D-F54A0BBC91CB}" type="datetime1">
              <a:rPr lang="en-US" altLang="sr-Latn-RS"/>
              <a:pPr>
                <a:defRPr/>
              </a:pPr>
              <a:t>7/12/2023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85756-AB2B-0B51-B44F-368AC88D1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0902A-29BB-C4B6-D211-958126720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15FB1-95F2-AA43-A5A5-091AB0C6DF5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6146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90398-862E-0E60-CDE4-8172B4D56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FDCC4-1E0A-054F-AB02-A33F8BEC900F}" type="datetime1">
              <a:rPr lang="en-US" altLang="sr-Latn-RS"/>
              <a:pPr>
                <a:defRPr/>
              </a:pPr>
              <a:t>7/12/2023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826DF-B348-D06B-4194-F73D29B1D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83FE1-5C8D-A078-D158-002E6EB0F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DE93F-67E0-8744-97A6-3184C3E8693C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4879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90761-A689-DD57-E158-BDD04A24F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CFFB1-CBFB-FB43-AFAD-43ECFF559722}" type="datetime1">
              <a:rPr lang="en-US" altLang="sr-Latn-RS"/>
              <a:pPr>
                <a:defRPr/>
              </a:pPr>
              <a:t>7/12/2023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D21F6-96F0-EE05-0A9A-4FE82688B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25D21-89EB-1789-4552-854AD9864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73A76-429E-D141-8BD5-34AF6814B81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53192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FE08389-ED3D-770D-6D43-7703C7C0B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6CEF1-74E6-5145-BA00-E9F76AB89AAA}" type="datetime1">
              <a:rPr lang="en-US" altLang="sr-Latn-RS"/>
              <a:pPr>
                <a:defRPr/>
              </a:pPr>
              <a:t>7/12/2023</a:t>
            </a:fld>
            <a:endParaRPr lang="en-US" altLang="sr-Latn-R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F09628F-5CD6-D0B2-536B-4E306F952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0D44850-B765-69B1-CD62-F6F3ADDDC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3027D-216B-104B-B8AD-45E133BFC56E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2295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0A826-8241-291E-46CA-0E26FE410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71907-FD3D-8647-8FE5-1088EB831BC2}" type="datetime1">
              <a:rPr lang="en-US" altLang="sr-Latn-RS"/>
              <a:pPr>
                <a:defRPr/>
              </a:pPr>
              <a:t>7/12/2023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86FA8-F71D-A289-612E-3BE991A0E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26724-18E3-7611-C8C1-9A8148E7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B68DF-CBCD-7048-90B0-8A6E2D694D70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3220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1E2F3-0993-521F-5666-13E547E46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A7A1C-01EB-D74A-BBE9-F366C2E8E568}" type="datetime1">
              <a:rPr lang="en-US" altLang="sr-Latn-RS"/>
              <a:pPr>
                <a:defRPr/>
              </a:pPr>
              <a:t>7/12/2023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033754-946D-4BA5-6257-14A8D3924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3B19E-8DD6-D611-F6E1-DE1A42059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21270-FDD8-BA4C-B573-72DE16383CC5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3642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C7A25C3-4CD2-AF43-6C21-BCA725594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253F0-E5E1-6846-82E9-A358E22F6AD3}" type="datetime1">
              <a:rPr lang="en-US" altLang="sr-Latn-RS"/>
              <a:pPr>
                <a:defRPr/>
              </a:pPr>
              <a:t>7/12/2023</a:t>
            </a:fld>
            <a:endParaRPr lang="en-US" altLang="sr-Latn-R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C88F14A-6D43-7D50-5D32-696477AB8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C5584B-1AAF-B5A7-CE62-33012FD57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C4899-1D40-ED43-9362-4B7A2A9D56B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1774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E5C4A5C-FE8C-B786-B134-D4894DE4A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3F9AA-3DC0-BB47-98E5-5FDF34A56E83}" type="datetime1">
              <a:rPr lang="en-US" altLang="sr-Latn-RS"/>
              <a:pPr>
                <a:defRPr/>
              </a:pPr>
              <a:t>7/12/2023</a:t>
            </a:fld>
            <a:endParaRPr lang="en-US" altLang="sr-Latn-R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29F835F-4B38-5DEB-2472-DDE4AE97A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E29D483-0002-44A4-F737-2C89285B7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B9BF0-9785-5647-9FEE-E64040C05C10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716177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A6ABC5D-F51C-A605-89AE-8202363F6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7A9A9-940C-D142-98F2-CA87A61AFFF4}" type="datetime1">
              <a:rPr lang="en-US" altLang="sr-Latn-RS"/>
              <a:pPr>
                <a:defRPr/>
              </a:pPr>
              <a:t>7/12/2023</a:t>
            </a:fld>
            <a:endParaRPr lang="en-US" altLang="sr-Latn-R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3A04A48-A928-74ED-2CAC-78C4A8211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0FD41F2-1C40-5301-73BD-2FE803D4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94A5E-E7A7-3944-9B90-CD4037DEC6A2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32183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FBB78B3-301E-079C-D8CD-DBA975BB9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AF559-7B82-9848-945F-B42F1796C8BC}" type="datetime1">
              <a:rPr lang="en-US" altLang="sr-Latn-RS"/>
              <a:pPr>
                <a:defRPr/>
              </a:pPr>
              <a:t>7/12/2023</a:t>
            </a:fld>
            <a:endParaRPr lang="en-US" altLang="sr-Latn-R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44C23D9-6587-FA7F-5B20-BB4FA728F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2411143-3D0A-D799-DD91-E770BDD9C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77CC3-7E5A-C043-AA3F-ACDE66C6207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180458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371684-A507-D114-0E20-2F0C7D024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6FA2-82B0-E744-831E-6EE2B1BAC582}" type="datetime1">
              <a:rPr lang="en-US" altLang="sr-Latn-RS"/>
              <a:pPr>
                <a:defRPr/>
              </a:pPr>
              <a:t>7/12/2023</a:t>
            </a:fld>
            <a:endParaRPr lang="en-US" altLang="sr-Latn-R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62B6BBD-DC07-BEDD-506F-1D5D87C3A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072621-C18D-1538-5B8D-CE1BDE2B6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8E82D-FC92-6148-B56C-77DA2F4AF92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9029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0879A2B-C22A-BC41-4995-7D069EBFE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B4C36-5393-A747-AD8A-7AB9A449F109}" type="datetime1">
              <a:rPr lang="en-US" altLang="sr-Latn-RS"/>
              <a:pPr>
                <a:defRPr/>
              </a:pPr>
              <a:t>7/12/2023</a:t>
            </a:fld>
            <a:endParaRPr lang="en-US" altLang="sr-Latn-R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A5BB646-20FC-8A55-61F1-EE4EE60BD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30A410-0DA9-281F-4654-8C04EBA8D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2236D-02E5-5447-BF17-9FCDE3BF981A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7072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3B8B8C4-6655-E68D-E281-126F03BC8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B215D19-8290-4835-5865-7B2100DE6D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71322-CFA6-2B6D-00D7-8C097A168A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1B3B262-C288-7244-B70E-D9FC63C01E65}" type="datetime1">
              <a:rPr lang="en-US" altLang="sr-Latn-RS"/>
              <a:pPr>
                <a:defRPr/>
              </a:pPr>
              <a:t>7/12/2023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D2CC4-85F9-4661-E3E8-79CD74502E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43F16-B122-AD70-0872-8583855DC4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3D4CABF-40B6-6942-B176-B651C32D3A96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2">
            <a:extLst>
              <a:ext uri="{FF2B5EF4-FFF2-40B4-BE49-F238E27FC236}">
                <a16:creationId xmlns:a16="http://schemas.microsoft.com/office/drawing/2014/main" id="{3713A7C5-B385-438D-3811-A73290177F9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304800"/>
            <a:ext cx="7821613" cy="6416675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3600" b="1" dirty="0">
                <a:solidFill>
                  <a:srgbClr val="898989"/>
                </a:solidFill>
              </a:rPr>
              <a:t>PEMPAL Treasury Community of Practice (TCOP) Plenary Meeting</a:t>
            </a: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3600" b="1" dirty="0">
              <a:solidFill>
                <a:srgbClr val="898989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GB" sz="4000" b="1" dirty="0">
                <a:solidFill>
                  <a:srgbClr val="002060"/>
                </a:solidFill>
              </a:rPr>
              <a:t>Day 1 – </a:t>
            </a:r>
            <a:endParaRPr lang="en-GB" sz="4000" b="1" dirty="0">
              <a:solidFill>
                <a:srgbClr val="002060"/>
              </a:solidFill>
              <a:cs typeface="Calibri"/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4000" b="1" dirty="0">
                <a:solidFill>
                  <a:srgbClr val="002060"/>
                </a:solidFill>
              </a:rPr>
              <a:t>Clients and central vs. regional offices</a:t>
            </a:r>
            <a:endParaRPr lang="en-GB" sz="4000" b="1" dirty="0">
              <a:solidFill>
                <a:srgbClr val="002060"/>
              </a:solidFill>
              <a:cs typeface="Calibri"/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2000" b="1" dirty="0">
                <a:solidFill>
                  <a:srgbClr val="C00000"/>
                </a:solidFill>
              </a:rPr>
              <a:t>BH</a:t>
            </a:r>
            <a:endParaRPr lang="en-GB" sz="2000" b="1" dirty="0">
              <a:solidFill>
                <a:srgbClr val="C00000"/>
              </a:solidFill>
              <a:cs typeface="Calibri"/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2000" b="1" dirty="0">
                <a:solidFill>
                  <a:srgbClr val="C00000"/>
                </a:solidFill>
              </a:rPr>
              <a:t>Croatia</a:t>
            </a:r>
            <a:endParaRPr lang="en-GB" sz="2000" b="1" dirty="0">
              <a:solidFill>
                <a:srgbClr val="C00000"/>
              </a:solidFill>
              <a:cs typeface="Calibri"/>
            </a:endParaRPr>
          </a:p>
          <a:p>
            <a:pPr lvl="1">
              <a:lnSpc>
                <a:spcPct val="80000"/>
              </a:lnSpc>
            </a:pPr>
            <a:r>
              <a:rPr lang="en-GB" sz="2000" b="1" dirty="0">
                <a:solidFill>
                  <a:srgbClr val="C00000"/>
                </a:solidFill>
                <a:cs typeface="Calibri"/>
              </a:rPr>
              <a:t>Montenegro</a:t>
            </a:r>
            <a:endParaRPr lang="en-GB" dirty="0"/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2000" b="1" dirty="0">
                <a:solidFill>
                  <a:srgbClr val="C00000"/>
                </a:solidFill>
              </a:rPr>
              <a:t>North Macedonia</a:t>
            </a:r>
            <a:endParaRPr lang="en-GB" sz="2000" b="1" dirty="0">
              <a:solidFill>
                <a:srgbClr val="C00000"/>
              </a:solidFill>
              <a:cs typeface="Calibri"/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2000" b="1" dirty="0">
                <a:solidFill>
                  <a:srgbClr val="C00000"/>
                </a:solidFill>
              </a:rPr>
              <a:t>Serbia</a:t>
            </a:r>
            <a:endParaRPr lang="en-GB" sz="2000" b="1" dirty="0">
              <a:solidFill>
                <a:srgbClr val="C00000"/>
              </a:solidFill>
              <a:cs typeface="Calibri"/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2000" b="1" dirty="0">
                <a:solidFill>
                  <a:srgbClr val="C00000"/>
                </a:solidFill>
              </a:rPr>
              <a:t>The </a:t>
            </a:r>
            <a:r>
              <a:rPr lang="en-GB" sz="2000" b="1" dirty="0" err="1">
                <a:solidFill>
                  <a:srgbClr val="C00000"/>
                </a:solidFill>
              </a:rPr>
              <a:t>Phillippines</a:t>
            </a:r>
            <a:endParaRPr lang="en-GB" sz="2000" b="1" dirty="0" err="1">
              <a:solidFill>
                <a:srgbClr val="C00000"/>
              </a:solidFill>
              <a:cs typeface="Calibri"/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2000" b="1" dirty="0">
                <a:solidFill>
                  <a:srgbClr val="C00000"/>
                </a:solidFill>
              </a:rPr>
              <a:t>Vietnam</a:t>
            </a:r>
            <a:endParaRPr lang="en-GB" sz="2000" b="1" dirty="0">
              <a:solidFill>
                <a:srgbClr val="C00000"/>
              </a:solidFill>
              <a:cs typeface="Calibri"/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b="1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b="1" dirty="0">
                <a:solidFill>
                  <a:srgbClr val="898989"/>
                </a:solidFill>
              </a:rPr>
              <a:t>Almaty (Kazakhstan), 23 – 26 May 2023</a:t>
            </a:r>
            <a:endParaRPr lang="en-GB" b="1" dirty="0">
              <a:solidFill>
                <a:srgbClr val="898989"/>
              </a:solidFill>
              <a:cs typeface="Calibri"/>
            </a:endParaRPr>
          </a:p>
        </p:txBody>
      </p:sp>
      <p:pic>
        <p:nvPicPr>
          <p:cNvPr id="4099" name="Picture 3">
            <a:extLst>
              <a:ext uri="{FF2B5EF4-FFF2-40B4-BE49-F238E27FC236}">
                <a16:creationId xmlns:a16="http://schemas.microsoft.com/office/drawing/2014/main" id="{D788443B-A346-C06D-39B8-7CBE906DB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33700" y="2933700"/>
            <a:ext cx="6858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Slide Number Placeholder 5">
            <a:extLst>
              <a:ext uri="{FF2B5EF4-FFF2-40B4-BE49-F238E27FC236}">
                <a16:creationId xmlns:a16="http://schemas.microsoft.com/office/drawing/2014/main" id="{87FABF18-2905-EB6C-B487-9CC990202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4F02D8-7DA8-EB4E-A5B8-EAD99DBA4C43}" type="slidenum">
              <a:rPr lang="en-US" altLang="sr-Latn-R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>
            <a:extLst>
              <a:ext uri="{FF2B5EF4-FFF2-40B4-BE49-F238E27FC236}">
                <a16:creationId xmlns:a16="http://schemas.microsoft.com/office/drawing/2014/main" id="{5EBEF345-FC23-7E12-F806-883C9B40F7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381000"/>
            <a:ext cx="7705725" cy="6340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3000" b="1">
                <a:solidFill>
                  <a:srgbClr val="376092"/>
                </a:solidFill>
              </a:rPr>
              <a:t>Definition of a client and the number of clients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9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2000" b="1" u="sng">
                <a:solidFill>
                  <a:srgbClr val="FF0000"/>
                </a:solidFill>
              </a:rPr>
              <a:t>Common trends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altLang="sr-Latn-RS" sz="2000" i="1" dirty="0">
              <a:solidFill>
                <a:srgbClr val="376092"/>
              </a:solidFill>
            </a:endParaRP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000" i="1">
                <a:solidFill>
                  <a:srgbClr val="376092"/>
                </a:solidFill>
              </a:rPr>
              <a:t> Several models, which differ the most in the treatment of direct vs.</a:t>
            </a: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</a:pPr>
            <a:r>
              <a:rPr lang="en-GB" sz="2000" i="1">
                <a:solidFill>
                  <a:srgbClr val="376092"/>
                </a:solidFill>
              </a:rPr>
              <a:t> indirect users, and by including subnational levels:</a:t>
            </a:r>
          </a:p>
          <a:p>
            <a:pPr lvl="1"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b="1">
                <a:solidFill>
                  <a:srgbClr val="376092"/>
                </a:solidFill>
              </a:rPr>
              <a:t> Serbia and Macedonia have all direct and indirect budget users in their system (including, for example, individual schools)</a:t>
            </a:r>
          </a:p>
          <a:p>
            <a:pPr lvl="1"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b="1">
                <a:solidFill>
                  <a:srgbClr val="376092"/>
                </a:solidFill>
              </a:rPr>
              <a:t>Montenegro and Croatia only have direct users in their treasury, while indirect users have accounts in commercial banks</a:t>
            </a:r>
          </a:p>
          <a:p>
            <a:pPr lvl="1"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b="1">
                <a:solidFill>
                  <a:srgbClr val="376092"/>
                </a:solidFill>
              </a:rPr>
              <a:t>BH (FBH level) has no indirect beneficiaries, all are direct (e.g. each individual prison)</a:t>
            </a:r>
          </a:p>
          <a:p>
            <a:pPr lvl="1"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b="1">
                <a:solidFill>
                  <a:srgbClr val="376092"/>
                </a:solidFill>
              </a:rPr>
              <a:t>Vietnam has three levels, all of them direct</a:t>
            </a:r>
          </a:p>
          <a:p>
            <a:pPr lvl="1"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b="1">
                <a:solidFill>
                  <a:srgbClr val="376092"/>
                </a:solidFill>
              </a:rPr>
              <a:t>The Philippines function through state institutions</a:t>
            </a:r>
          </a:p>
          <a:p>
            <a:pPr lvl="1" algn="just" eaLnBrk="1" hangingPunct="1">
              <a:lnSpc>
                <a:spcPct val="150000"/>
              </a:lnSpc>
              <a:spcAft>
                <a:spcPts val="600"/>
              </a:spcAft>
            </a:pPr>
            <a:endParaRPr lang="hr-HR" altLang="sr-Latn-RS" sz="1600" b="1" dirty="0">
              <a:solidFill>
                <a:srgbClr val="376092"/>
              </a:solidFill>
            </a:endParaRPr>
          </a:p>
          <a:p>
            <a:pPr lvl="1" algn="just" eaLnBrk="1" hangingPunct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endParaRPr lang="en-US" altLang="sr-Latn-RS" sz="16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150000"/>
              </a:lnSpc>
              <a:spcAft>
                <a:spcPts val="600"/>
              </a:spcAft>
            </a:pPr>
            <a:endParaRPr lang="en-US" altLang="sr-Latn-RS" sz="20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2000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20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sz="2000">
                <a:solidFill>
                  <a:srgbClr val="376092"/>
                </a:solidFill>
              </a:rPr>
              <a:t> ….</a:t>
            </a: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C23A5037-84E4-4B5B-1415-8CFC92CDE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Slide Number Placeholder 4">
            <a:extLst>
              <a:ext uri="{FF2B5EF4-FFF2-40B4-BE49-F238E27FC236}">
                <a16:creationId xmlns:a16="http://schemas.microsoft.com/office/drawing/2014/main" id="{C31ADDF7-6D79-2347-2262-8B09349A8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24357B-7607-C849-8E21-F3A2D48E4CDB}" type="slidenum">
              <a:rPr lang="en-US" altLang="sr-Latn-R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>
            <a:extLst>
              <a:ext uri="{FF2B5EF4-FFF2-40B4-BE49-F238E27FC236}">
                <a16:creationId xmlns:a16="http://schemas.microsoft.com/office/drawing/2014/main" id="{5EBEF345-FC23-7E12-F806-883C9B40F7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381000"/>
            <a:ext cx="7705725" cy="6340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3000" b="1">
                <a:solidFill>
                  <a:srgbClr val="376092"/>
                </a:solidFill>
              </a:rPr>
              <a:t>Definition of a client and the number of clients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9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2000" b="1" u="sng">
                <a:solidFill>
                  <a:srgbClr val="FF0000"/>
                </a:solidFill>
              </a:rPr>
              <a:t>Common trends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altLang="sr-Latn-RS" sz="2000" i="1" dirty="0">
              <a:solidFill>
                <a:srgbClr val="376092"/>
              </a:solidFill>
            </a:endParaRPr>
          </a:p>
          <a:p>
            <a:pPr algn="just" eaLnBrk="1" hangingPunct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000" b="1">
                <a:solidFill>
                  <a:srgbClr val="376092"/>
                </a:solidFill>
              </a:rPr>
              <a:t>Number of clients:</a:t>
            </a:r>
          </a:p>
          <a:p>
            <a:pPr lvl="1" algn="just" eaLnBrk="1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GB" sz="1600" b="1">
                <a:solidFill>
                  <a:srgbClr val="376092"/>
                </a:solidFill>
              </a:rPr>
              <a:t>Croatia 128 (616 with indirect ones that are outside the system, but this is 1% of the funds)</a:t>
            </a:r>
          </a:p>
          <a:p>
            <a:pPr lvl="1" algn="just" eaLnBrk="1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GB" sz="1600" b="1">
                <a:solidFill>
                  <a:srgbClr val="376092"/>
                </a:solidFill>
              </a:rPr>
              <a:t>CG 88 (direct users only)</a:t>
            </a:r>
          </a:p>
          <a:p>
            <a:pPr lvl="1" algn="just" eaLnBrk="1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GB" sz="1600" b="1">
                <a:solidFill>
                  <a:srgbClr val="376092"/>
                </a:solidFill>
              </a:rPr>
              <a:t>Serbia 3823 (both direct and indirect)</a:t>
            </a:r>
          </a:p>
          <a:p>
            <a:pPr lvl="1" algn="just" eaLnBrk="1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GB" sz="1600" b="1">
                <a:solidFill>
                  <a:srgbClr val="376092"/>
                </a:solidFill>
              </a:rPr>
              <a:t>BH 67 (all direct), will fill out the survey</a:t>
            </a:r>
          </a:p>
          <a:p>
            <a:pPr lvl="1" algn="just" eaLnBrk="1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GB" sz="1600" b="1">
                <a:solidFill>
                  <a:srgbClr val="376092"/>
                </a:solidFill>
              </a:rPr>
              <a:t>Macedonia will revise the number (more than 1000)</a:t>
            </a:r>
          </a:p>
          <a:p>
            <a:pPr lvl="1" algn="just" eaLnBrk="1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GB" sz="1600" b="1">
                <a:solidFill>
                  <a:srgbClr val="376092"/>
                </a:solidFill>
              </a:rPr>
              <a:t>Vietnam over 100,000 clients</a:t>
            </a:r>
          </a:p>
          <a:p>
            <a:pPr lvl="1" algn="just" eaLnBrk="1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GB" sz="1600" b="1">
                <a:solidFill>
                  <a:srgbClr val="376092"/>
                </a:solidFill>
              </a:rPr>
              <a:t>The Philippines - thousands</a:t>
            </a:r>
          </a:p>
          <a:p>
            <a:pPr lvl="1" algn="just" eaLnBrk="1" hangingPunct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endParaRPr lang="hr-HR" altLang="sr-Latn-RS" sz="1600" b="1" dirty="0">
              <a:solidFill>
                <a:srgbClr val="376092"/>
              </a:solidFill>
            </a:endParaRPr>
          </a:p>
          <a:p>
            <a:pPr lvl="1" algn="just" eaLnBrk="1" hangingPunct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endParaRPr lang="en-US" altLang="sr-Latn-RS" sz="16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150000"/>
              </a:lnSpc>
              <a:spcAft>
                <a:spcPts val="600"/>
              </a:spcAft>
            </a:pPr>
            <a:endParaRPr lang="en-US" altLang="sr-Latn-RS" sz="20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2000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20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sz="2000">
                <a:solidFill>
                  <a:srgbClr val="376092"/>
                </a:solidFill>
              </a:rPr>
              <a:t> ….</a:t>
            </a: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C23A5037-84E4-4B5B-1415-8CFC92CDE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Slide Number Placeholder 4">
            <a:extLst>
              <a:ext uri="{FF2B5EF4-FFF2-40B4-BE49-F238E27FC236}">
                <a16:creationId xmlns:a16="http://schemas.microsoft.com/office/drawing/2014/main" id="{C31ADDF7-6D79-2347-2262-8B09349A8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24357B-7607-C849-8E21-F3A2D48E4CDB}" type="slidenum">
              <a:rPr lang="en-US" altLang="sr-Latn-R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001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>
            <a:extLst>
              <a:ext uri="{FF2B5EF4-FFF2-40B4-BE49-F238E27FC236}">
                <a16:creationId xmlns:a16="http://schemas.microsoft.com/office/drawing/2014/main" id="{5EBEF345-FC23-7E12-F806-883C9B40F7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381000"/>
            <a:ext cx="7705725" cy="6340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3000" b="1">
                <a:solidFill>
                  <a:srgbClr val="376092"/>
                </a:solidFill>
              </a:rPr>
              <a:t>Central vs. regional offices</a:t>
            </a: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9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2000" b="1" u="sng">
                <a:solidFill>
                  <a:srgbClr val="FF0000"/>
                </a:solidFill>
              </a:rPr>
              <a:t>Common trends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altLang="sr-Latn-RS" sz="2000" i="1" dirty="0">
              <a:solidFill>
                <a:srgbClr val="376092"/>
              </a:solidFill>
            </a:endParaRP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000" i="1">
                <a:solidFill>
                  <a:srgbClr val="376092"/>
                </a:solidFill>
              </a:rPr>
              <a:t> </a:t>
            </a:r>
            <a:r>
              <a:rPr lang="en-GB" sz="2000">
                <a:solidFill>
                  <a:srgbClr val="376092"/>
                </a:solidFill>
              </a:rPr>
              <a:t>The survey data is accurate for all countries</a:t>
            </a:r>
          </a:p>
          <a:p>
            <a:pPr lvl="1"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000" i="1">
                <a:solidFill>
                  <a:srgbClr val="376092"/>
                </a:solidFill>
              </a:rPr>
              <a:t>Montenegro and Croatia do not have regional offices</a:t>
            </a:r>
          </a:p>
          <a:p>
            <a:pPr lvl="1"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000" i="1">
                <a:solidFill>
                  <a:srgbClr val="376092"/>
                </a:solidFill>
              </a:rPr>
              <a:t>Serbia has 145 regional offices, with broad roles</a:t>
            </a:r>
          </a:p>
          <a:p>
            <a:pPr lvl="1"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000" i="1">
                <a:solidFill>
                  <a:srgbClr val="376092"/>
                </a:solidFill>
              </a:rPr>
              <a:t>Macedonia has 17 regional offices, with a very limited role</a:t>
            </a:r>
          </a:p>
          <a:p>
            <a:pPr lvl="1"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000" i="1">
                <a:solidFill>
                  <a:srgbClr val="376092"/>
                </a:solidFill>
              </a:rPr>
              <a:t>BH does not have regional offices for the FBH level, but the cantonal levels have their own treasuries (need to clarify in order to complete the survey)</a:t>
            </a:r>
          </a:p>
          <a:p>
            <a:pPr lvl="1"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000" i="1">
                <a:solidFill>
                  <a:srgbClr val="376092"/>
                </a:solidFill>
              </a:rPr>
              <a:t>Vietnam – central, provincial (63) and district (600)</a:t>
            </a:r>
          </a:p>
          <a:p>
            <a:pPr lvl="1"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000" i="1">
                <a:solidFill>
                  <a:srgbClr val="376092"/>
                </a:solidFill>
              </a:rPr>
              <a:t>The Philippines – 85 in total</a:t>
            </a:r>
          </a:p>
          <a:p>
            <a:pPr lvl="1" algn="just" eaLnBrk="1" hangingPunct="1">
              <a:lnSpc>
                <a:spcPct val="80000"/>
              </a:lnSpc>
              <a:spcAft>
                <a:spcPts val="600"/>
              </a:spcAft>
            </a:pPr>
            <a:endParaRPr lang="hr-HR" altLang="sr-Latn-RS" sz="2000" i="1" dirty="0">
              <a:solidFill>
                <a:srgbClr val="376092"/>
              </a:solidFill>
            </a:endParaRP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000">
                <a:solidFill>
                  <a:srgbClr val="376092"/>
                </a:solidFill>
              </a:rPr>
              <a:t>Macedonia and Montenegro accept orders physically</a:t>
            </a:r>
          </a:p>
          <a:p>
            <a:pPr lvl="1" algn="just" eaLnBrk="1" hangingPunct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endParaRPr lang="en-US" altLang="sr-Latn-RS" sz="16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</a:pPr>
            <a:endParaRPr lang="en-US" altLang="sr-Latn-RS" sz="20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C23A5037-84E4-4B5B-1415-8CFC92CDE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Slide Number Placeholder 4">
            <a:extLst>
              <a:ext uri="{FF2B5EF4-FFF2-40B4-BE49-F238E27FC236}">
                <a16:creationId xmlns:a16="http://schemas.microsoft.com/office/drawing/2014/main" id="{C31ADDF7-6D79-2347-2262-8B09349A8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24357B-7607-C849-8E21-F3A2D48E4CDB}" type="slidenum">
              <a:rPr lang="en-US" altLang="sr-Latn-R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676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ubtitle 2">
            <a:extLst>
              <a:ext uri="{FF2B5EF4-FFF2-40B4-BE49-F238E27FC236}">
                <a16:creationId xmlns:a16="http://schemas.microsoft.com/office/drawing/2014/main" id="{47A96E95-4ED7-E3AE-DFC6-9953439A65E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381000"/>
            <a:ext cx="7705725" cy="6340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GB" sz="3000" b="1">
                <a:solidFill>
                  <a:srgbClr val="376092"/>
                </a:solidFill>
              </a:rPr>
              <a:t>Common challenges identified</a:t>
            </a: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3000" i="1" dirty="0">
              <a:solidFill>
                <a:srgbClr val="376092"/>
              </a:solidFill>
            </a:endParaRPr>
          </a:p>
          <a:p>
            <a:pPr marL="514350" indent="-514350" algn="just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GB" sz="3000" i="1">
                <a:solidFill>
                  <a:srgbClr val="376092"/>
                </a:solidFill>
              </a:rPr>
              <a:t>IT experts and system integration</a:t>
            </a:r>
          </a:p>
          <a:p>
            <a:pPr marL="514350" indent="-514350" algn="just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GB" sz="3000" i="1">
                <a:solidFill>
                  <a:srgbClr val="376092"/>
                </a:solidFill>
              </a:rPr>
              <a:t>Termination of dedicated accounts </a:t>
            </a:r>
          </a:p>
          <a:p>
            <a:pPr marL="514350" indent="-514350" algn="just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GB" sz="3000" i="1">
                <a:solidFill>
                  <a:srgbClr val="376092"/>
                </a:solidFill>
              </a:rPr>
              <a:t>Reporting according to Eurostat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altLang="sr-Latn-RS" sz="1400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</p:txBody>
      </p:sp>
      <p:pic>
        <p:nvPicPr>
          <p:cNvPr id="8195" name="Picture 3">
            <a:extLst>
              <a:ext uri="{FF2B5EF4-FFF2-40B4-BE49-F238E27FC236}">
                <a16:creationId xmlns:a16="http://schemas.microsoft.com/office/drawing/2014/main" id="{B620B071-691D-16D8-7A62-13387167DE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Slide Number Placeholder 4">
            <a:extLst>
              <a:ext uri="{FF2B5EF4-FFF2-40B4-BE49-F238E27FC236}">
                <a16:creationId xmlns:a16="http://schemas.microsoft.com/office/drawing/2014/main" id="{6BDE7389-ACD4-6EAE-0F84-005CA5308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76DB329-EB8C-3440-9759-407AE5F2444B}" type="slidenum">
              <a:rPr lang="en-US" altLang="sr-Latn-R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ubtitle 2">
            <a:extLst>
              <a:ext uri="{FF2B5EF4-FFF2-40B4-BE49-F238E27FC236}">
                <a16:creationId xmlns:a16="http://schemas.microsoft.com/office/drawing/2014/main" id="{196BCFEF-BE1A-A806-8243-71435ECA1F2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3068638"/>
            <a:ext cx="7561262" cy="1320800"/>
          </a:xfrm>
        </p:spPr>
        <p:txBody>
          <a:bodyPr/>
          <a:lstStyle/>
          <a:p>
            <a:pPr eaLnBrk="1" hangingPunct="1">
              <a:buFont typeface="Calibri" panose="020F0502020204030204" pitchFamily="34" charset="0"/>
              <a:buNone/>
            </a:pPr>
            <a:r>
              <a:rPr lang="en-GB" sz="3600" b="1">
                <a:solidFill>
                  <a:srgbClr val="376092"/>
                </a:solidFill>
              </a:rPr>
              <a:t>THANK YOU!</a:t>
            </a:r>
          </a:p>
          <a:p>
            <a:pPr eaLnBrk="1" hangingPunct="1">
              <a:buFont typeface="Calibri" panose="020F0502020204030204" pitchFamily="34" charset="0"/>
              <a:buNone/>
            </a:pPr>
            <a:endParaRPr lang="en-US" altLang="sr-Latn-RS" sz="3600" b="1">
              <a:solidFill>
                <a:srgbClr val="376092"/>
              </a:solidFill>
            </a:endParaRPr>
          </a:p>
          <a:p>
            <a:pPr algn="l" eaLnBrk="1" hangingPunct="1">
              <a:buFont typeface="Arial" panose="020B0604020202020204" pitchFamily="34" charset="0"/>
              <a:buChar char="•"/>
            </a:pPr>
            <a:endParaRPr lang="en-US" altLang="sr-Latn-RS" sz="3600" b="1">
              <a:solidFill>
                <a:srgbClr val="376092"/>
              </a:solidFill>
            </a:endParaRPr>
          </a:p>
          <a:p>
            <a:pPr algn="l" eaLnBrk="1" hangingPunct="1">
              <a:buFont typeface="Calibri" panose="020F0502020204030204" pitchFamily="34" charset="0"/>
              <a:buNone/>
            </a:pPr>
            <a:endParaRPr lang="en-US" altLang="sr-Latn-RS" sz="3600" b="1">
              <a:solidFill>
                <a:srgbClr val="376092"/>
              </a:solidFill>
            </a:endParaRPr>
          </a:p>
          <a:p>
            <a:pPr algn="l" eaLnBrk="1" hangingPunct="1">
              <a:buFont typeface="Calibri" panose="020F0502020204030204" pitchFamily="34" charset="0"/>
              <a:buNone/>
            </a:pPr>
            <a:endParaRPr lang="en-US" altLang="sr-Latn-RS" sz="3600" b="1">
              <a:solidFill>
                <a:srgbClr val="376092"/>
              </a:solidFill>
            </a:endParaRPr>
          </a:p>
          <a:p>
            <a:pPr algn="l" eaLnBrk="1" hangingPunct="1">
              <a:buFont typeface="Calibri" panose="020F0502020204030204" pitchFamily="34" charset="0"/>
              <a:buNone/>
            </a:pPr>
            <a:endParaRPr lang="en-US" altLang="sr-Latn-RS" sz="3600" b="1">
              <a:solidFill>
                <a:srgbClr val="376092"/>
              </a:solidFill>
            </a:endParaRPr>
          </a:p>
        </p:txBody>
      </p:sp>
      <p:pic>
        <p:nvPicPr>
          <p:cNvPr id="10243" name="Picture 3">
            <a:extLst>
              <a:ext uri="{FF2B5EF4-FFF2-40B4-BE49-F238E27FC236}">
                <a16:creationId xmlns:a16="http://schemas.microsoft.com/office/drawing/2014/main" id="{F2629719-B2F7-EC4F-024F-6FDEC99215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Slide Number Placeholder 4">
            <a:extLst>
              <a:ext uri="{FF2B5EF4-FFF2-40B4-BE49-F238E27FC236}">
                <a16:creationId xmlns:a16="http://schemas.microsoft.com/office/drawing/2014/main" id="{CB0B3027-3D27-28F5-E15F-65C465B91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79BC6D-F095-1E42-B1B1-E95164BCC9A6}" type="slidenum">
              <a:rPr lang="en-US" altLang="sr-Latn-R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3763</TotalTime>
  <Words>368</Words>
  <Application>Microsoft Office PowerPoint</Application>
  <PresentationFormat>On-screen Show (4:3)</PresentationFormat>
  <Paragraphs>98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Tetiana Shalkivska</cp:lastModifiedBy>
  <cp:revision>524</cp:revision>
  <cp:lastPrinted>2012-03-11T09:33:36Z</cp:lastPrinted>
  <dcterms:created xsi:type="dcterms:W3CDTF">2012-02-13T09:14:10Z</dcterms:created>
  <dcterms:modified xsi:type="dcterms:W3CDTF">2023-07-13T07:06:51Z</dcterms:modified>
</cp:coreProperties>
</file>