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70" r:id="rId4"/>
    <p:sldId id="365" r:id="rId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7E6E1C-1B3B-34B7-9C54-0F363CD0F4BD}" v="17" dt="2023-07-13T07:39:25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74" autoAdjust="0"/>
    <p:restoredTop sz="96255" autoAdjust="0"/>
  </p:normalViewPr>
  <p:slideViewPr>
    <p:cSldViewPr>
      <p:cViewPr varScale="1">
        <p:scale>
          <a:sx n="58" d="100"/>
          <a:sy n="58" d="100"/>
        </p:scale>
        <p:origin x="19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tiana Shalkivska" userId="82754a18-c773-4f54-b1de-463fcbd6815b" providerId="ADAL" clId="{8013C612-5780-4427-ADAF-5DA4CCC5C0F2}"/>
    <pc:docChg chg="modSld">
      <pc:chgData name="Tetiana Shalkivska" userId="82754a18-c773-4f54-b1de-463fcbd6815b" providerId="ADAL" clId="{8013C612-5780-4427-ADAF-5DA4CCC5C0F2}" dt="2023-05-30T22:10:00.771" v="0" actId="20577"/>
      <pc:docMkLst>
        <pc:docMk/>
      </pc:docMkLst>
      <pc:sldChg chg="modSp mod">
        <pc:chgData name="Tetiana Shalkivska" userId="82754a18-c773-4f54-b1de-463fcbd6815b" providerId="ADAL" clId="{8013C612-5780-4427-ADAF-5DA4CCC5C0F2}" dt="2023-05-30T22:10:00.771" v="0" actId="20577"/>
        <pc:sldMkLst>
          <pc:docMk/>
          <pc:sldMk cId="0" sldId="263"/>
        </pc:sldMkLst>
        <pc:spChg chg="mod">
          <ac:chgData name="Tetiana Shalkivska" userId="82754a18-c773-4f54-b1de-463fcbd6815b" providerId="ADAL" clId="{8013C612-5780-4427-ADAF-5DA4CCC5C0F2}" dt="2023-05-30T22:10:00.771" v="0" actId="20577"/>
          <ac:spMkLst>
            <pc:docMk/>
            <pc:sldMk cId="0" sldId="263"/>
            <ac:spMk id="4098" creationId="{3713A7C5-B385-438D-3811-A73290177F9F}"/>
          </ac:spMkLst>
        </pc:spChg>
      </pc:sldChg>
    </pc:docChg>
  </pc:docChgLst>
  <pc:docChgLst>
    <pc:chgData name="Yelena Slizhevskaya" userId="S::yslizhevskaya@worldbank.org::c31c118f-cc09-4814-95e2-f268a72c0a23" providerId="AD" clId="Web-{E77E6E1C-1B3B-34B7-9C54-0F363CD0F4BD}"/>
    <pc:docChg chg="modSld">
      <pc:chgData name="Yelena Slizhevskaya" userId="S::yslizhevskaya@worldbank.org::c31c118f-cc09-4814-95e2-f268a72c0a23" providerId="AD" clId="Web-{E77E6E1C-1B3B-34B7-9C54-0F363CD0F4BD}" dt="2023-07-13T07:39:22.094" v="15" actId="20577"/>
      <pc:docMkLst>
        <pc:docMk/>
      </pc:docMkLst>
      <pc:sldChg chg="modSp">
        <pc:chgData name="Yelena Slizhevskaya" userId="S::yslizhevskaya@worldbank.org::c31c118f-cc09-4814-95e2-f268a72c0a23" providerId="AD" clId="Web-{E77E6E1C-1B3B-34B7-9C54-0F363CD0F4BD}" dt="2023-07-13T07:39:22.094" v="15" actId="20577"/>
        <pc:sldMkLst>
          <pc:docMk/>
          <pc:sldMk cId="0" sldId="263"/>
        </pc:sldMkLst>
        <pc:spChg chg="mod">
          <ac:chgData name="Yelena Slizhevskaya" userId="S::yslizhevskaya@worldbank.org::c31c118f-cc09-4814-95e2-f268a72c0a23" providerId="AD" clId="Web-{E77E6E1C-1B3B-34B7-9C54-0F363CD0F4BD}" dt="2023-07-13T07:39:22.094" v="15" actId="20577"/>
          <ac:spMkLst>
            <pc:docMk/>
            <pc:sldMk cId="0" sldId="263"/>
            <ac:spMk id="4098" creationId="{3713A7C5-B385-438D-3811-A73290177F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22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7/13/2023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"/>
            <a:ext cx="7821613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600" b="1" dirty="0">
                <a:solidFill>
                  <a:srgbClr val="898989"/>
                </a:solidFill>
              </a:rPr>
              <a:t>PEMPAL Treasury Community of Practice (TCOP) Plenary Meeting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4000" b="1" dirty="0">
                <a:solidFill>
                  <a:srgbClr val="002060"/>
                </a:solidFill>
              </a:rPr>
              <a:t>Day 2 – 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4000" b="1" dirty="0">
                <a:solidFill>
                  <a:srgbClr val="002060"/>
                </a:solidFill>
              </a:rPr>
              <a:t>Clients and central vs. regional offices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BH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b="1">
                <a:solidFill>
                  <a:srgbClr val="C00000"/>
                </a:solidFill>
              </a:rPr>
              <a:t>Croatia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Montenegro</a:t>
            </a:r>
            <a:endParaRPr lang="en-GB" sz="2000" b="1" dirty="0">
              <a:solidFill>
                <a:srgbClr val="C00000"/>
              </a:solidFill>
              <a:ea typeface="Calibri"/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North Macedonia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Serbia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The </a:t>
            </a:r>
            <a:r>
              <a:rPr lang="en-GB" sz="2000" b="1" dirty="0" err="1">
                <a:solidFill>
                  <a:srgbClr val="C00000"/>
                </a:solidFill>
              </a:rPr>
              <a:t>Phillippines</a:t>
            </a:r>
            <a:endParaRPr lang="en-GB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Vietnam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b="1" dirty="0">
                <a:solidFill>
                  <a:srgbClr val="898989"/>
                </a:solidFill>
              </a:rPr>
              <a:t>Almaty (Kazakhstan), 23 – 26 May 2023</a:t>
            </a: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800" b="1" dirty="0">
                <a:solidFill>
                  <a:srgbClr val="376092"/>
                </a:solidFill>
              </a:rPr>
              <a:t>Controls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1800" b="1" u="sng" dirty="0">
                <a:solidFill>
                  <a:srgbClr val="FF0000"/>
                </a:solidFill>
              </a:rPr>
              <a:t>Common trends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i="1" dirty="0">
                <a:solidFill>
                  <a:srgbClr val="376092"/>
                </a:solidFill>
              </a:rPr>
              <a:t> Very similar control systems for Bosnia and Herzegovina, Montenegro, Croatia, Macedonia and Serbia: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All countries have annual budget/implementation laws that are passed along with annual budgets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Most of them (except Croatia) adopt financial/operational plans with monthly dynamics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All payments are made through IT systems in which there is no possibility of entering an order that is not in accordance with the annual budget and financial/operational plans. In Montenegro, BH and Macedonia, payment orders are additionally approved/signed by the minister/prime minister (collective or individual orders)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 All countries have public procurement laws, according to which users cannot conclude contracts that are not in accordance with the budget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IT controls – most controls are automated and in the early stages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600" dirty="0">
                <a:solidFill>
                  <a:srgbClr val="376092"/>
                </a:solidFill>
              </a:rPr>
              <a:t>Responsibility for payments rests with budget users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i="1" dirty="0">
                <a:solidFill>
                  <a:srgbClr val="376092"/>
                </a:solidFill>
              </a:rPr>
              <a:t>In Vietnam, internal audit is currently being introduced in addition to the existing specialised inspections and internal controls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800" i="1" dirty="0">
                <a:solidFill>
                  <a:srgbClr val="376092"/>
                </a:solidFill>
              </a:rPr>
              <a:t>In the Philippines, commitment control is the responsibility of budget users, but it is a specificity of the organisational structure, i.e. the role of public financial institutions in traditional treasury activities.</a:t>
            </a: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2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3608" y="198437"/>
            <a:ext cx="792100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000" b="1" dirty="0">
                <a:solidFill>
                  <a:srgbClr val="376092"/>
                </a:solidFill>
              </a:rPr>
              <a:t>Risk management 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u="sng" dirty="0">
                <a:solidFill>
                  <a:srgbClr val="FF0000"/>
                </a:solidFill>
              </a:rPr>
              <a:t>Common trends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 dirty="0">
                <a:solidFill>
                  <a:srgbClr val="376092"/>
                </a:solidFill>
              </a:rPr>
              <a:t> Essentially the same risk management systems for Bosnia and Herzegovina, Montenegro, Croatia, Macedonia and Serbia, with organisational differences: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800">
                <a:solidFill>
                  <a:srgbClr val="376092"/>
                </a:solidFill>
              </a:rPr>
              <a:t>All countries have risk registers that are integral parts of risk management strategies, identifying risks, probabilities, ways to eliminate/mitigate them </a:t>
            </a:r>
          </a:p>
          <a:p>
            <a:pPr marL="800100" lvl="1" indent="-34290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800" dirty="0">
                <a:solidFill>
                  <a:srgbClr val="376092"/>
                </a:solidFill>
              </a:rPr>
              <a:t>Macedonia and Serbia have working groups/commissions dealing with risk management (each sector from the treasury has members)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800" dirty="0">
                <a:solidFill>
                  <a:srgbClr val="376092"/>
                </a:solidFill>
              </a:rPr>
              <a:t>Most countries have had recent unforeseen circumstances (earthquakes, floods, cyber attacks), in addition to Covid, which have indicated the need for additional controls </a:t>
            </a:r>
          </a:p>
          <a:p>
            <a:pPr marL="742950" lvl="1" indent="-285750" algn="just" eaLnBrk="1" hangingPunct="1">
              <a:spcBef>
                <a:spcPts val="0"/>
              </a:spcBef>
              <a:spcAft>
                <a:spcPts val="400"/>
              </a:spcAft>
              <a:buFont typeface="Wingdings" pitchFamily="2" charset="2"/>
              <a:buChar char="ü"/>
            </a:pPr>
            <a:r>
              <a:rPr lang="en-GB" sz="1800" dirty="0">
                <a:solidFill>
                  <a:srgbClr val="376092"/>
                </a:solidFill>
              </a:rPr>
              <a:t>The conclusion of all countries is that most current risks relate primarily to the IT system, while operational and process risks are mitigated and largely automated.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 dirty="0">
                <a:solidFill>
                  <a:srgbClr val="376092"/>
                </a:solidFill>
              </a:rPr>
              <a:t>The Philippines has a risk management department that creates a risk register and prepares a monthly report on risk-related incidents and measures to address them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 dirty="0">
                <a:solidFill>
                  <a:srgbClr val="376092"/>
                </a:solidFill>
              </a:rPr>
              <a:t>Vietnam operates on three levels, the strategy until 2030 focuses on the digitization of all processes, with the introduction of internal audit </a:t>
            </a:r>
          </a:p>
          <a:p>
            <a:pPr algn="l" eaLnBrk="1" hangingPunct="1">
              <a:lnSpc>
                <a:spcPct val="80000"/>
              </a:lnSpc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sr-Latn-RS" sz="1200" dirty="0">
              <a:solidFill>
                <a:srgbClr val="89898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17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en-GB" sz="3600" b="1">
                <a:solidFill>
                  <a:srgbClr val="376092"/>
                </a:solidFill>
              </a:rPr>
              <a:t>THANK YOU!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4103</TotalTime>
  <Words>436</Words>
  <Application>Microsoft Office PowerPoint</Application>
  <PresentationFormat>On-screen Show (4:3)</PresentationFormat>
  <Paragraphs>53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Tetiana Shalkivska</cp:lastModifiedBy>
  <cp:revision>527</cp:revision>
  <cp:lastPrinted>2012-03-11T09:33:36Z</cp:lastPrinted>
  <dcterms:created xsi:type="dcterms:W3CDTF">2012-02-13T09:14:10Z</dcterms:created>
  <dcterms:modified xsi:type="dcterms:W3CDTF">2023-07-13T07:39:26Z</dcterms:modified>
</cp:coreProperties>
</file>