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336" r:id="rId2"/>
    <p:sldId id="442" r:id="rId3"/>
    <p:sldId id="444" r:id="rId4"/>
    <p:sldId id="445" r:id="rId5"/>
    <p:sldId id="446" r:id="rId6"/>
    <p:sldId id="447" r:id="rId7"/>
    <p:sldId id="452" r:id="rId8"/>
    <p:sldId id="443" r:id="rId9"/>
    <p:sldId id="453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6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93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3D5FF1-D6C7-40AE-90C1-B05C13D8F6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7EC35-677C-4653-97D0-F530A39F97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17020D-43D2-41A4-AB57-484424F32C35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9072D-9DF2-4EF4-8EC1-EEC55F07A1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545B6-CF4A-47EA-9728-17B4284F45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41D585F-E4B9-4058-8CAA-77B57FD83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240DB0-00FC-44CE-B705-E22EC70DE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8DCCE-CFD5-4696-BCCE-A1F9039C46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1B0A54-62CC-4331-A367-61E04C324F5D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51C6834-5159-40CE-A500-068877249F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179E5AA-4DF4-4631-AEBC-9035B5872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7C852-0064-48AE-A84E-A7B9AF6795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859E8-5433-467C-8B7B-34997EDD6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C9C2B92-347C-43DE-8383-A23C8A4FE40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AF0E050-4EB1-4B23-93EF-C3E7BA8850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A4B87A5-9C68-443D-8DCF-255CB3081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CD013EA-98D0-4331-8699-A603EAAAF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9B2050-F75D-43A2-9610-77CE19695792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AF0E050-4EB1-4B23-93EF-C3E7BA8850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A4B87A5-9C68-443D-8DCF-255CB3081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CD013EA-98D0-4331-8699-A603EAAAF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9B2050-F75D-43A2-9610-77CE19695792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44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AF0E050-4EB1-4B23-93EF-C3E7BA8850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A4B87A5-9C68-443D-8DCF-255CB3081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CD013EA-98D0-4331-8699-A603EAAAF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9B2050-F75D-43A2-9610-77CE19695792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86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AF0E050-4EB1-4B23-93EF-C3E7BA8850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A4B87A5-9C68-443D-8DCF-255CB3081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CD013EA-98D0-4331-8699-A603EAAAF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9B2050-F75D-43A2-9610-77CE19695792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74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AF0E050-4EB1-4B23-93EF-C3E7BA8850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A4B87A5-9C68-443D-8DCF-255CB3081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CD013EA-98D0-4331-8699-A603EAAAF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9B2050-F75D-43A2-9610-77CE19695792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40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F550D-94A2-46CE-B98C-65CB57D3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EF56-6E5F-4322-972F-59BE86106A08}" type="datetime1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99C31-5DDB-43D5-8EDF-85DF1E75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C8C03-59A4-49C3-9191-0A74A8EC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B934-54C0-4A9C-9DA0-1A9375E8F72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58894390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C88FD-D18A-4938-9981-CF77AAC9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7C61-AEFE-4CBA-A3C2-D34BE8E888BD}" type="datetime1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4842-6801-4795-A896-98551E6B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22804-552C-430D-8A3F-53F784D6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CA13-760F-45DB-A46B-71841978D0C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91586840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FD1D6-F922-4E8E-AF5F-2B864EDD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E5BA2-C7D7-458D-ADF5-6974F5FFDE7B}" type="datetime1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D76D8-5F04-4377-999B-992915B3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E8611-69A5-4B95-87B3-E0187263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E5A89-70D6-4225-94F6-5649898DE54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96375297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6299E-09A6-42A5-9761-D0A8E13B6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F2B44-487C-4B36-9CAB-65F38FBE1630}" type="datetime1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EA020-77DA-4A62-AADD-B798BEDE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02A66-075C-40DE-9F69-A6EB92A3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4D747-B4D6-4448-9769-87D08FC48A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49076225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6D1F1-F629-4C07-8553-5D04726E6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1581-3E92-4BD9-B0D4-F3067F258464}" type="datetime1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7361B-5F60-4BE3-9677-778A666D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62CDC-286C-4AA1-9FFD-96B0F4EB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A223-4B5D-463F-802E-B7E7156EE9B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69947782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98ACC4-3C72-4613-88C9-D404769A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703F-AD85-4466-BC61-ED7249F68671}" type="datetime1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B2FA8C-7BBD-4E51-A39A-7976BECF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BC1D14-EBEA-4F60-8502-55F4093E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60945-08F9-4513-AB58-A8A22727482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99448607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1CECBD-536E-43E5-8CB0-BEC301EE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E89D-1527-411B-9E33-D4F3CB918DAA}" type="datetime1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66374F-E6D7-4E59-BA44-25A21B4B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BBAD08-0AE4-425A-8906-914E6298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14F3-7E52-4BAC-9B62-2649636B658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36354029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A1CF17D-18B6-4620-B9A5-DF38CAAE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E132-526A-4FAF-8734-E0429017373C}" type="datetime1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4DC117-A7BD-4860-A415-9DB775A7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57A8F0-DFFB-4B38-A5AB-94EBBCD6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2FFF-8FA7-457C-9BA0-CCC8A4F49C1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5324210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A90533-8360-4123-98A8-354977F1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218B-7B81-4758-A183-93A3187F05E1}" type="datetime1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5889AD-2FB1-40B9-9502-33E98F50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6C49E7-F4D9-4AAE-B148-2051183C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44995-3EFE-4996-A96C-00E1D0BF060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70437143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B59341-8B32-4A38-95A2-1F1F120C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D1888-5471-46AD-A877-BC0DEF9E0B3A}" type="datetime1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AE1240-0F07-42D8-8421-C83115AC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883142-73EF-4059-862D-B69C26CA4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97C81-C6DC-4544-A474-8992E3D8206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013731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509C9F-160A-4F47-A68C-78060FD4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00B1-46D0-4C5A-877F-9E02D711BD28}" type="datetime1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CEED69-21EB-430C-8C0A-50D89BA0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2EE7A2-DC0C-4F1D-AA24-87001984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86AC8-F94D-43E4-954B-BDD13D0461A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55890259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DA09D7-94CD-4F08-9BB6-CDF1F92F79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8FABB0A-5810-44CE-8D5F-2C819A41DA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410F-6840-4B9B-81F0-2B0598128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1E1DED-97A2-4C29-B3C3-0D3AD94016BF}" type="datetime1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D9B3D-AA02-4032-B209-A5D6BEF4A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4AF7F-8741-4587-B975-0DDE741F8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0D4AEF-A13A-4538-9614-82BF7B4C78F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 dir="r"/>
    <p:sndAc>
      <p:stSnd>
        <p:snd r:embed="rId13" name="coin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mbirdbrain.blogspot.com/2012/08/nonprofit-pulse-survey.html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ss-busmang12.wikispaces.com/Focus+group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Home\Desktop\pempal-flags.jpg">
            <a:extLst>
              <a:ext uri="{FF2B5EF4-FFF2-40B4-BE49-F238E27FC236}">
                <a16:creationId xmlns:a16="http://schemas.microsoft.com/office/drawing/2014/main" id="{DB472969-30BD-4CD2-B10E-24F930E4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3375"/>
            <a:ext cx="73152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8139956-B06D-4C71-98FC-D0563D9D1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714500"/>
            <a:ext cx="4114800" cy="3429000"/>
          </a:xfrm>
        </p:spPr>
        <p:txBody>
          <a:bodyPr>
            <a:normAutofit/>
          </a:bodyPr>
          <a:lstStyle/>
          <a:p>
            <a:pPr lvl="1">
              <a:buFont typeface="Arial" charset="0"/>
              <a:buNone/>
              <a:defRPr/>
            </a:pPr>
            <a:r>
              <a:rPr lang="bs-Latn-BA" sz="4400" b="1" dirty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88019A4F-FC8A-42B2-B6D6-8534BD84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15456" y="3015456"/>
            <a:ext cx="6858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2F4546D3-AB04-4D58-A617-D4B5DB77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DE4D7-2BC0-462C-BBE9-9068121BB8B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102" name="TextBox 6">
            <a:extLst>
              <a:ext uri="{FF2B5EF4-FFF2-40B4-BE49-F238E27FC236}">
                <a16:creationId xmlns:a16="http://schemas.microsoft.com/office/drawing/2014/main" id="{E8D44910-5932-458C-8FC7-034333599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211888"/>
            <a:ext cx="7593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Baku, Azerbaijan 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April </a:t>
            </a:r>
            <a:r>
              <a:rPr lang="ru-RU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2,</a:t>
            </a:r>
            <a:r>
              <a:rPr lang="ru-RU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  </a:t>
            </a: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2018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4103" name="Picture 2">
            <a:extLst>
              <a:ext uri="{FF2B5EF4-FFF2-40B4-BE49-F238E27FC236}">
                <a16:creationId xmlns:a16="http://schemas.microsoft.com/office/drawing/2014/main" id="{CE67D38C-6007-4566-89AA-98DFF823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21163"/>
            <a:ext cx="1314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4798F5D-3A98-4777-AFB6-E0025F7DC95E}"/>
              </a:ext>
            </a:extLst>
          </p:cNvPr>
          <p:cNvSpPr/>
          <p:nvPr/>
        </p:nvSpPr>
        <p:spPr>
          <a:xfrm>
            <a:off x="3089275" y="2205038"/>
            <a:ext cx="3879850" cy="1736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Группа </a:t>
            </a:r>
            <a:r>
              <a:rPr lang="en-US" sz="2000" b="1" dirty="0"/>
              <a:t>#2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Молдова, Российская Федерация, Беларусь, Киргизская Республика, Азербайджан</a:t>
            </a:r>
            <a:endParaRPr lang="en-US" sz="2000" b="1" dirty="0"/>
          </a:p>
        </p:txBody>
      </p:sp>
    </p:spTree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139956-B06D-4C71-98FC-D0563D9D1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714500"/>
            <a:ext cx="4114800" cy="3429000"/>
          </a:xfrm>
        </p:spPr>
        <p:txBody>
          <a:bodyPr>
            <a:normAutofit/>
          </a:bodyPr>
          <a:lstStyle/>
          <a:p>
            <a:pPr lvl="1">
              <a:buFont typeface="Arial" charset="0"/>
              <a:buNone/>
              <a:defRPr/>
            </a:pPr>
            <a:r>
              <a:rPr lang="bs-Latn-BA" sz="4400" b="1" dirty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88019A4F-FC8A-42B2-B6D6-8534BD84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15456" y="3015456"/>
            <a:ext cx="6858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2F4546D3-AB04-4D58-A617-D4B5DB77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DE4D7-2BC0-462C-BBE9-9068121BB8B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0FFF74-5843-4531-BE07-852F50343D0E}"/>
              </a:ext>
            </a:extLst>
          </p:cNvPr>
          <p:cNvSpPr/>
          <p:nvPr/>
        </p:nvSpPr>
        <p:spPr>
          <a:xfrm>
            <a:off x="1371600" y="1401097"/>
            <a:ext cx="649666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</a:t>
            </a:r>
            <a:r>
              <a:rPr lang="ro-RO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Экспресс Опрос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099AB-60F2-4E71-8877-C91DFE911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33600" y="2278626"/>
            <a:ext cx="6553200" cy="2979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FDBCF2-F8A7-49FF-8FBC-A1E2A93A4698}"/>
              </a:ext>
            </a:extLst>
          </p:cNvPr>
          <p:cNvSpPr txBox="1"/>
          <p:nvPr/>
        </p:nvSpPr>
        <p:spPr>
          <a:xfrm>
            <a:off x="2133600" y="5257800"/>
            <a:ext cx="655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smbirdbrain.blogspot.com/2012/08/nonprofit-pulse-survey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44942167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07E0FBD-0389-4B70-ACEC-D5DC4944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88" y="250724"/>
            <a:ext cx="8393112" cy="943896"/>
          </a:xfrm>
        </p:spPr>
        <p:txBody>
          <a:bodyPr/>
          <a:lstStyle/>
          <a:p>
            <a:r>
              <a:rPr lang="en-US" sz="2600" b="1" dirty="0"/>
              <a:t>1.</a:t>
            </a:r>
            <a:r>
              <a:rPr lang="ru-RU" sz="2600" b="1" dirty="0"/>
              <a:t> Бюджетные организации осуществляют бухгалтерский учет и ведут финансовую отчетность в:</a:t>
            </a:r>
            <a:br>
              <a:rPr lang="en-US" sz="2600" dirty="0"/>
            </a:br>
            <a:endParaRPr lang="en-US" alt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C9C7-8D05-4564-94B4-D964D5907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086416"/>
            <a:ext cx="7786687" cy="5511234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ru-RU" i="1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0C7B12B-66FE-4C24-84D8-C46497CD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689442-CACD-4496-A5E8-708FA2A5EB6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7390226E-6D69-4410-A90E-AA74B6E2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AD08D8-4B16-4592-B924-16398A92C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91817"/>
              </p:ext>
            </p:extLst>
          </p:nvPr>
        </p:nvGraphicFramePr>
        <p:xfrm>
          <a:off x="1017640" y="1246239"/>
          <a:ext cx="7818386" cy="4986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7944">
                  <a:extLst>
                    <a:ext uri="{9D8B030D-6E8A-4147-A177-3AD203B41FA5}">
                      <a16:colId xmlns:a16="http://schemas.microsoft.com/office/drawing/2014/main" val="1938546909"/>
                    </a:ext>
                  </a:extLst>
                </a:gridCol>
                <a:gridCol w="3920442">
                  <a:extLst>
                    <a:ext uri="{9D8B030D-6E8A-4147-A177-3AD203B41FA5}">
                      <a16:colId xmlns:a16="http://schemas.microsoft.com/office/drawing/2014/main" val="1372989147"/>
                    </a:ext>
                  </a:extLst>
                </a:gridCol>
              </a:tblGrid>
              <a:tr h="598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i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Варианты ответов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i="1" dirty="0">
                          <a:effectLst/>
                        </a:rPr>
                        <a:t>Страны 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7748547"/>
                  </a:ext>
                </a:extLst>
              </a:tr>
              <a:tr h="1156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Центральной ИСУГФ Министерства финансов / Казначейства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РФ;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3792063"/>
                  </a:ext>
                </a:extLst>
              </a:tr>
              <a:tr h="18725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Стандартном программном обеспечении, предоставленном или рекомендованном Министерством финансов / Казначейством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Молдова;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053984"/>
                  </a:ext>
                </a:extLst>
              </a:tr>
              <a:tr h="760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</a:rPr>
                        <a:t>Нестандартном программном обеспечении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Молдова; Киргизстан; Беларусь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710713"/>
                  </a:ext>
                </a:extLst>
              </a:tr>
              <a:tr h="598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Другим способом (опишите)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РФ;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1921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911796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07E0FBD-0389-4B70-ACEC-D5DC4944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2" y="162232"/>
            <a:ext cx="8347587" cy="800359"/>
          </a:xfrm>
        </p:spPr>
        <p:txBody>
          <a:bodyPr/>
          <a:lstStyle/>
          <a:p>
            <a:r>
              <a:rPr lang="en-US" sz="2600" b="1" dirty="0"/>
              <a:t>2. </a:t>
            </a:r>
            <a:r>
              <a:rPr lang="ru-RU" sz="2600" b="1" dirty="0"/>
              <a:t>Бюджетные организации представляют финансовую отчетность</a:t>
            </a:r>
            <a:br>
              <a:rPr lang="en-US" dirty="0"/>
            </a:br>
            <a:br>
              <a:rPr lang="en-US" sz="1400" dirty="0"/>
            </a:br>
            <a:endParaRPr lang="en-US" alt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C9C7-8D05-4564-94B4-D964D5907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086416"/>
            <a:ext cx="7786687" cy="5511234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ru-RU" i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0C7B12B-66FE-4C24-84D8-C46497CD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689442-CACD-4496-A5E8-708FA2A5EB6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7390226E-6D69-4410-A90E-AA74B6E2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A8DB7B-FF83-42B9-9D7C-4C8952806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45165"/>
              </p:ext>
            </p:extLst>
          </p:nvPr>
        </p:nvGraphicFramePr>
        <p:xfrm>
          <a:off x="1120877" y="862782"/>
          <a:ext cx="7381568" cy="5608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3551">
                  <a:extLst>
                    <a:ext uri="{9D8B030D-6E8A-4147-A177-3AD203B41FA5}">
                      <a16:colId xmlns:a16="http://schemas.microsoft.com/office/drawing/2014/main" val="2355983849"/>
                    </a:ext>
                  </a:extLst>
                </a:gridCol>
                <a:gridCol w="3648017">
                  <a:extLst>
                    <a:ext uri="{9D8B030D-6E8A-4147-A177-3AD203B41FA5}">
                      <a16:colId xmlns:a16="http://schemas.microsoft.com/office/drawing/2014/main" val="1746374826"/>
                    </a:ext>
                  </a:extLst>
                </a:gridCol>
              </a:tblGrid>
              <a:tr h="455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i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Варианты ответов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i="1" dirty="0">
                          <a:effectLst/>
                        </a:rPr>
                        <a:t>Страны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784023"/>
                  </a:ext>
                </a:extLst>
              </a:tr>
              <a:tr h="10653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Непосредственно в центральной ИСУГФ Министерства финансов / Казначейства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Молдова; РФ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47034"/>
                  </a:ext>
                </a:extLst>
              </a:tr>
              <a:tr h="1610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Посредством </a:t>
                      </a:r>
                      <a:r>
                        <a:rPr lang="ru-RU" sz="2000" dirty="0" err="1">
                          <a:effectLst/>
                        </a:rPr>
                        <a:t>вэб</a:t>
                      </a:r>
                      <a:r>
                        <a:rPr lang="ru-RU" sz="2000" dirty="0">
                          <a:effectLst/>
                        </a:rPr>
                        <a:t> портала, поддерживаемого Министерством финансов / Казначейством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Азербайджан;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8985191"/>
                  </a:ext>
                </a:extLst>
              </a:tr>
              <a:tr h="113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Иным образом в электронном виде (опишите)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Беларусь;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547360"/>
                  </a:ext>
                </a:extLst>
              </a:tr>
              <a:tr h="5510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На бумажных носителях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Молдова; Киргизстан; Беларусь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472473"/>
                  </a:ext>
                </a:extLst>
              </a:tr>
              <a:tr h="5510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Другим способом</a:t>
                      </a:r>
                      <a:r>
                        <a:rPr lang="en-US" sz="2000">
                          <a:effectLst/>
                        </a:rPr>
                        <a:t> (</a:t>
                      </a:r>
                      <a:r>
                        <a:rPr lang="ru-RU" sz="2000">
                          <a:effectLst/>
                        </a:rPr>
                        <a:t>опишите</a:t>
                      </a:r>
                      <a:r>
                        <a:rPr lang="en-US" sz="2000">
                          <a:effectLst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714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77913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07E0FBD-0389-4B70-ACEC-D5DC4944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88" y="338012"/>
            <a:ext cx="8393112" cy="748404"/>
          </a:xfrm>
        </p:spPr>
        <p:txBody>
          <a:bodyPr/>
          <a:lstStyle/>
          <a:p>
            <a:r>
              <a:rPr lang="en-US" sz="2600" b="1" dirty="0"/>
              <a:t>3. </a:t>
            </a:r>
            <a:r>
              <a:rPr lang="ru-RU" sz="2600" b="1" dirty="0"/>
              <a:t>Представление финансовых отчетов осуществляется</a:t>
            </a:r>
            <a:r>
              <a:rPr lang="en-US" sz="2600" dirty="0"/>
              <a:t>:</a:t>
            </a:r>
            <a:endParaRPr lang="en-US" alt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C9C7-8D05-4564-94B4-D964D5907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086416"/>
            <a:ext cx="7786687" cy="5511234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ru-RU" i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0C7B12B-66FE-4C24-84D8-C46497CD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689442-CACD-4496-A5E8-708FA2A5EB6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7390226E-6D69-4410-A90E-AA74B6E2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8D03BD-0BAC-486A-82D5-EB6377F54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20730"/>
              </p:ext>
            </p:extLst>
          </p:nvPr>
        </p:nvGraphicFramePr>
        <p:xfrm>
          <a:off x="1032387" y="1086418"/>
          <a:ext cx="7654413" cy="5568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0607">
                  <a:extLst>
                    <a:ext uri="{9D8B030D-6E8A-4147-A177-3AD203B41FA5}">
                      <a16:colId xmlns:a16="http://schemas.microsoft.com/office/drawing/2014/main" val="2600378902"/>
                    </a:ext>
                  </a:extLst>
                </a:gridCol>
                <a:gridCol w="3813806">
                  <a:extLst>
                    <a:ext uri="{9D8B030D-6E8A-4147-A177-3AD203B41FA5}">
                      <a16:colId xmlns:a16="http://schemas.microsoft.com/office/drawing/2014/main" val="1831012511"/>
                    </a:ext>
                  </a:extLst>
                </a:gridCol>
              </a:tblGrid>
              <a:tr h="341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i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Варианты ответов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effectLst/>
                        </a:rPr>
                        <a:t>Страны 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797029"/>
                  </a:ext>
                </a:extLst>
              </a:tr>
              <a:tr h="1276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С нижнего уровня бюджетных организаций непосредственно в Министерство финансов / Казначейство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РФ; Азербайджан;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745758"/>
                  </a:ext>
                </a:extLst>
              </a:tr>
              <a:tr h="2244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</a:rPr>
                        <a:t>С нижнего уровня бюджетных организаций на следующий административный уровень (напр. на районный уровень, областной, и т.п, этот уровень в свою очередь представляет отчеты в центр)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Молдова; Киргизстан; Беларусь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999258"/>
                  </a:ext>
                </a:extLst>
              </a:tr>
              <a:tr h="631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В другой последовательности (опишите)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0163842"/>
                  </a:ext>
                </a:extLst>
              </a:tr>
              <a:tr h="9537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Не все уровни бюджетных организаций представляют финансовую отчетность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446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808519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07E0FBD-0389-4B70-ACEC-D5DC4944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88" y="274638"/>
            <a:ext cx="8393112" cy="748404"/>
          </a:xfrm>
        </p:spPr>
        <p:txBody>
          <a:bodyPr/>
          <a:lstStyle/>
          <a:p>
            <a:r>
              <a:rPr lang="en-US" sz="2600" b="1" dirty="0"/>
              <a:t>4. </a:t>
            </a:r>
            <a:r>
              <a:rPr lang="ru-RU" sz="2600" b="1" dirty="0"/>
              <a:t>Консолидация финансовой отчетности</a:t>
            </a:r>
            <a:endParaRPr lang="en-US" alt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C9C7-8D05-4564-94B4-D964D5907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086416"/>
            <a:ext cx="7786687" cy="5511234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ru-RU" i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0C7B12B-66FE-4C24-84D8-C46497CD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689442-CACD-4496-A5E8-708FA2A5EB6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7390226E-6D69-4410-A90E-AA74B6E2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617FEA-16DE-4D3E-8428-6C272BFBB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550328"/>
              </p:ext>
            </p:extLst>
          </p:nvPr>
        </p:nvGraphicFramePr>
        <p:xfrm>
          <a:off x="1216742" y="1201993"/>
          <a:ext cx="7470057" cy="5335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8569">
                  <a:extLst>
                    <a:ext uri="{9D8B030D-6E8A-4147-A177-3AD203B41FA5}">
                      <a16:colId xmlns:a16="http://schemas.microsoft.com/office/drawing/2014/main" val="3918425823"/>
                    </a:ext>
                  </a:extLst>
                </a:gridCol>
                <a:gridCol w="3711488">
                  <a:extLst>
                    <a:ext uri="{9D8B030D-6E8A-4147-A177-3AD203B41FA5}">
                      <a16:colId xmlns:a16="http://schemas.microsoft.com/office/drawing/2014/main" val="2380268632"/>
                    </a:ext>
                  </a:extLst>
                </a:gridCol>
              </a:tblGrid>
              <a:tr h="516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i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Варианты ответов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i="1" dirty="0">
                          <a:effectLst/>
                        </a:rPr>
                        <a:t>Страны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9956766"/>
                  </a:ext>
                </a:extLst>
              </a:tr>
              <a:tr h="99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Автоматизирована в центральной ИСУГФ Министерства финансов / Казначейства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РФ; Беларусь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64891"/>
                  </a:ext>
                </a:extLst>
              </a:tr>
              <a:tr h="99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</a:rPr>
                        <a:t>Автоматизирована в другой информационной системе (укажите)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Молдова ( в отдельном модуле);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4631951"/>
                  </a:ext>
                </a:extLst>
              </a:tr>
              <a:tr h="99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</a:rPr>
                        <a:t>Частично автоматизирована, требует дополнительных ручных манипуляций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Киргизстан;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4940585"/>
                  </a:ext>
                </a:extLst>
              </a:tr>
              <a:tr h="99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>
                          <a:effectLst/>
                        </a:rPr>
                        <a:t>Осуществляется посредством электронных таблиц, баз данных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879936"/>
                  </a:ext>
                </a:extLst>
              </a:tr>
              <a:tr h="5168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Другое – опишите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63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464137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139956-B06D-4C71-98FC-D0563D9D1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0091" y="619432"/>
            <a:ext cx="6039464" cy="452406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ru-RU" b="1" u="sng" dirty="0">
                <a:solidFill>
                  <a:schemeClr val="tx1"/>
                </a:solidFill>
              </a:rPr>
              <a:t>Часть</a:t>
            </a:r>
            <a:r>
              <a:rPr lang="ro-RO" b="1" u="sng" dirty="0">
                <a:solidFill>
                  <a:schemeClr val="tx1"/>
                </a:solidFill>
              </a:rPr>
              <a:t> 2 - </a:t>
            </a:r>
            <a:r>
              <a:rPr lang="ru-RU" b="1" u="sng" dirty="0">
                <a:solidFill>
                  <a:schemeClr val="tx1"/>
                </a:solidFill>
              </a:rPr>
              <a:t>Дискуссия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88019A4F-FC8A-42B2-B6D6-8534BD84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15456" y="3015456"/>
            <a:ext cx="6858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2F4546D3-AB04-4D58-A617-D4B5DB77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DE4D7-2BC0-462C-BBE9-9068121BB8B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76318-BE02-4541-AF8F-809F8DD2B2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57500" y="2000250"/>
            <a:ext cx="3429000" cy="285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6031F6-6651-4909-BF5A-4B1D171AD7B3}"/>
              </a:ext>
            </a:extLst>
          </p:cNvPr>
          <p:cNvSpPr txBox="1"/>
          <p:nvPr/>
        </p:nvSpPr>
        <p:spPr>
          <a:xfrm>
            <a:off x="2857500" y="4857750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iss-busmang12.wikispaces.com/Focus+group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68132343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53880C-5EC9-48E1-AE09-D84F99E3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950" y="274638"/>
            <a:ext cx="7188452" cy="1143000"/>
          </a:xfrm>
        </p:spPr>
        <p:txBody>
          <a:bodyPr/>
          <a:lstStyle/>
          <a:p>
            <a:r>
              <a:rPr lang="ru-RU" sz="2600" b="1" dirty="0"/>
              <a:t>Текущие / планируемые реформы по улучшению </a:t>
            </a:r>
            <a:endParaRPr lang="en-US" sz="2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39956-B06D-4C71-98FC-D0563D9D1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5358" y="2233611"/>
            <a:ext cx="7655434" cy="3892551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dirty="0"/>
              <a:t>Единый план счетов ( Беларусь), Бухгалтерский учет в бюджетной организации реализовать с помощью единого программного обеспечения.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dirty="0"/>
              <a:t>Централизация технологического сервиса;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dirty="0"/>
              <a:t>Передача полномочий в Казначейство (РФ) – в течение 3-х лет;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dirty="0"/>
              <a:t>Использование результатов метода начислений для планирования и оценки рисков бюджета, при сохранении бюджетирования по кассовому методу. Расширение казначейского обслуживания за периметр сектора </a:t>
            </a:r>
            <a:r>
              <a:rPr lang="ru-RU" dirty="0" err="1"/>
              <a:t>госуправления</a:t>
            </a:r>
            <a:r>
              <a:rPr lang="ru-RU" dirty="0"/>
              <a:t>;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dirty="0"/>
              <a:t>Разработка модуля бухгалтерского учета с интеграцией с другими ресурсами (Киргизстан);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dirty="0"/>
              <a:t>Переход на стандартное программное обеспечение для бух учета,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Создание условий для аутсорсинга бухгалтерского учета в бюджетных организациях, отказ от бумажных носителей в отчетности;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dirty="0"/>
              <a:t>Организация централизованного обучения по вопросам </a:t>
            </a:r>
            <a:r>
              <a:rPr lang="ru-RU" dirty="0" err="1"/>
              <a:t>гос</a:t>
            </a:r>
            <a:r>
              <a:rPr lang="ru-RU" dirty="0"/>
              <a:t> финансов для всех заинтересованных сторон.</a:t>
            </a:r>
          </a:p>
          <a:p>
            <a:pPr marL="457200" lvl="1" indent="0">
              <a:buNone/>
              <a:defRPr/>
            </a:pPr>
            <a:endParaRPr lang="ru-RU" dirty="0"/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2F4546D3-AB04-4D58-A617-D4B5DB77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DE4D7-2BC0-462C-BBE9-9068121BB8B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88019A4F-FC8A-42B2-B6D6-8534BD84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897187" y="3096572"/>
            <a:ext cx="6858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695267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758C-B418-433A-AAB9-8785E71C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274638"/>
            <a:ext cx="7624916" cy="1143000"/>
          </a:xfrm>
        </p:spPr>
        <p:txBody>
          <a:bodyPr/>
          <a:lstStyle/>
          <a:p>
            <a:r>
              <a:rPr lang="ru-RU" sz="2600" b="1" dirty="0"/>
              <a:t>Сложности и возможные решения 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39956-B06D-4C71-98FC-D0563D9D1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84" y="1533832"/>
            <a:ext cx="7624916" cy="4592331"/>
          </a:xfrm>
        </p:spPr>
        <p:txBody>
          <a:bodyPr>
            <a:normAutofit fontScale="77500" lnSpcReduction="20000"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dirty="0"/>
              <a:t>Организационные ( одномоментный переход), перенос данных, обучение, стоимость реформы;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dirty="0"/>
              <a:t>Восприятие изменений участниками процесса;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dirty="0"/>
              <a:t>Разработка единого регламента, с предварительной унификацией процессов и введением электронного документооборота ( при централизации);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dirty="0"/>
              <a:t>Реализация принципа однократного введения данных;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dirty="0"/>
              <a:t>Централизованное ведение справочной информации;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dirty="0"/>
              <a:t>Переход на международные стандарты бух учета сопровождается  техническими, организационными, кадровыми и финансовыми сложностями;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dirty="0"/>
              <a:t>Синхронизация реформ с сфере учета и управления государственными финансами и контроля</a:t>
            </a:r>
            <a:r>
              <a:rPr lang="en-US" dirty="0"/>
              <a:t>/</a:t>
            </a:r>
            <a:r>
              <a:rPr lang="ru-RU" dirty="0"/>
              <a:t>аудита.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2F4546D3-AB04-4D58-A617-D4B5DB77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DE4D7-2BC0-462C-BBE9-9068121BB8B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88019A4F-FC8A-42B2-B6D6-8534BD84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897187" y="3096572"/>
            <a:ext cx="6858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178009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453</Words>
  <Application>Microsoft Office PowerPoint</Application>
  <PresentationFormat>On-screen Show (4:3)</PresentationFormat>
  <Paragraphs>89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1. Бюджетные организации осуществляют бухгалтерский учет и ведут финансовую отчетность в: </vt:lpstr>
      <vt:lpstr>2. Бюджетные организации представляют финансовую отчетность  </vt:lpstr>
      <vt:lpstr>3. Представление финансовых отчетов осуществляется:</vt:lpstr>
      <vt:lpstr>4. Консолидация финансовой отчетности</vt:lpstr>
      <vt:lpstr>PowerPoint Presentation</vt:lpstr>
      <vt:lpstr>Текущие / планируемые реформы по улучшению </vt:lpstr>
      <vt:lpstr>Сложности и возможные решения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Nikulina</dc:creator>
  <cp:lastModifiedBy>Iryna Shcherbyna</cp:lastModifiedBy>
  <cp:revision>58</cp:revision>
  <dcterms:modified xsi:type="dcterms:W3CDTF">2018-04-12T12:05:10Z</dcterms:modified>
</cp:coreProperties>
</file>