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64B2-57BE-4711-9502-A5E7579D1B4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779D-EB3D-4E67-BECE-B369CFB4A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03189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по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D779D-EB3D-4E67-BECE-B369CFB4AC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3272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по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D779D-EB3D-4E67-BECE-B369CFB4AC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8048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8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89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75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3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4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7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7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67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6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B2E1-D7F8-4855-AB71-06247590B42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46ED-7C3E-4F41-A9FE-A30205E93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381001"/>
            <a:ext cx="7315199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PEMPAL Treasury Community of Practice Workshop</a:t>
            </a:r>
            <a:r>
              <a:rPr dirty="0"/>
              <a:t/>
            </a:r>
            <a:br>
              <a:rPr dirty="0"/>
            </a:br>
            <a:r>
              <a:rPr lang="en-US" sz="2400" dirty="0" smtClean="0">
                <a:solidFill>
                  <a:srgbClr val="FF0000"/>
                </a:solidFill>
              </a:rPr>
              <a:t>Thematic Group on Cash Management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Report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from small group discussions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900" b="1" u="sng" dirty="0" smtClean="0"/>
          </a:p>
          <a:p>
            <a:r>
              <a:rPr lang="en-US" sz="2800" b="1" u="sng" dirty="0" smtClean="0"/>
              <a:t>Group 2</a:t>
            </a:r>
            <a:endParaRPr lang="en-US" sz="2800" b="1" u="sng" dirty="0" smtClean="0"/>
          </a:p>
          <a:p>
            <a:r>
              <a:rPr lang="en-US" sz="2000" b="1" dirty="0" smtClean="0"/>
              <a:t>Azerbaijan, Belarus, Kazakhstan, Kyrgyzstan, Russia, Ukraine</a:t>
            </a:r>
            <a:endParaRPr lang="en-US" sz="2000" b="1" dirty="0" smtClean="0"/>
          </a:p>
          <a:p>
            <a:endParaRPr lang="en-US" dirty="0" smtClean="0"/>
          </a:p>
          <a:p>
            <a:r>
              <a:rPr lang="en-US" sz="2000" dirty="0" smtClean="0"/>
              <a:t>17 March 2016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933699" y="28575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487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8458199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</a:t>
            </a:r>
            <a:r>
              <a:rPr lang="en-US" sz="2700" b="1" dirty="0" smtClean="0">
                <a:solidFill>
                  <a:srgbClr val="FF0000"/>
                </a:solidFill>
              </a:rPr>
              <a:t>Challenges in targeting cash balance and creating a cash </a:t>
            </a:r>
            <a:r>
              <a:rPr lang="en-US" sz="2700" b="1" dirty="0" smtClean="0">
                <a:solidFill>
                  <a:srgbClr val="FF0000"/>
                </a:solidFill>
              </a:rPr>
              <a:t>buffer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79248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Only </a:t>
            </a:r>
            <a:r>
              <a:rPr lang="en-US" dirty="0" smtClean="0"/>
              <a:t>1 </a:t>
            </a:r>
            <a:r>
              <a:rPr lang="en-US" dirty="0" smtClean="0"/>
              <a:t>country in the group applies the mechanism of targeting cash balance / buffer (Russian Federation</a:t>
            </a:r>
            <a:r>
              <a:rPr lang="en-US" dirty="0" smtClean="0"/>
              <a:t>); </a:t>
            </a:r>
            <a:r>
              <a:rPr lang="en-US" dirty="0" smtClean="0"/>
              <a:t>the mechanism has been running, no problems</a:t>
            </a:r>
          </a:p>
          <a:p>
            <a:r>
              <a:rPr lang="en-US" dirty="0" smtClean="0"/>
              <a:t>The other countries have not yet felt an urgent need in creating such a tool, the environment has not yet developed, although situations are different and the issue could be considered for the future</a:t>
            </a:r>
          </a:p>
          <a:p>
            <a:pPr lvl="1"/>
            <a:r>
              <a:rPr lang="en-US" sz="2600" dirty="0" smtClean="0"/>
              <a:t>In some countries, there is a stable </a:t>
            </a:r>
            <a:r>
              <a:rPr lang="en-US" sz="2600" dirty="0" smtClean="0"/>
              <a:t>cash </a:t>
            </a:r>
            <a:r>
              <a:rPr lang="en-US" sz="2600" dirty="0" smtClean="0"/>
              <a:t>surplus</a:t>
            </a:r>
            <a:r>
              <a:rPr lang="en-US" sz="2600" dirty="0" smtClean="0"/>
              <a:t> - </a:t>
            </a:r>
            <a:r>
              <a:rPr lang="en-US" sz="2600" dirty="0" smtClean="0"/>
              <a:t>Azerbaijan, Kazakhstan</a:t>
            </a:r>
          </a:p>
          <a:p>
            <a:pPr lvl="1"/>
            <a:r>
              <a:rPr lang="en-US" sz="2600" dirty="0" smtClean="0"/>
              <a:t>In several countries there are reserve </a:t>
            </a:r>
            <a:r>
              <a:rPr lang="en-US" sz="2600" dirty="0" smtClean="0"/>
              <a:t>funds that can </a:t>
            </a:r>
            <a:r>
              <a:rPr lang="en-US" sz="2600" dirty="0" smtClean="0"/>
              <a:t>be used to bridge cash gaps, </a:t>
            </a:r>
            <a:r>
              <a:rPr lang="en-US" sz="2600" dirty="0" smtClean="0"/>
              <a:t>as well as a </a:t>
            </a:r>
            <a:r>
              <a:rPr lang="en-US" sz="2600" dirty="0" smtClean="0"/>
              <a:t>possibility to attract funds from the Central Bank </a:t>
            </a:r>
          </a:p>
          <a:p>
            <a:pPr lvl="1"/>
            <a:r>
              <a:rPr lang="en-US" sz="2600" dirty="0" smtClean="0"/>
              <a:t>In the countries, where there are no such sources, they have to resort to cash rationing in difficult periods</a:t>
            </a:r>
          </a:p>
          <a:p>
            <a:pPr lvl="1"/>
            <a:r>
              <a:rPr lang="en-US" sz="2600" dirty="0"/>
              <a:t>Short-term cash gap financing instruments are still not so well developed in the majority of countries (in most cases, the horizon of treasury bonds makes up 3 months and more, short-term bills are not </a:t>
            </a:r>
            <a:r>
              <a:rPr lang="en-US" sz="2600" dirty="0" smtClean="0"/>
              <a:t>developed; Russia </a:t>
            </a:r>
            <a:r>
              <a:rPr lang="en-US" sz="2600" dirty="0"/>
              <a:t>is an exception - REPO and other instruments)</a:t>
            </a:r>
          </a:p>
          <a:p>
            <a:pPr lvl="1"/>
            <a:r>
              <a:rPr lang="en-US" sz="2600" dirty="0" smtClean="0"/>
              <a:t>No trained human resources to carry out active cash management transactions</a:t>
            </a:r>
            <a:endParaRPr lang="en-US" sz="26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0186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53" y="0"/>
            <a:ext cx="8458196" cy="97015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2. </a:t>
            </a:r>
            <a:r>
              <a:rPr lang="en-US" sz="2200" b="1" dirty="0" smtClean="0">
                <a:solidFill>
                  <a:srgbClr val="FF0000"/>
                </a:solidFill>
              </a:rPr>
              <a:t>Challenges faced by countries in extending TSA coverage and approaches 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61312640"/>
              </p:ext>
            </p:extLst>
          </p:nvPr>
        </p:nvGraphicFramePr>
        <p:xfrm>
          <a:off x="990602" y="2743200"/>
          <a:ext cx="7696200" cy="356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8"/>
                <a:gridCol w="5562602"/>
              </a:tblGrid>
              <a:tr h="38479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Country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Funds outside TSA</a:t>
                      </a:r>
                      <a:endParaRPr lang="en-US" noProof="0"/>
                    </a:p>
                  </a:txBody>
                  <a:tcPr/>
                </a:tc>
              </a:tr>
              <a:tr h="537654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Azerbaijan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Investment projects financed by donors</a:t>
                      </a:r>
                      <a:endParaRPr lang="en-US" sz="1400" noProof="0"/>
                    </a:p>
                  </a:txBody>
                  <a:tcPr/>
                </a:tc>
              </a:tr>
              <a:tr h="677754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Belarus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Local budget funds, special funds of public institutions, investment projects financed by donors</a:t>
                      </a:r>
                    </a:p>
                    <a:p>
                      <a:endParaRPr lang="en-US" sz="1400" noProof="0"/>
                    </a:p>
                  </a:txBody>
                  <a:tcPr/>
                </a:tc>
              </a:tr>
              <a:tr h="611726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Kyrgyzstan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Social fund, medical fund,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sz="1400" noProof="0" dirty="0" smtClean="0"/>
                        <a:t>investment projects financed by donors</a:t>
                      </a:r>
                      <a:endParaRPr lang="en-US" sz="1400" noProof="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Kazakhstan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Pension fund, self-financing public institutions </a:t>
                      </a:r>
                      <a:endParaRPr lang="en-US" sz="1400" noProof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Russia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Budgets of the Russian Federation constituents, municipalities, foreign exchange </a:t>
                      </a:r>
                      <a:r>
                        <a:rPr lang="en-US" sz="1400" baseline="0" noProof="0" dirty="0" smtClean="0"/>
                        <a:t>assets</a:t>
                      </a:r>
                      <a:endParaRPr lang="en-US" sz="1400" noProof="0" dirty="0"/>
                    </a:p>
                  </a:txBody>
                  <a:tcPr/>
                </a:tc>
              </a:tr>
              <a:tr h="384792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Ukraine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Foreign exchange assets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24197" y="3048000"/>
            <a:ext cx="685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1219200"/>
            <a:ext cx="7848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most common exceptions from TSA are extra-budgetary funds (social, pension, medical) and investment projects financed by 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91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33400"/>
            <a:ext cx="8458199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</a:t>
            </a:r>
            <a:r>
              <a:rPr lang="en-US" sz="2800" b="1" dirty="0">
                <a:solidFill>
                  <a:srgbClr val="FF0000"/>
                </a:solidFill>
              </a:rPr>
              <a:t>Challenges faced by countries in extending TSA coverage and approaches (2)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autonomous status of special funds, local authorities allowing them to manage their own resources, including </a:t>
            </a:r>
            <a:r>
              <a:rPr lang="en-US" sz="2000" dirty="0" smtClean="0"/>
              <a:t>investments </a:t>
            </a:r>
            <a:endParaRPr lang="en-US" sz="2000" dirty="0" smtClean="0"/>
          </a:p>
          <a:p>
            <a:pPr marL="0" indent="0">
              <a:buNone/>
            </a:pPr>
            <a:endParaRPr lang="en-US" sz="20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Possible </a:t>
            </a:r>
            <a:r>
              <a:rPr lang="en-US" sz="2000" b="1" dirty="0" smtClean="0">
                <a:solidFill>
                  <a:srgbClr val="C00000"/>
                </a:solidFill>
              </a:rPr>
              <a:t>solutions:</a:t>
            </a:r>
            <a:r>
              <a:rPr lang="en-US" dirty="0" smtClean="0"/>
              <a:t> </a:t>
            </a:r>
            <a:endParaRPr lang="en-US" dirty="0" smtClean="0"/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– </a:t>
            </a:r>
            <a:r>
              <a:rPr lang="en-US" sz="1800" dirty="0" smtClean="0">
                <a:solidFill>
                  <a:srgbClr val="C00000"/>
                </a:solidFill>
              </a:rPr>
              <a:t>a political decision at the highest level (in Russia, </a:t>
            </a:r>
            <a:r>
              <a:rPr lang="en-US" sz="1800" dirty="0" smtClean="0">
                <a:solidFill>
                  <a:srgbClr val="C00000"/>
                </a:solidFill>
              </a:rPr>
              <a:t>the Pension </a:t>
            </a:r>
            <a:r>
              <a:rPr lang="en-US" sz="1800" dirty="0" smtClean="0">
                <a:solidFill>
                  <a:srgbClr val="C00000"/>
                </a:solidFill>
              </a:rPr>
              <a:t>Fund was transferred to TSA by </a:t>
            </a:r>
            <a:r>
              <a:rPr lang="en-US" sz="1800" dirty="0" smtClean="0">
                <a:solidFill>
                  <a:srgbClr val="C00000"/>
                </a:solidFill>
              </a:rPr>
              <a:t>a Presidential </a:t>
            </a:r>
            <a:r>
              <a:rPr lang="en-US" sz="1800" dirty="0" smtClean="0">
                <a:solidFill>
                  <a:srgbClr val="C00000"/>
                </a:solidFill>
              </a:rPr>
              <a:t>Decree)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- incentive through interest rates (to provide compensation for possible loss of revenue from independent depositing) 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- assurance of quality, sound and continuing service, risk minimization </a:t>
            </a:r>
          </a:p>
          <a:p>
            <a:endParaRPr lang="en-US" i="1" dirty="0" smtClean="0">
              <a:solidFill>
                <a:srgbClr val="C00000"/>
              </a:solidFill>
            </a:endParaRPr>
          </a:p>
          <a:p>
            <a:endParaRPr lang="en-US" i="1" dirty="0" smtClean="0">
              <a:solidFill>
                <a:srgbClr val="C00000"/>
              </a:solidFill>
            </a:endParaRPr>
          </a:p>
          <a:p>
            <a:endParaRPr lang="en-US" i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334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416</Words>
  <Application>Microsoft Office PowerPoint</Application>
  <PresentationFormat>Экран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PEMPAL Treasury Community of Practice Workshop Thematic Group on Cash Management </vt:lpstr>
      <vt:lpstr>1. Challenges in targeting cash balance and creating a cash buffer</vt:lpstr>
      <vt:lpstr>2. Challenges faced by countries in extending TSA coverage and approaches </vt:lpstr>
      <vt:lpstr>2. Challenges faced by countries in extending TSA coverage and approaches (2)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TCOP workshop in Tirana</dc:title>
  <dc:creator>Ion Chicu</dc:creator>
  <cp:lastModifiedBy>Anastasia</cp:lastModifiedBy>
  <cp:revision>20</cp:revision>
  <dcterms:created xsi:type="dcterms:W3CDTF">2015-05-06T10:24:58Z</dcterms:created>
  <dcterms:modified xsi:type="dcterms:W3CDTF">2016-03-21T09:12:59Z</dcterms:modified>
</cp:coreProperties>
</file>