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80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164B2-57BE-4711-9502-A5E7579D1B4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D779D-EB3D-4E67-BECE-B369CFB4AC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031890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по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D779D-EB3D-4E67-BECE-B369CFB4ACC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532727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по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D779D-EB3D-4E67-BECE-B369CFB4ACC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780484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080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889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3758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4380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060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8446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7737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27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89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667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669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4B2E1-D7F8-4855-AB71-06247590B42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46ED-7C3E-4F41-A9FE-A30205E931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14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381001"/>
            <a:ext cx="7315199" cy="838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PEMPAL Treasury Community of Practice Workshop</a:t>
            </a:r>
            <a:r>
              <a:rPr dirty="0"/>
              <a:t/>
            </a:r>
            <a:br>
              <a:rPr dirty="0"/>
            </a:br>
            <a:r>
              <a:rPr lang="en-US" sz="2400" dirty="0" smtClean="0">
                <a:solidFill>
                  <a:srgbClr val="FF0000"/>
                </a:solidFill>
              </a:rPr>
              <a:t>Thematic Group on Cash Management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752600"/>
            <a:ext cx="7772400" cy="43434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Report</a:t>
            </a:r>
          </a:p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from small group discussions</a:t>
            </a:r>
            <a:endParaRPr lang="en-US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sz="3900" b="1" u="sng" dirty="0" smtClean="0"/>
          </a:p>
          <a:p>
            <a:r>
              <a:rPr lang="en-US" sz="2800" b="1" u="sng" dirty="0" smtClean="0"/>
              <a:t>Group 2</a:t>
            </a:r>
            <a:endParaRPr lang="en-US" sz="2800" b="1" u="sng" dirty="0" smtClean="0"/>
          </a:p>
          <a:p>
            <a:r>
              <a:rPr lang="en-US" sz="2000" b="1" dirty="0" smtClean="0"/>
              <a:t>Azerbaijan, Belarus, Kazakhstan, Kyrgyzstan, Russia, Ukraine</a:t>
            </a:r>
            <a:endParaRPr lang="en-US" sz="2000" b="1" dirty="0" smtClean="0"/>
          </a:p>
          <a:p>
            <a:endParaRPr lang="en-US" dirty="0" smtClean="0"/>
          </a:p>
          <a:p>
            <a:r>
              <a:rPr lang="en-US" sz="2000" dirty="0" smtClean="0"/>
              <a:t>17 March 2016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933699" y="2857500"/>
            <a:ext cx="6858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44872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152400"/>
            <a:ext cx="8458199" cy="8382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1. </a:t>
            </a:r>
            <a:r>
              <a:rPr lang="en-US" sz="2700" b="1" dirty="0" smtClean="0">
                <a:solidFill>
                  <a:srgbClr val="FF0000"/>
                </a:solidFill>
              </a:rPr>
              <a:t>Challenges in targeting cash balance and creating a cash </a:t>
            </a:r>
            <a:r>
              <a:rPr lang="en-US" sz="2700" b="1" dirty="0" smtClean="0">
                <a:solidFill>
                  <a:srgbClr val="FF0000"/>
                </a:solidFill>
              </a:rPr>
              <a:t>buffer</a:t>
            </a:r>
            <a:endParaRPr lang="en-US" sz="27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143000"/>
            <a:ext cx="7924800" cy="556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Only </a:t>
            </a:r>
            <a:r>
              <a:rPr lang="en-US" dirty="0" smtClean="0"/>
              <a:t>1 </a:t>
            </a:r>
            <a:r>
              <a:rPr lang="en-US" dirty="0" smtClean="0"/>
              <a:t>country in the group applies the mechanism of targeting cash balance / buffer (Russian Federation</a:t>
            </a:r>
            <a:r>
              <a:rPr lang="en-US" dirty="0" smtClean="0"/>
              <a:t>); </a:t>
            </a:r>
            <a:r>
              <a:rPr lang="en-US" dirty="0" smtClean="0"/>
              <a:t>the mechanism has been running, no problems</a:t>
            </a:r>
          </a:p>
          <a:p>
            <a:r>
              <a:rPr lang="en-US" dirty="0" smtClean="0"/>
              <a:t>The other countries have not yet felt an urgent need in creating such a tool, the environment has not yet developed, although situations are different and the issue could be considered for the future</a:t>
            </a:r>
          </a:p>
          <a:p>
            <a:pPr lvl="1"/>
            <a:r>
              <a:rPr lang="en-US" sz="2600" dirty="0" smtClean="0"/>
              <a:t>In some countries, there is a stable </a:t>
            </a:r>
            <a:r>
              <a:rPr lang="en-US" sz="2600" dirty="0" smtClean="0"/>
              <a:t>cash </a:t>
            </a:r>
            <a:r>
              <a:rPr lang="en-US" sz="2600" dirty="0" smtClean="0"/>
              <a:t>surplus</a:t>
            </a:r>
            <a:r>
              <a:rPr lang="en-US" sz="2600" dirty="0" smtClean="0"/>
              <a:t> - </a:t>
            </a:r>
            <a:r>
              <a:rPr lang="en-US" sz="2600" dirty="0" smtClean="0"/>
              <a:t>Azerbaijan, Kazakhstan</a:t>
            </a:r>
          </a:p>
          <a:p>
            <a:pPr lvl="1"/>
            <a:r>
              <a:rPr lang="en-US" sz="2600" dirty="0" smtClean="0"/>
              <a:t>In several countries there are reserve </a:t>
            </a:r>
            <a:r>
              <a:rPr lang="en-US" sz="2600" dirty="0" smtClean="0"/>
              <a:t>funds that can </a:t>
            </a:r>
            <a:r>
              <a:rPr lang="en-US" sz="2600" dirty="0" smtClean="0"/>
              <a:t>be used to bridge cash gaps, </a:t>
            </a:r>
            <a:r>
              <a:rPr lang="en-US" sz="2600" dirty="0" smtClean="0"/>
              <a:t>as well as a </a:t>
            </a:r>
            <a:r>
              <a:rPr lang="en-US" sz="2600" dirty="0" smtClean="0"/>
              <a:t>possibility to attract funds from the Central Bank </a:t>
            </a:r>
          </a:p>
          <a:p>
            <a:pPr lvl="1"/>
            <a:r>
              <a:rPr lang="en-US" sz="2600" dirty="0" smtClean="0"/>
              <a:t>In the countries, where there are no such sources, they have to resort to cash rationing in difficult periods</a:t>
            </a:r>
          </a:p>
          <a:p>
            <a:pPr lvl="1"/>
            <a:r>
              <a:rPr lang="en-US" sz="2600" dirty="0"/>
              <a:t>Short-term cash gap financing instruments are still not so well developed in the majority of countries (in most cases, the horizon of treasury bonds makes up 3 months and more, short-term bills are not </a:t>
            </a:r>
            <a:r>
              <a:rPr lang="en-US" sz="2600" dirty="0" smtClean="0"/>
              <a:t>developed; Russia </a:t>
            </a:r>
            <a:r>
              <a:rPr lang="en-US" sz="2600" dirty="0"/>
              <a:t>is an exception - REPO and other instruments)</a:t>
            </a:r>
          </a:p>
          <a:p>
            <a:pPr lvl="1"/>
            <a:r>
              <a:rPr lang="en-US" sz="2600" dirty="0" smtClean="0"/>
              <a:t>No trained human resources to carry out active cash management transactions</a:t>
            </a:r>
            <a:endParaRPr lang="en-US" sz="2600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086099" y="3009900"/>
            <a:ext cx="6858000" cy="685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01867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53" y="0"/>
            <a:ext cx="8458196" cy="970156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2. </a:t>
            </a:r>
            <a:r>
              <a:rPr lang="en-US" sz="2200" b="1" dirty="0" smtClean="0">
                <a:solidFill>
                  <a:srgbClr val="FF0000"/>
                </a:solidFill>
              </a:rPr>
              <a:t>Challenges faced by countries in extending TSA coverage and approaches </a:t>
            </a:r>
            <a:endParaRPr lang="en-US" sz="2200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4061312640"/>
              </p:ext>
            </p:extLst>
          </p:nvPr>
        </p:nvGraphicFramePr>
        <p:xfrm>
          <a:off x="990602" y="2743200"/>
          <a:ext cx="7696200" cy="3564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8"/>
                <a:gridCol w="5562602"/>
              </a:tblGrid>
              <a:tr h="384792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Country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Funds outside TSA</a:t>
                      </a:r>
                      <a:endParaRPr lang="en-US" noProof="0"/>
                    </a:p>
                  </a:txBody>
                  <a:tcPr/>
                </a:tc>
              </a:tr>
              <a:tr h="537654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Azerbaijan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Investment projects financed by donors</a:t>
                      </a:r>
                      <a:endParaRPr lang="en-US" sz="1400" noProof="0"/>
                    </a:p>
                  </a:txBody>
                  <a:tcPr/>
                </a:tc>
              </a:tr>
              <a:tr h="677754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Belarus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smtClean="0"/>
                        <a:t>Local budget funds, special funds of public institutions, investment projects financed by donors</a:t>
                      </a:r>
                    </a:p>
                    <a:p>
                      <a:endParaRPr lang="en-US" sz="1400" noProof="0"/>
                    </a:p>
                  </a:txBody>
                  <a:tcPr/>
                </a:tc>
              </a:tr>
              <a:tr h="611726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Kyrgyzstan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Social fund, medical fund,</a:t>
                      </a:r>
                      <a:r>
                        <a:rPr lang="en-US" noProof="0" dirty="0" smtClean="0"/>
                        <a:t> </a:t>
                      </a:r>
                      <a:r>
                        <a:rPr lang="en-US" sz="1400" noProof="0" dirty="0" smtClean="0"/>
                        <a:t>investment projects financed by donors</a:t>
                      </a:r>
                      <a:endParaRPr lang="en-US" sz="1400" noProof="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Kazakhstan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Pension fund, self-financing public institutions </a:t>
                      </a:r>
                      <a:endParaRPr lang="en-US" sz="1400" noProof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Russia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Budgets of the Russian Federation constituents, municipalities, foreign exchange </a:t>
                      </a:r>
                      <a:r>
                        <a:rPr lang="en-US" sz="1400" baseline="0" noProof="0" dirty="0" smtClean="0"/>
                        <a:t>assets</a:t>
                      </a:r>
                      <a:endParaRPr lang="en-US" sz="1400" noProof="0" dirty="0"/>
                    </a:p>
                  </a:txBody>
                  <a:tcPr/>
                </a:tc>
              </a:tr>
              <a:tr h="384792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Ukraine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Foreign exchange assets</a:t>
                      </a:r>
                      <a:endParaRPr lang="en-US" sz="1400" noProof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124197" y="3048000"/>
            <a:ext cx="6858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14401" y="1219200"/>
            <a:ext cx="7848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most common exceptions from TSA are extra-budgetary funds (social, pension, medical) and investment projects financed by donors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89192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533400"/>
            <a:ext cx="8458199" cy="8382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2. </a:t>
            </a:r>
            <a:r>
              <a:rPr lang="en-US" sz="2800" b="1" dirty="0">
                <a:solidFill>
                  <a:srgbClr val="FF0000"/>
                </a:solidFill>
              </a:rPr>
              <a:t>Challenges faced by countries in extending TSA coverage and approaches (2)</a:t>
            </a:r>
            <a:endParaRPr lang="en-US" sz="27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7467600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The autonomous status of special funds, local authorities allowing them to manage their own resources, including </a:t>
            </a:r>
            <a:r>
              <a:rPr lang="en-US" sz="2000" dirty="0" smtClean="0"/>
              <a:t>investments </a:t>
            </a:r>
            <a:endParaRPr lang="en-US" sz="2000" dirty="0" smtClean="0"/>
          </a:p>
          <a:p>
            <a:pPr marL="0" indent="0">
              <a:buNone/>
            </a:pPr>
            <a:endParaRPr lang="en-US" sz="2000" i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Possible </a:t>
            </a:r>
            <a:r>
              <a:rPr lang="en-US" sz="2000" b="1" dirty="0" smtClean="0">
                <a:solidFill>
                  <a:srgbClr val="C00000"/>
                </a:solidFill>
              </a:rPr>
              <a:t>solutions:</a:t>
            </a:r>
            <a:r>
              <a:rPr lang="en-US" dirty="0" smtClean="0"/>
              <a:t> </a:t>
            </a:r>
            <a:endParaRPr lang="en-US" dirty="0" smtClean="0"/>
          </a:p>
          <a:p>
            <a:pPr marL="400050" lvl="1" indent="0">
              <a:buNone/>
            </a:pPr>
            <a:r>
              <a:rPr lang="en-US" sz="1600" dirty="0" smtClean="0">
                <a:solidFill>
                  <a:srgbClr val="C00000"/>
                </a:solidFill>
              </a:rPr>
              <a:t>– </a:t>
            </a:r>
            <a:r>
              <a:rPr lang="en-US" sz="1800" dirty="0" smtClean="0">
                <a:solidFill>
                  <a:srgbClr val="C00000"/>
                </a:solidFill>
              </a:rPr>
              <a:t>a political decision at the highest level (in Russia, </a:t>
            </a:r>
            <a:r>
              <a:rPr lang="en-US" sz="1800" dirty="0" smtClean="0">
                <a:solidFill>
                  <a:srgbClr val="C00000"/>
                </a:solidFill>
              </a:rPr>
              <a:t>the Pension </a:t>
            </a:r>
            <a:r>
              <a:rPr lang="en-US" sz="1800" dirty="0" smtClean="0">
                <a:solidFill>
                  <a:srgbClr val="C00000"/>
                </a:solidFill>
              </a:rPr>
              <a:t>Fund was transferred to TSA by </a:t>
            </a:r>
            <a:r>
              <a:rPr lang="en-US" sz="1800" dirty="0" smtClean="0">
                <a:solidFill>
                  <a:srgbClr val="C00000"/>
                </a:solidFill>
              </a:rPr>
              <a:t>a Presidential </a:t>
            </a:r>
            <a:r>
              <a:rPr lang="en-US" sz="1800" dirty="0" smtClean="0">
                <a:solidFill>
                  <a:srgbClr val="C00000"/>
                </a:solidFill>
              </a:rPr>
              <a:t>Decree)</a:t>
            </a:r>
          </a:p>
          <a:p>
            <a:pPr marL="400050" lvl="1" indent="0"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- incentive through interest rates (to provide compensation for possible loss of revenue from independent depositing) </a:t>
            </a:r>
          </a:p>
          <a:p>
            <a:pPr marL="400050" lvl="1" indent="0"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- assurance of quality, sound and continuing service, risk minimization </a:t>
            </a:r>
          </a:p>
          <a:p>
            <a:endParaRPr lang="en-US" i="1" dirty="0" smtClean="0">
              <a:solidFill>
                <a:srgbClr val="C00000"/>
              </a:solidFill>
            </a:endParaRPr>
          </a:p>
          <a:p>
            <a:endParaRPr lang="en-US" i="1" dirty="0" smtClean="0">
              <a:solidFill>
                <a:srgbClr val="C00000"/>
              </a:solidFill>
            </a:endParaRPr>
          </a:p>
          <a:p>
            <a:endParaRPr lang="en-US" i="1" dirty="0" smtClean="0">
              <a:solidFill>
                <a:srgbClr val="C00000"/>
              </a:solidFill>
            </a:endParaRP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086099" y="3009900"/>
            <a:ext cx="6858000" cy="685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423342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416</Words>
  <Application>Microsoft Office PowerPoint</Application>
  <PresentationFormat>Экран (4:3)</PresentationFormat>
  <Paragraphs>47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PEMPAL Treasury Community of Practice Workshop Thematic Group on Cash Management </vt:lpstr>
      <vt:lpstr>1. Challenges in targeting cash balance and creating a cash buffer</vt:lpstr>
      <vt:lpstr>2. Challenges faced by countries in extending TSA coverage and approaches </vt:lpstr>
      <vt:lpstr>2. Challenges faced by countries in extending TSA coverage and approaches (2)</vt:lpstr>
    </vt:vector>
  </TitlesOfParts>
  <Company>The World Bank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PEMPAL TCOP workshop in Tirana</dc:title>
  <dc:creator>Ion Chicu</dc:creator>
  <cp:lastModifiedBy>Anastasia</cp:lastModifiedBy>
  <cp:revision>20</cp:revision>
  <dcterms:created xsi:type="dcterms:W3CDTF">2015-05-06T10:24:58Z</dcterms:created>
  <dcterms:modified xsi:type="dcterms:W3CDTF">2016-03-21T09:12:59Z</dcterms:modified>
</cp:coreProperties>
</file>