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3" r:id="rId2"/>
    <p:sldId id="366" r:id="rId3"/>
    <p:sldId id="364" r:id="rId4"/>
    <p:sldId id="367" r:id="rId5"/>
    <p:sldId id="356" r:id="rId6"/>
    <p:sldId id="370" r:id="rId7"/>
  </p:sldIdLst>
  <p:sldSz cx="9144000" cy="6858000" type="screen4x3"/>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89" autoAdjust="0"/>
    <p:restoredTop sz="67771" autoAdjust="0"/>
  </p:normalViewPr>
  <p:slideViewPr>
    <p:cSldViewPr>
      <p:cViewPr>
        <p:scale>
          <a:sx n="110" d="100"/>
          <a:sy n="110" d="100"/>
        </p:scale>
        <p:origin x="-58" y="-5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275" cy="49683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49862" y="0"/>
            <a:ext cx="2946275" cy="496830"/>
          </a:xfrm>
          <a:prstGeom prst="rect">
            <a:avLst/>
          </a:prstGeom>
        </p:spPr>
        <p:txBody>
          <a:bodyPr vert="horz" lIns="91440" tIns="45720" rIns="91440" bIns="45720" rtlCol="0"/>
          <a:lstStyle>
            <a:lvl1pPr algn="r">
              <a:defRPr sz="1200"/>
            </a:lvl1pPr>
          </a:lstStyle>
          <a:p>
            <a:fld id="{2F69F348-2C7F-401C-92D7-DC4CE7899B6F}" type="datetimeFigureOut">
              <a:rPr lang="en-US" smtClean="0"/>
              <a:pPr/>
              <a:t>6/1/2017</a:t>
            </a:fld>
            <a:endParaRPr lang="en-US" dirty="0"/>
          </a:p>
        </p:txBody>
      </p:sp>
      <p:sp>
        <p:nvSpPr>
          <p:cNvPr id="4" name="Footer Placeholder 3"/>
          <p:cNvSpPr>
            <a:spLocks noGrp="1"/>
          </p:cNvSpPr>
          <p:nvPr>
            <p:ph type="ftr" sz="quarter" idx="2"/>
          </p:nvPr>
        </p:nvSpPr>
        <p:spPr>
          <a:xfrm>
            <a:off x="1" y="9431288"/>
            <a:ext cx="2946275" cy="49683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49862" y="9431288"/>
            <a:ext cx="2946275" cy="496830"/>
          </a:xfrm>
          <a:prstGeom prst="rect">
            <a:avLst/>
          </a:prstGeom>
        </p:spPr>
        <p:txBody>
          <a:bodyPr vert="horz" lIns="91440" tIns="45720" rIns="91440" bIns="45720" rtlCol="0" anchor="b"/>
          <a:lstStyle>
            <a:lvl1pPr algn="r">
              <a:defRPr sz="1200"/>
            </a:lvl1pPr>
          </a:lstStyle>
          <a:p>
            <a:fld id="{EDDAE607-FF26-4835-9EAD-DBB3FB491D1B}" type="slidenum">
              <a:rPr lang="en-US" smtClean="0"/>
              <a:pPr/>
              <a:t>‹Nr.›</a:t>
            </a:fld>
            <a:endParaRPr lang="en-US" dirty="0"/>
          </a:p>
        </p:txBody>
      </p:sp>
    </p:spTree>
    <p:extLst>
      <p:ext uri="{BB962C8B-B14F-4D97-AF65-F5344CB8AC3E}">
        <p14:creationId xmlns:p14="http://schemas.microsoft.com/office/powerpoint/2010/main" val="1102294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91"/>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50443" y="0"/>
            <a:ext cx="2945659" cy="496491"/>
          </a:xfrm>
          <a:prstGeom prst="rect">
            <a:avLst/>
          </a:prstGeom>
        </p:spPr>
        <p:txBody>
          <a:bodyPr vert="horz" lIns="93177" tIns="46589" rIns="93177" bIns="46589" rtlCol="0"/>
          <a:lstStyle>
            <a:lvl1pPr algn="r">
              <a:defRPr sz="1200"/>
            </a:lvl1pPr>
          </a:lstStyle>
          <a:p>
            <a:fld id="{3907AD67-7C60-4008-9560-6C146AAB157C}" type="datetimeFigureOut">
              <a:rPr lang="en-US" smtClean="0"/>
              <a:pPr/>
              <a:t>6/1/2017</a:t>
            </a:fld>
            <a:endParaRPr lang="en-US" dirty="0"/>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79768" y="4716661"/>
            <a:ext cx="5438140" cy="4468416"/>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1599"/>
            <a:ext cx="2945659" cy="496491"/>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31599"/>
            <a:ext cx="2945659" cy="496491"/>
          </a:xfrm>
          <a:prstGeom prst="rect">
            <a:avLst/>
          </a:prstGeom>
        </p:spPr>
        <p:txBody>
          <a:bodyPr vert="horz" lIns="93177" tIns="46589" rIns="93177" bIns="46589" rtlCol="0" anchor="b"/>
          <a:lstStyle>
            <a:lvl1pPr algn="r">
              <a:defRPr sz="1200"/>
            </a:lvl1pPr>
          </a:lstStyle>
          <a:p>
            <a:fld id="{E66FA965-B4FE-420C-8A3C-83B71E304D16}" type="slidenum">
              <a:rPr lang="en-US" smtClean="0"/>
              <a:pPr/>
              <a:t>‹Nr.›</a:t>
            </a:fld>
            <a:endParaRPr lang="en-US" dirty="0"/>
          </a:p>
        </p:txBody>
      </p:sp>
    </p:spTree>
    <p:extLst>
      <p:ext uri="{BB962C8B-B14F-4D97-AF65-F5344CB8AC3E}">
        <p14:creationId xmlns:p14="http://schemas.microsoft.com/office/powerpoint/2010/main" val="421617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a:p>
        </p:txBody>
      </p:sp>
      <p:sp>
        <p:nvSpPr>
          <p:cNvPr id="4" name="Slide Number Placeholder 3"/>
          <p:cNvSpPr>
            <a:spLocks noGrp="1"/>
          </p:cNvSpPr>
          <p:nvPr>
            <p:ph type="sldNum" sz="quarter" idx="10"/>
          </p:nvPr>
        </p:nvSpPr>
        <p:spPr/>
        <p:txBody>
          <a:bodyPr/>
          <a:lstStyle/>
          <a:p>
            <a:fld id="{E66FA965-B4FE-420C-8A3C-83B71E304D16}" type="slidenum">
              <a:rPr lang="en-US" smtClean="0"/>
              <a:pPr/>
              <a:t>1</a:t>
            </a:fld>
            <a:endParaRPr lang="en-US" dirty="0"/>
          </a:p>
        </p:txBody>
      </p:sp>
    </p:spTree>
    <p:extLst>
      <p:ext uri="{BB962C8B-B14F-4D97-AF65-F5344CB8AC3E}">
        <p14:creationId xmlns:p14="http://schemas.microsoft.com/office/powerpoint/2010/main" val="194089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a:p>
        </p:txBody>
      </p:sp>
      <p:sp>
        <p:nvSpPr>
          <p:cNvPr id="4" name="Slide Number Placeholder 3"/>
          <p:cNvSpPr>
            <a:spLocks noGrp="1"/>
          </p:cNvSpPr>
          <p:nvPr>
            <p:ph type="sldNum" sz="quarter" idx="10"/>
          </p:nvPr>
        </p:nvSpPr>
        <p:spPr/>
        <p:txBody>
          <a:bodyPr/>
          <a:lstStyle/>
          <a:p>
            <a:fld id="{E66FA965-B4FE-420C-8A3C-83B71E304D16}" type="slidenum">
              <a:rPr lang="en-US" smtClean="0"/>
              <a:pPr/>
              <a:t>5</a:t>
            </a:fld>
            <a:endParaRPr lang="en-US" dirty="0"/>
          </a:p>
        </p:txBody>
      </p:sp>
    </p:spTree>
    <p:extLst>
      <p:ext uri="{BB962C8B-B14F-4D97-AF65-F5344CB8AC3E}">
        <p14:creationId xmlns:p14="http://schemas.microsoft.com/office/powerpoint/2010/main" val="4059556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a:p>
        </p:txBody>
      </p:sp>
      <p:sp>
        <p:nvSpPr>
          <p:cNvPr id="4" name="Slide Number Placeholder 3"/>
          <p:cNvSpPr>
            <a:spLocks noGrp="1"/>
          </p:cNvSpPr>
          <p:nvPr>
            <p:ph type="sldNum" sz="quarter" idx="10"/>
          </p:nvPr>
        </p:nvSpPr>
        <p:spPr/>
        <p:txBody>
          <a:bodyPr/>
          <a:lstStyle/>
          <a:p>
            <a:fld id="{E66FA965-B4FE-420C-8A3C-83B71E304D16}" type="slidenum">
              <a:rPr lang="en-US" smtClean="0"/>
              <a:pPr/>
              <a:t>6</a:t>
            </a:fld>
            <a:endParaRPr lang="en-US" dirty="0"/>
          </a:p>
        </p:txBody>
      </p:sp>
    </p:spTree>
    <p:extLst>
      <p:ext uri="{BB962C8B-B14F-4D97-AF65-F5344CB8AC3E}">
        <p14:creationId xmlns:p14="http://schemas.microsoft.com/office/powerpoint/2010/main" val="4059556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DBF2E64-0A67-474B-A639-17E615330E46}" type="datetime1">
              <a:rPr lang="en-US" smtClean="0"/>
              <a:pPr/>
              <a:t>6/1/2017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‹Nr.›</a:t>
            </a:fld>
            <a:endParaRPr lang="en-US" dirty="0"/>
          </a:p>
        </p:txBody>
      </p:sp>
    </p:spTree>
    <p:extLst>
      <p:ext uri="{BB962C8B-B14F-4D97-AF65-F5344CB8AC3E}">
        <p14:creationId xmlns:p14="http://schemas.microsoft.com/office/powerpoint/2010/main" val="4157277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02589C-FC03-4259-8BBC-0BD281CB6FD4}" type="datetime1">
              <a:rPr lang="en-US" smtClean="0"/>
              <a:pPr/>
              <a:t>6/1/2017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‹Nr.›</a:t>
            </a:fld>
            <a:endParaRPr lang="en-US" dirty="0"/>
          </a:p>
        </p:txBody>
      </p:sp>
    </p:spTree>
    <p:extLst>
      <p:ext uri="{BB962C8B-B14F-4D97-AF65-F5344CB8AC3E}">
        <p14:creationId xmlns:p14="http://schemas.microsoft.com/office/powerpoint/2010/main" val="764608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0EECDC-4F87-4C25-B3AD-A2774A9FCBD3}" type="datetime1">
              <a:rPr lang="en-US" smtClean="0"/>
              <a:pPr/>
              <a:t>6/1/2017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‹Nr.›</a:t>
            </a:fld>
            <a:endParaRPr lang="en-US" dirty="0"/>
          </a:p>
        </p:txBody>
      </p:sp>
    </p:spTree>
    <p:extLst>
      <p:ext uri="{BB962C8B-B14F-4D97-AF65-F5344CB8AC3E}">
        <p14:creationId xmlns:p14="http://schemas.microsoft.com/office/powerpoint/2010/main" val="3662217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9EF2C02-1F7B-454E-8A54-3041221DBA6F}" type="datetime1">
              <a:rPr lang="en-US" smtClean="0"/>
              <a:pPr/>
              <a:t>6/1/2017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9792E3-0ED1-4636-9AD2-0933D53E70C7}" type="slidenum">
              <a:rPr lang="en-US" smtClean="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C76936-CDE1-44C9-8756-609327187BEC}" type="datetime1">
              <a:rPr lang="en-US" smtClean="0"/>
              <a:pPr/>
              <a:t>6/1/2017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‹Nr.›</a:t>
            </a:fld>
            <a:endParaRPr lang="en-US" dirty="0"/>
          </a:p>
        </p:txBody>
      </p:sp>
    </p:spTree>
    <p:extLst>
      <p:ext uri="{BB962C8B-B14F-4D97-AF65-F5344CB8AC3E}">
        <p14:creationId xmlns:p14="http://schemas.microsoft.com/office/powerpoint/2010/main" val="2613593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EDC727-D177-4367-A10D-85F66D20A87B}" type="datetime1">
              <a:rPr lang="en-US" smtClean="0"/>
              <a:pPr/>
              <a:t>6/1/2017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‹Nr.›</a:t>
            </a:fld>
            <a:endParaRPr lang="en-US" dirty="0"/>
          </a:p>
        </p:txBody>
      </p:sp>
    </p:spTree>
    <p:extLst>
      <p:ext uri="{BB962C8B-B14F-4D97-AF65-F5344CB8AC3E}">
        <p14:creationId xmlns:p14="http://schemas.microsoft.com/office/powerpoint/2010/main" val="151029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327EE1-2D06-409D-94E9-C88BA720C917}" type="datetime1">
              <a:rPr lang="en-US" smtClean="0"/>
              <a:pPr/>
              <a:t>6/1/2017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9792E3-0ED1-4636-9AD2-0933D53E70C7}" type="slidenum">
              <a:rPr lang="en-US" smtClean="0"/>
              <a:pPr/>
              <a:t>‹Nr.›</a:t>
            </a:fld>
            <a:endParaRPr lang="en-US" dirty="0"/>
          </a:p>
        </p:txBody>
      </p:sp>
    </p:spTree>
    <p:extLst>
      <p:ext uri="{BB962C8B-B14F-4D97-AF65-F5344CB8AC3E}">
        <p14:creationId xmlns:p14="http://schemas.microsoft.com/office/powerpoint/2010/main" val="748927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672D95-2A0A-4837-AE48-53DD1A2E57A4}" type="datetime1">
              <a:rPr lang="en-US" smtClean="0"/>
              <a:pPr/>
              <a:t>6/1/2017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B9792E3-0ED1-4636-9AD2-0933D53E70C7}" type="slidenum">
              <a:rPr lang="en-US" smtClean="0"/>
              <a:pPr/>
              <a:t>‹Nr.›</a:t>
            </a:fld>
            <a:endParaRPr lang="en-US" dirty="0"/>
          </a:p>
        </p:txBody>
      </p:sp>
    </p:spTree>
    <p:extLst>
      <p:ext uri="{BB962C8B-B14F-4D97-AF65-F5344CB8AC3E}">
        <p14:creationId xmlns:p14="http://schemas.microsoft.com/office/powerpoint/2010/main" val="1829201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518A60B-CE01-4442-B45E-2835CD8C19AA}" type="datetime1">
              <a:rPr lang="en-US" smtClean="0"/>
              <a:pPr/>
              <a:t>6/1/2017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9792E3-0ED1-4636-9AD2-0933D53E70C7}" type="slidenum">
              <a:rPr lang="en-US" smtClean="0"/>
              <a:pPr/>
              <a:t>‹Nr.›</a:t>
            </a:fld>
            <a:endParaRPr lang="en-US" dirty="0"/>
          </a:p>
        </p:txBody>
      </p:sp>
    </p:spTree>
    <p:extLst>
      <p:ext uri="{BB962C8B-B14F-4D97-AF65-F5344CB8AC3E}">
        <p14:creationId xmlns:p14="http://schemas.microsoft.com/office/powerpoint/2010/main" val="1268510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001E71-AD02-4FB2-A70E-7F4274975F0E}" type="datetime1">
              <a:rPr lang="en-US" smtClean="0"/>
              <a:pPr/>
              <a:t>6/1/2017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B9792E3-0ED1-4636-9AD2-0933D53E70C7}" type="slidenum">
              <a:rPr lang="en-US" smtClean="0"/>
              <a:pPr/>
              <a:t>‹Nr.›</a:t>
            </a:fld>
            <a:endParaRPr lang="en-US" dirty="0"/>
          </a:p>
        </p:txBody>
      </p:sp>
    </p:spTree>
    <p:extLst>
      <p:ext uri="{BB962C8B-B14F-4D97-AF65-F5344CB8AC3E}">
        <p14:creationId xmlns:p14="http://schemas.microsoft.com/office/powerpoint/2010/main" val="1632712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C8F447-F262-404B-9C87-E9F53C2B0C74}" type="datetime1">
              <a:rPr lang="en-US" smtClean="0"/>
              <a:pPr/>
              <a:t>6/1/2017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9792E3-0ED1-4636-9AD2-0933D53E70C7}" type="slidenum">
              <a:rPr lang="en-US" smtClean="0"/>
              <a:pPr/>
              <a:t>‹Nr.›</a:t>
            </a:fld>
            <a:endParaRPr lang="en-US" dirty="0"/>
          </a:p>
        </p:txBody>
      </p:sp>
    </p:spTree>
    <p:extLst>
      <p:ext uri="{BB962C8B-B14F-4D97-AF65-F5344CB8AC3E}">
        <p14:creationId xmlns:p14="http://schemas.microsoft.com/office/powerpoint/2010/main" val="218598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1495E1-C638-4617-8F56-1143B3659993}" type="datetime1">
              <a:rPr lang="en-US" smtClean="0"/>
              <a:pPr/>
              <a:t>6/1/2017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9792E3-0ED1-4636-9AD2-0933D53E70C7}" type="slidenum">
              <a:rPr lang="en-US" smtClean="0"/>
              <a:pPr/>
              <a:t>‹Nr.›</a:t>
            </a:fld>
            <a:endParaRPr lang="en-US" dirty="0"/>
          </a:p>
        </p:txBody>
      </p:sp>
    </p:spTree>
    <p:extLst>
      <p:ext uri="{BB962C8B-B14F-4D97-AF65-F5344CB8AC3E}">
        <p14:creationId xmlns:p14="http://schemas.microsoft.com/office/powerpoint/2010/main" val="1674838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EF2C02-1F7B-454E-8A54-3041221DBA6F}" type="datetime1">
              <a:rPr lang="en-US" smtClean="0"/>
              <a:pPr/>
              <a:t>6/1/2017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792E3-0ED1-4636-9AD2-0933D53E70C7}" type="slidenum">
              <a:rPr lang="en-US" smtClean="0"/>
              <a:pPr/>
              <a:t>‹Nr.›</a:t>
            </a:fld>
            <a:endParaRPr lang="en-US" dirty="0"/>
          </a:p>
        </p:txBody>
      </p:sp>
    </p:spTree>
    <p:extLst>
      <p:ext uri="{BB962C8B-B14F-4D97-AF65-F5344CB8AC3E}">
        <p14:creationId xmlns:p14="http://schemas.microsoft.com/office/powerpoint/2010/main" val="2461111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04800"/>
            <a:ext cx="7696200" cy="6172200"/>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lvl="1"/>
            <a:endParaRPr lang="ru-RU" sz="4400" b="1" dirty="0"/>
          </a:p>
          <a:p>
            <a:pPr lvl="1"/>
            <a:endParaRPr lang="en-US" sz="3600" dirty="0" smtClean="0"/>
          </a:p>
          <a:p>
            <a:pPr lvl="1"/>
            <a:endParaRPr lang="en-US" sz="3600" dirty="0"/>
          </a:p>
          <a:p>
            <a:pPr lvl="1"/>
            <a:r>
              <a:rPr lang="ro-RO" sz="4000" b="1" dirty="0" smtClean="0">
                <a:solidFill>
                  <a:schemeClr val="tx2">
                    <a:lumMod val="60000"/>
                    <a:lumOff val="40000"/>
                  </a:schemeClr>
                </a:solidFill>
                <a:effectLst>
                  <a:innerShdw blurRad="63500" dist="50800" dir="8100000">
                    <a:prstClr val="black">
                      <a:alpha val="50000"/>
                    </a:prstClr>
                  </a:innerShdw>
                </a:effectLst>
              </a:rPr>
              <a:t>Risk Management in Treasury Operations</a:t>
            </a:r>
            <a:r>
              <a:rPr lang="en-US" sz="4000" b="1" dirty="0" smtClean="0">
                <a:solidFill>
                  <a:schemeClr val="tx2">
                    <a:lumMod val="60000"/>
                    <a:lumOff val="40000"/>
                  </a:schemeClr>
                </a:solidFill>
                <a:effectLst>
                  <a:innerShdw blurRad="63500" dist="50800" dir="8100000">
                    <a:prstClr val="black">
                      <a:alpha val="50000"/>
                    </a:prstClr>
                  </a:innerShdw>
                </a:effectLst>
              </a:rPr>
              <a:t> </a:t>
            </a:r>
            <a:endParaRPr lang="en-US" sz="4000" b="1" dirty="0">
              <a:solidFill>
                <a:schemeClr val="tx2">
                  <a:lumMod val="60000"/>
                  <a:lumOff val="40000"/>
                </a:schemeClr>
              </a:solidFill>
              <a:effectLst>
                <a:innerShdw blurRad="63500" dist="50800" dir="8100000">
                  <a:prstClr val="black">
                    <a:alpha val="50000"/>
                  </a:prstClr>
                </a:innerShdw>
              </a:effectLst>
            </a:endParaRPr>
          </a:p>
          <a:p>
            <a:pPr lvl="1"/>
            <a:endParaRPr lang="en-US" sz="4000" b="1" dirty="0">
              <a:solidFill>
                <a:srgbClr val="002060"/>
              </a:solidFill>
            </a:endParaRPr>
          </a:p>
          <a:p>
            <a:pPr lvl="1"/>
            <a:endParaRPr lang="en-US" sz="2000" b="1" dirty="0" smtClean="0"/>
          </a:p>
          <a:p>
            <a:pPr lvl="1" algn="l"/>
            <a:r>
              <a:rPr lang="en-US" sz="2600" b="1" dirty="0">
                <a:solidFill>
                  <a:srgbClr val="C00000"/>
                </a:solidFill>
                <a:effectLst>
                  <a:innerShdw blurRad="63500" dist="50800" dir="8100000">
                    <a:prstClr val="black">
                      <a:alpha val="50000"/>
                    </a:prstClr>
                  </a:innerShdw>
                </a:effectLst>
              </a:rPr>
              <a:t>Group </a:t>
            </a:r>
            <a:r>
              <a:rPr lang="en-US" sz="2600" b="1" dirty="0" smtClean="0">
                <a:solidFill>
                  <a:srgbClr val="C00000"/>
                </a:solidFill>
                <a:effectLst>
                  <a:innerShdw blurRad="63500" dist="50800" dir="8100000">
                    <a:prstClr val="black">
                      <a:alpha val="50000"/>
                    </a:prstClr>
                  </a:innerShdw>
                </a:effectLst>
              </a:rPr>
              <a:t>2: 	Albania</a:t>
            </a:r>
            <a:r>
              <a:rPr lang="en-US" sz="2600" b="1" dirty="0">
                <a:solidFill>
                  <a:srgbClr val="C00000"/>
                </a:solidFill>
                <a:effectLst>
                  <a:innerShdw blurRad="63500" dist="50800" dir="8100000">
                    <a:prstClr val="black">
                      <a:alpha val="50000"/>
                    </a:prstClr>
                  </a:innerShdw>
                </a:effectLst>
              </a:rPr>
              <a:t>, Azerbaijan, Belarus, Georgia, </a:t>
            </a:r>
            <a:r>
              <a:rPr lang="en-US" sz="2600" b="1" dirty="0" smtClean="0">
                <a:solidFill>
                  <a:srgbClr val="C00000"/>
                </a:solidFill>
                <a:effectLst>
                  <a:innerShdw blurRad="63500" dist="50800" dir="8100000">
                    <a:prstClr val="black">
                      <a:alpha val="50000"/>
                    </a:prstClr>
                  </a:innerShdw>
                </a:effectLst>
              </a:rPr>
              <a:t>   			Kazakhstan</a:t>
            </a:r>
            <a:r>
              <a:rPr lang="en-US" sz="2600" b="1" dirty="0">
                <a:solidFill>
                  <a:srgbClr val="C00000"/>
                </a:solidFill>
                <a:effectLst>
                  <a:innerShdw blurRad="63500" dist="50800" dir="8100000">
                    <a:prstClr val="black">
                      <a:alpha val="50000"/>
                    </a:prstClr>
                  </a:innerShdw>
                </a:effectLst>
              </a:rPr>
              <a:t>, Tajikistan, Ukraine</a:t>
            </a:r>
          </a:p>
          <a:p>
            <a:pPr lvl="1"/>
            <a:endParaRPr lang="ru-RU" sz="2600" b="1" dirty="0"/>
          </a:p>
          <a:p>
            <a:pPr lvl="1"/>
            <a:endParaRPr lang="en-US" sz="2600" b="1" dirty="0" smtClean="0"/>
          </a:p>
          <a:p>
            <a:pPr lvl="1"/>
            <a:endParaRPr lang="en-US" sz="2600" b="1" dirty="0"/>
          </a:p>
          <a:p>
            <a:pPr lvl="1"/>
            <a:r>
              <a:rPr lang="ro-RO" sz="2600" b="1" dirty="0" smtClean="0">
                <a:effectLst>
                  <a:innerShdw blurRad="63500" dist="50800" dir="8100000">
                    <a:prstClr val="black">
                      <a:alpha val="50000"/>
                    </a:prstClr>
                  </a:innerShdw>
                </a:effectLst>
              </a:rPr>
              <a:t>Vienna</a:t>
            </a:r>
            <a:endParaRPr lang="en-US" sz="2600" b="1" dirty="0">
              <a:effectLst>
                <a:innerShdw blurRad="63500" dist="50800" dir="8100000">
                  <a:prstClr val="black">
                    <a:alpha val="50000"/>
                  </a:prstClr>
                </a:innerShdw>
              </a:effectLst>
            </a:endParaRPr>
          </a:p>
          <a:p>
            <a:pPr lvl="1"/>
            <a:r>
              <a:rPr lang="ro-RO" sz="2600" b="1" dirty="0" smtClean="0">
                <a:effectLst>
                  <a:innerShdw blurRad="63500" dist="50800" dir="8100000">
                    <a:prstClr val="black">
                      <a:alpha val="50000"/>
                    </a:prstClr>
                  </a:innerShdw>
                </a:effectLst>
              </a:rPr>
              <a:t>May 31st</a:t>
            </a:r>
            <a:r>
              <a:rPr lang="en-US" sz="2600" b="1" dirty="0" smtClean="0">
                <a:effectLst>
                  <a:innerShdw blurRad="63500" dist="50800" dir="8100000">
                    <a:prstClr val="black">
                      <a:alpha val="50000"/>
                    </a:prstClr>
                  </a:innerShdw>
                </a:effectLst>
              </a:rPr>
              <a:t>, </a:t>
            </a:r>
            <a:r>
              <a:rPr lang="ru-RU" sz="2600" b="1" dirty="0" smtClean="0">
                <a:effectLst>
                  <a:innerShdw blurRad="63500" dist="50800" dir="8100000">
                    <a:prstClr val="black">
                      <a:alpha val="50000"/>
                    </a:prstClr>
                  </a:innerShdw>
                </a:effectLst>
              </a:rPr>
              <a:t>201</a:t>
            </a:r>
            <a:r>
              <a:rPr lang="ro-RO" sz="2600" b="1" dirty="0" smtClean="0">
                <a:effectLst>
                  <a:innerShdw blurRad="63500" dist="50800" dir="8100000">
                    <a:prstClr val="black">
                      <a:alpha val="50000"/>
                    </a:prstClr>
                  </a:innerShdw>
                </a:effectLst>
              </a:rPr>
              <a:t>7</a:t>
            </a:r>
            <a:endParaRPr lang="ru-RU" sz="2600" b="1" dirty="0">
              <a:effectLst>
                <a:innerShdw blurRad="63500" dist="50800" dir="8100000">
                  <a:prstClr val="black">
                    <a:alpha val="50000"/>
                  </a:prstClr>
                </a:innerShdw>
              </a:effectLst>
            </a:endParaRPr>
          </a:p>
          <a:p>
            <a:pPr lvl="1"/>
            <a:endParaRPr lang="en-US" sz="3900" b="1" dirty="0"/>
          </a:p>
          <a:p>
            <a:pPr lvl="1" algn="l"/>
            <a:endParaRPr lang="en-US" dirty="0"/>
          </a:p>
        </p:txBody>
      </p:sp>
      <p:pic>
        <p:nvPicPr>
          <p:cNvPr id="4" name="Picture 3"/>
          <p:cNvPicPr/>
          <p:nvPr/>
        </p:nvPicPr>
        <p:blipFill>
          <a:blip r:embed="rId3" cstate="print"/>
          <a:srcRect/>
          <a:stretch>
            <a:fillRect/>
          </a:stretch>
        </p:blipFill>
        <p:spPr bwMode="auto">
          <a:xfrm rot="16200000">
            <a:off x="-2933700" y="2933699"/>
            <a:ext cx="6858002" cy="990599"/>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7B9792E3-0ED1-4636-9AD2-0933D53E70C7}" type="slidenum">
              <a:rPr lang="en-US" smtClean="0"/>
              <a:pPr/>
              <a:t>1</a:t>
            </a:fld>
            <a:endParaRPr lang="en-US" dirty="0"/>
          </a:p>
        </p:txBody>
      </p:sp>
    </p:spTree>
    <p:extLst>
      <p:ext uri="{BB962C8B-B14F-4D97-AF65-F5344CB8AC3E}">
        <p14:creationId xmlns:p14="http://schemas.microsoft.com/office/powerpoint/2010/main" val="2355865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197" y="0"/>
            <a:ext cx="8229600" cy="487362"/>
          </a:xfrm>
        </p:spPr>
        <p:txBody>
          <a:bodyPr>
            <a:normAutofit/>
          </a:bodyPr>
          <a:lstStyle/>
          <a:p>
            <a:pPr algn="l"/>
            <a:r>
              <a:rPr lang="de-AT" sz="2000" dirty="0" smtClean="0">
                <a:solidFill>
                  <a:srgbClr val="0070C0"/>
                </a:solidFill>
                <a:latin typeface="Arial Black" panose="020B0A04020102020204" pitchFamily="34" charset="0"/>
              </a:rPr>
              <a:t>CONTENT</a:t>
            </a:r>
            <a:endParaRPr lang="de-AT" sz="2000" dirty="0">
              <a:solidFill>
                <a:srgbClr val="0070C0"/>
              </a:solidFill>
              <a:latin typeface="Arial Black" panose="020B0A04020102020204" pitchFamily="34" charset="0"/>
            </a:endParaRPr>
          </a:p>
        </p:txBody>
      </p:sp>
      <p:sp>
        <p:nvSpPr>
          <p:cNvPr id="3" name="Content Placeholder 2"/>
          <p:cNvSpPr>
            <a:spLocks noGrp="1"/>
          </p:cNvSpPr>
          <p:nvPr>
            <p:ph idx="1"/>
          </p:nvPr>
        </p:nvSpPr>
        <p:spPr>
          <a:xfrm>
            <a:off x="76198" y="533400"/>
            <a:ext cx="3124199" cy="1371600"/>
          </a:xfrm>
          <a:solidFill>
            <a:schemeClr val="accent3">
              <a:lumMod val="20000"/>
              <a:lumOff val="80000"/>
            </a:schemeClr>
          </a:solidFill>
          <a:scene3d>
            <a:camera prst="orthographicFront"/>
            <a:lightRig rig="threePt" dir="t"/>
          </a:scene3d>
          <a:sp3d extrusionH="76200" contourW="12700" prstMaterial="matte">
            <a:bevelT w="127000" h="127000"/>
            <a:bevelB w="127000" h="127000"/>
            <a:extrusionClr>
              <a:schemeClr val="accent3">
                <a:lumMod val="20000"/>
                <a:lumOff val="80000"/>
              </a:schemeClr>
            </a:extrusionClr>
            <a:contourClr>
              <a:schemeClr val="accent3">
                <a:lumMod val="20000"/>
                <a:lumOff val="80000"/>
              </a:schemeClr>
            </a:contourClr>
          </a:sp3d>
        </p:spPr>
        <p:txBody>
          <a:bodyPr>
            <a:noAutofit/>
          </a:bodyPr>
          <a:lstStyle/>
          <a:p>
            <a:pPr marL="0" indent="0">
              <a:buNone/>
            </a:pPr>
            <a:r>
              <a:rPr lang="en-US" sz="1900" b="1" dirty="0" smtClean="0">
                <a:solidFill>
                  <a:srgbClr val="FF0000"/>
                </a:solidFill>
              </a:rPr>
              <a:t>I-Q1.</a:t>
            </a:r>
            <a:r>
              <a:rPr lang="en-US" sz="1900" dirty="0" smtClean="0"/>
              <a:t> Is risk management part of regular responsibilities of any of the functions / units of the treasury in your country?</a:t>
            </a:r>
            <a:endParaRPr lang="en-US" sz="1900" dirty="0"/>
          </a:p>
        </p:txBody>
      </p:sp>
      <p:sp>
        <p:nvSpPr>
          <p:cNvPr id="4" name="Slide Number Placeholder 3"/>
          <p:cNvSpPr>
            <a:spLocks noGrp="1"/>
          </p:cNvSpPr>
          <p:nvPr>
            <p:ph type="sldNum" sz="quarter" idx="12"/>
          </p:nvPr>
        </p:nvSpPr>
        <p:spPr/>
        <p:txBody>
          <a:bodyPr/>
          <a:lstStyle/>
          <a:p>
            <a:fld id="{7B9792E3-0ED1-4636-9AD2-0933D53E70C7}" type="slidenum">
              <a:rPr lang="en-US" smtClean="0"/>
              <a:pPr/>
              <a:t>2</a:t>
            </a:fld>
            <a:endParaRPr lang="en-US" dirty="0"/>
          </a:p>
        </p:txBody>
      </p:sp>
      <p:sp>
        <p:nvSpPr>
          <p:cNvPr id="6" name="Content Placeholder 2"/>
          <p:cNvSpPr txBox="1">
            <a:spLocks/>
          </p:cNvSpPr>
          <p:nvPr/>
        </p:nvSpPr>
        <p:spPr>
          <a:xfrm>
            <a:off x="76197" y="1948226"/>
            <a:ext cx="3124199" cy="3285226"/>
          </a:xfrm>
          <a:prstGeom prst="rect">
            <a:avLst/>
          </a:prstGeom>
          <a:solidFill>
            <a:schemeClr val="accent6">
              <a:lumMod val="40000"/>
              <a:lumOff val="60000"/>
            </a:schemeClr>
          </a:solidFill>
          <a:scene3d>
            <a:camera prst="orthographicFront"/>
            <a:lightRig rig="threePt" dir="t"/>
          </a:scene3d>
          <a:sp3d extrusionH="76200" contourW="12700">
            <a:bevelT w="127000" h="127000"/>
            <a:bevelB w="127000" h="127000"/>
            <a:extrusionClr>
              <a:schemeClr val="accent6">
                <a:lumMod val="40000"/>
                <a:lumOff val="60000"/>
              </a:schemeClr>
            </a:extrusionClr>
            <a:contourClr>
              <a:schemeClr val="accent6">
                <a:lumMod val="40000"/>
                <a:lumOff val="60000"/>
              </a:schemeClr>
            </a:contourClr>
          </a:sp3d>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00" b="1" dirty="0" smtClean="0">
              <a:solidFill>
                <a:srgbClr val="FF0000"/>
              </a:solidFill>
            </a:endParaRPr>
          </a:p>
          <a:p>
            <a:pPr marL="0" indent="0">
              <a:buNone/>
            </a:pPr>
            <a:r>
              <a:rPr lang="en-US" sz="2000" b="1" dirty="0" smtClean="0">
                <a:solidFill>
                  <a:srgbClr val="FF0000"/>
                </a:solidFill>
              </a:rPr>
              <a:t>I-Q2.</a:t>
            </a:r>
            <a:r>
              <a:rPr lang="en-US" sz="2000" dirty="0" smtClean="0"/>
              <a:t> Was </a:t>
            </a:r>
            <a:r>
              <a:rPr lang="en-US" sz="2000" dirty="0"/>
              <a:t>formal risk </a:t>
            </a:r>
            <a:r>
              <a:rPr lang="en-US" sz="2000" dirty="0" smtClean="0"/>
              <a:t>analysis / assessment </a:t>
            </a:r>
            <a:r>
              <a:rPr lang="en-US" sz="2000" dirty="0"/>
              <a:t>undertaken for any of the treasury </a:t>
            </a:r>
            <a:r>
              <a:rPr lang="en-US" sz="2000" dirty="0" smtClean="0"/>
              <a:t>functions / processes</a:t>
            </a:r>
            <a:r>
              <a:rPr lang="en-US" sz="2000" dirty="0"/>
              <a:t>? If yes, specify the functions / processes and context of the analysis. Is this a regular / periodic activity or a one – time undertaking</a:t>
            </a:r>
            <a:r>
              <a:rPr lang="en-US" sz="2000" dirty="0" smtClean="0"/>
              <a:t>?</a:t>
            </a:r>
            <a:endParaRPr lang="en-US" sz="2000" i="1" dirty="0"/>
          </a:p>
        </p:txBody>
      </p:sp>
      <p:sp>
        <p:nvSpPr>
          <p:cNvPr id="7" name="Content Placeholder 2"/>
          <p:cNvSpPr txBox="1">
            <a:spLocks/>
          </p:cNvSpPr>
          <p:nvPr/>
        </p:nvSpPr>
        <p:spPr>
          <a:xfrm>
            <a:off x="3269409" y="558029"/>
            <a:ext cx="5714999" cy="4648200"/>
          </a:xfrm>
          <a:prstGeom prst="rect">
            <a:avLst/>
          </a:prstGeom>
          <a:solidFill>
            <a:schemeClr val="accent4">
              <a:lumMod val="20000"/>
              <a:lumOff val="80000"/>
            </a:schemeClr>
          </a:solidFill>
          <a:ln>
            <a:solidFill>
              <a:schemeClr val="accent4">
                <a:lumMod val="20000"/>
                <a:lumOff val="80000"/>
              </a:schemeClr>
            </a:solidFill>
          </a:ln>
          <a:scene3d>
            <a:camera prst="orthographicFront"/>
            <a:lightRig rig="threePt" dir="t"/>
          </a:scene3d>
          <a:sp3d extrusionH="76200" contourW="12700">
            <a:bevelT w="127000" h="127000"/>
            <a:bevelB w="127000" h="127000"/>
            <a:extrusionClr>
              <a:schemeClr val="accent4">
                <a:lumMod val="40000"/>
                <a:lumOff val="60000"/>
              </a:schemeClr>
            </a:extrusionClr>
            <a:contourClr>
              <a:schemeClr val="accent4">
                <a:lumMod val="40000"/>
                <a:lumOff val="60000"/>
              </a:schemeClr>
            </a:contourClr>
          </a:sp3d>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US" i="1" dirty="0"/>
          </a:p>
        </p:txBody>
      </p:sp>
      <p:sp>
        <p:nvSpPr>
          <p:cNvPr id="8" name="Content Placeholder 2"/>
          <p:cNvSpPr txBox="1">
            <a:spLocks/>
          </p:cNvSpPr>
          <p:nvPr/>
        </p:nvSpPr>
        <p:spPr>
          <a:xfrm>
            <a:off x="76196" y="5236327"/>
            <a:ext cx="8908212" cy="762000"/>
          </a:xfrm>
          <a:prstGeom prst="rect">
            <a:avLst/>
          </a:prstGeom>
          <a:solidFill>
            <a:srgbClr val="9BE5FF"/>
          </a:solidFill>
          <a:ln>
            <a:solidFill>
              <a:schemeClr val="accent4">
                <a:lumMod val="20000"/>
                <a:lumOff val="80000"/>
              </a:schemeClr>
            </a:solidFill>
          </a:ln>
          <a:scene3d>
            <a:camera prst="orthographicFront"/>
            <a:lightRig rig="threePt" dir="t"/>
          </a:scene3d>
          <a:sp3d extrusionH="76200" contourW="12700">
            <a:bevelT w="127000" h="127000"/>
            <a:bevelB w="127000" h="127000"/>
            <a:extrusionClr>
              <a:schemeClr val="accent4">
                <a:lumMod val="40000"/>
                <a:lumOff val="60000"/>
              </a:schemeClr>
            </a:extrusionClr>
            <a:contourClr>
              <a:schemeClr val="accent4">
                <a:lumMod val="40000"/>
                <a:lumOff val="60000"/>
              </a:schemeClr>
            </a:contourClr>
          </a:sp3d>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b="1" dirty="0" smtClean="0">
                <a:solidFill>
                  <a:srgbClr val="FF0000"/>
                </a:solidFill>
              </a:rPr>
              <a:t>I-Q3.</a:t>
            </a:r>
            <a:r>
              <a:rPr lang="en-US" sz="2000" dirty="0" smtClean="0"/>
              <a:t> Does your treasury have internal documents / methodology that define approaches to risk management? If yes, specify the documents.</a:t>
            </a:r>
            <a:endParaRPr lang="en-US" sz="2000" dirty="0"/>
          </a:p>
        </p:txBody>
      </p:sp>
      <p:sp>
        <p:nvSpPr>
          <p:cNvPr id="9" name="TextBox 8"/>
          <p:cNvSpPr txBox="1"/>
          <p:nvPr/>
        </p:nvSpPr>
        <p:spPr>
          <a:xfrm>
            <a:off x="3505200" y="914400"/>
            <a:ext cx="5181600" cy="4093428"/>
          </a:xfrm>
          <a:prstGeom prst="rect">
            <a:avLst/>
          </a:prstGeom>
          <a:noFill/>
        </p:spPr>
        <p:txBody>
          <a:bodyPr wrap="square" rtlCol="0">
            <a:spAutoFit/>
          </a:bodyPr>
          <a:lstStyle/>
          <a:p>
            <a:r>
              <a:rPr lang="en-US" sz="2000" b="1" dirty="0" smtClean="0">
                <a:solidFill>
                  <a:srgbClr val="FF0000"/>
                </a:solidFill>
              </a:rPr>
              <a:t>Q1 </a:t>
            </a:r>
            <a:r>
              <a:rPr lang="en-US" sz="2000" dirty="0">
                <a:latin typeface="Calibri" panose="020F0502020204030204" pitchFamily="34" charset="0"/>
                <a:ea typeface="Calibri" panose="020F0502020204030204" pitchFamily="34" charset="0"/>
                <a:cs typeface="Times New Roman" panose="02020603050405020304" pitchFamily="18" charset="0"/>
              </a:rPr>
              <a:t>and</a:t>
            </a:r>
            <a:r>
              <a:rPr lang="en-US" sz="2000" b="1" dirty="0" smtClean="0">
                <a:solidFill>
                  <a:srgbClr val="FF0000"/>
                </a:solidFill>
              </a:rPr>
              <a:t> Q2 </a:t>
            </a:r>
            <a:r>
              <a:rPr lang="en-US" sz="2000" dirty="0">
                <a:latin typeface="Calibri" panose="020F0502020204030204" pitchFamily="34" charset="0"/>
                <a:ea typeface="Calibri" panose="020F0502020204030204" pitchFamily="34" charset="0"/>
                <a:cs typeface="Times New Roman" panose="02020603050405020304" pitchFamily="18" charset="0"/>
              </a:rPr>
              <a:t>for following Treasury’s functions</a:t>
            </a:r>
            <a:r>
              <a:rPr lang="en-US" sz="2000" dirty="0" smtClean="0">
                <a:latin typeface="Calibri" panose="020F0502020204030204" pitchFamily="34" charset="0"/>
                <a:ea typeface="Calibri" panose="020F0502020204030204" pitchFamily="34" charset="0"/>
                <a:cs typeface="Times New Roman" panose="02020603050405020304" pitchFamily="18" charset="0"/>
              </a:rPr>
              <a:t>:</a:t>
            </a:r>
          </a:p>
          <a:p>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000" dirty="0" smtClean="0">
                <a:latin typeface="Calibri" panose="020F0502020204030204" pitchFamily="34" charset="0"/>
                <a:ea typeface="Calibri" panose="020F0502020204030204" pitchFamily="34" charset="0"/>
                <a:cs typeface="Times New Roman" panose="02020603050405020304" pitchFamily="18" charset="0"/>
              </a:rPr>
              <a:t>Appropriation Control</a:t>
            </a:r>
          </a:p>
          <a:p>
            <a:pPr marL="457200" indent="-457200">
              <a:buFont typeface="+mj-lt"/>
              <a:buAutoNum type="arabicPeriod"/>
            </a:pPr>
            <a:r>
              <a:rPr lang="en-US" sz="2000" dirty="0" smtClean="0">
                <a:latin typeface="Calibri" panose="020F0502020204030204" pitchFamily="34" charset="0"/>
                <a:ea typeface="Calibri" panose="020F0502020204030204" pitchFamily="34" charset="0"/>
                <a:cs typeface="Times New Roman" panose="02020603050405020304" pitchFamily="18" charset="0"/>
              </a:rPr>
              <a:t>Payment </a:t>
            </a:r>
            <a:r>
              <a:rPr lang="en-US" sz="2000" dirty="0">
                <a:latin typeface="Calibri" panose="020F0502020204030204" pitchFamily="34" charset="0"/>
                <a:ea typeface="Calibri" panose="020F0502020204030204" pitchFamily="34" charset="0"/>
                <a:cs typeface="Times New Roman" panose="02020603050405020304" pitchFamily="18" charset="0"/>
              </a:rPr>
              <a:t>Processing and Revenue (Collection) Recording and </a:t>
            </a:r>
            <a:r>
              <a:rPr lang="en-US" sz="2000" dirty="0" smtClean="0">
                <a:latin typeface="Calibri" panose="020F0502020204030204" pitchFamily="34" charset="0"/>
                <a:ea typeface="Calibri" panose="020F0502020204030204" pitchFamily="34" charset="0"/>
                <a:cs typeface="Times New Roman" panose="02020603050405020304" pitchFamily="18" charset="0"/>
              </a:rPr>
              <a:t>Reporting</a:t>
            </a:r>
            <a:endParaRPr lang="en-US" sz="2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000" dirty="0" smtClean="0">
                <a:latin typeface="Calibri" panose="020F0502020204030204" pitchFamily="34" charset="0"/>
                <a:ea typeface="Calibri" panose="020F0502020204030204" pitchFamily="34" charset="0"/>
                <a:cs typeface="Times New Roman" panose="02020603050405020304" pitchFamily="18" charset="0"/>
              </a:rPr>
              <a:t>Oversight </a:t>
            </a:r>
            <a:r>
              <a:rPr lang="en-US" sz="2000" dirty="0">
                <a:latin typeface="Calibri" panose="020F0502020204030204" pitchFamily="34" charset="0"/>
                <a:ea typeface="Calibri" panose="020F0502020204030204" pitchFamily="34" charset="0"/>
                <a:cs typeface="Times New Roman" panose="02020603050405020304" pitchFamily="18" charset="0"/>
              </a:rPr>
              <a:t>of Bank Accounts and Basic Cash </a:t>
            </a:r>
            <a:r>
              <a:rPr lang="en-US" sz="2000" dirty="0" smtClean="0">
                <a:latin typeface="Calibri" panose="020F0502020204030204" pitchFamily="34" charset="0"/>
                <a:ea typeface="Calibri" panose="020F0502020204030204" pitchFamily="34" charset="0"/>
                <a:cs typeface="Times New Roman" panose="02020603050405020304" pitchFamily="18" charset="0"/>
              </a:rPr>
              <a:t>Management</a:t>
            </a:r>
            <a:endParaRPr lang="en-US" sz="2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000" dirty="0" smtClean="0">
                <a:latin typeface="Calibri" panose="020F0502020204030204" pitchFamily="34" charset="0"/>
                <a:ea typeface="Calibri" panose="020F0502020204030204" pitchFamily="34" charset="0"/>
                <a:cs typeface="Times New Roman" panose="02020603050405020304" pitchFamily="18" charset="0"/>
              </a:rPr>
              <a:t>Assets </a:t>
            </a:r>
            <a:r>
              <a:rPr lang="en-US" sz="2000" dirty="0">
                <a:latin typeface="Calibri" panose="020F0502020204030204" pitchFamily="34" charset="0"/>
                <a:ea typeface="Calibri" panose="020F0502020204030204" pitchFamily="34" charset="0"/>
                <a:cs typeface="Times New Roman" panose="02020603050405020304" pitchFamily="18" charset="0"/>
              </a:rPr>
              <a:t>and Liability </a:t>
            </a:r>
            <a:r>
              <a:rPr lang="en-US" sz="2000" dirty="0" smtClean="0">
                <a:latin typeface="Calibri" panose="020F0502020204030204" pitchFamily="34" charset="0"/>
                <a:ea typeface="Calibri" panose="020F0502020204030204" pitchFamily="34" charset="0"/>
                <a:cs typeface="Times New Roman" panose="02020603050405020304" pitchFamily="18" charset="0"/>
              </a:rPr>
              <a:t>Management</a:t>
            </a:r>
          </a:p>
          <a:p>
            <a:pPr marL="457200" indent="-457200">
              <a:buFont typeface="+mj-lt"/>
              <a:buAutoNum type="arabicPeriod"/>
            </a:pPr>
            <a:r>
              <a:rPr lang="en-US" sz="2000" dirty="0" smtClean="0">
                <a:latin typeface="Calibri" panose="020F0502020204030204" pitchFamily="34" charset="0"/>
                <a:ea typeface="Calibri" panose="020F0502020204030204" pitchFamily="34" charset="0"/>
                <a:cs typeface="Times New Roman" panose="02020603050405020304" pitchFamily="18" charset="0"/>
              </a:rPr>
              <a:t>Financial Reporting</a:t>
            </a:r>
          </a:p>
          <a:p>
            <a:pPr marL="457200" indent="-457200">
              <a:buFont typeface="+mj-lt"/>
              <a:buAutoNum type="arabicPeriod"/>
            </a:pPr>
            <a:r>
              <a:rPr lang="en-US" sz="2000" dirty="0" smtClean="0">
                <a:latin typeface="Calibri" panose="020F0502020204030204" pitchFamily="34" charset="0"/>
                <a:ea typeface="Calibri" panose="020F0502020204030204" pitchFamily="34" charset="0"/>
                <a:cs typeface="Times New Roman" panose="02020603050405020304" pitchFamily="18" charset="0"/>
              </a:rPr>
              <a:t>Accounting </a:t>
            </a:r>
            <a:r>
              <a:rPr lang="en-US" sz="2000" dirty="0">
                <a:latin typeface="Calibri" panose="020F0502020204030204" pitchFamily="34" charset="0"/>
                <a:ea typeface="Calibri" panose="020F0502020204030204" pitchFamily="34" charset="0"/>
                <a:cs typeface="Times New Roman" panose="02020603050405020304" pitchFamily="18" charset="0"/>
              </a:rPr>
              <a:t>and Internal Control </a:t>
            </a:r>
            <a:r>
              <a:rPr lang="en-US" sz="2000" dirty="0" smtClean="0">
                <a:latin typeface="Calibri" panose="020F0502020204030204" pitchFamily="34" charset="0"/>
                <a:ea typeface="Calibri" panose="020F0502020204030204" pitchFamily="34" charset="0"/>
                <a:cs typeface="Times New Roman" panose="02020603050405020304" pitchFamily="18" charset="0"/>
              </a:rPr>
              <a:t>Policies</a:t>
            </a:r>
          </a:p>
          <a:p>
            <a:pPr marL="457200" indent="-457200">
              <a:buFont typeface="+mj-lt"/>
              <a:buAutoNum type="arabicPeriod"/>
            </a:pPr>
            <a:r>
              <a:rPr lang="en-US" sz="2000" dirty="0" smtClean="0">
                <a:latin typeface="Calibri" panose="020F0502020204030204" pitchFamily="34" charset="0"/>
                <a:ea typeface="Calibri" panose="020F0502020204030204" pitchFamily="34" charset="0"/>
                <a:cs typeface="Times New Roman" panose="02020603050405020304" pitchFamily="18" charset="0"/>
              </a:rPr>
              <a:t>In-year </a:t>
            </a:r>
            <a:r>
              <a:rPr lang="en-US" sz="2000" dirty="0">
                <a:latin typeface="Calibri" panose="020F0502020204030204" pitchFamily="34" charset="0"/>
                <a:ea typeface="Calibri" panose="020F0502020204030204" pitchFamily="34" charset="0"/>
                <a:cs typeface="Times New Roman" panose="02020603050405020304" pitchFamily="18" charset="0"/>
              </a:rPr>
              <a:t>budget execution </a:t>
            </a:r>
            <a:r>
              <a:rPr lang="en-US" sz="2000" dirty="0" smtClean="0">
                <a:latin typeface="Calibri" panose="020F0502020204030204" pitchFamily="34" charset="0"/>
                <a:ea typeface="Calibri" panose="020F0502020204030204" pitchFamily="34" charset="0"/>
                <a:cs typeface="Times New Roman" panose="02020603050405020304" pitchFamily="18" charset="0"/>
              </a:rPr>
              <a:t>reporting </a:t>
            </a:r>
          </a:p>
          <a:p>
            <a:pPr marL="457200" indent="-457200">
              <a:buFont typeface="+mj-lt"/>
              <a:buAutoNum type="arabicPeriod"/>
            </a:pPr>
            <a:r>
              <a:rPr lang="en-US" sz="2000" dirty="0" smtClean="0">
                <a:solidFill>
                  <a:schemeClr val="dk1"/>
                </a:solidFill>
                <a:latin typeface="Calibri" panose="020F0502020204030204" pitchFamily="34" charset="0"/>
                <a:ea typeface="Calibri" panose="020F0502020204030204" pitchFamily="34" charset="0"/>
                <a:cs typeface="Times New Roman" panose="02020603050405020304" pitchFamily="18" charset="0"/>
              </a:rPr>
              <a:t>ICT </a:t>
            </a:r>
          </a:p>
          <a:p>
            <a:pPr marL="457200" indent="-457200">
              <a:buFont typeface="+mj-lt"/>
              <a:buAutoNum type="arabicPeriod"/>
            </a:pPr>
            <a:r>
              <a:rPr lang="en-US" sz="2000" dirty="0" smtClean="0">
                <a:latin typeface="Calibri" panose="020F0502020204030204" pitchFamily="34" charset="0"/>
                <a:ea typeface="Calibri" panose="020F0502020204030204" pitchFamily="34" charset="0"/>
                <a:cs typeface="Times New Roman" panose="02020603050405020304" pitchFamily="18" charset="0"/>
              </a:rPr>
              <a:t>Other </a:t>
            </a:r>
            <a:r>
              <a:rPr lang="en-US" sz="2000" dirty="0">
                <a:latin typeface="Calibri" panose="020F0502020204030204" pitchFamily="34" charset="0"/>
                <a:ea typeface="Calibri" panose="020F0502020204030204" pitchFamily="34" charset="0"/>
                <a:cs typeface="Times New Roman" panose="02020603050405020304" pitchFamily="18" charset="0"/>
              </a:rPr>
              <a:t>– please </a:t>
            </a:r>
            <a:r>
              <a:rPr lang="en-US" sz="2000" dirty="0" smtClean="0">
                <a:latin typeface="Calibri" panose="020F0502020204030204" pitchFamily="34" charset="0"/>
                <a:ea typeface="Calibri" panose="020F0502020204030204" pitchFamily="34" charset="0"/>
                <a:cs typeface="Times New Roman" panose="02020603050405020304" pitchFamily="18" charset="0"/>
              </a:rPr>
              <a:t>Specify</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Content Placeholder 2"/>
          <p:cNvSpPr txBox="1">
            <a:spLocks/>
          </p:cNvSpPr>
          <p:nvPr/>
        </p:nvSpPr>
        <p:spPr>
          <a:xfrm>
            <a:off x="76195" y="6005515"/>
            <a:ext cx="8908213" cy="762000"/>
          </a:xfrm>
          <a:prstGeom prst="rect">
            <a:avLst/>
          </a:prstGeom>
          <a:solidFill>
            <a:schemeClr val="bg2">
              <a:lumMod val="75000"/>
            </a:schemeClr>
          </a:solidFill>
          <a:ln>
            <a:solidFill>
              <a:schemeClr val="accent4">
                <a:lumMod val="20000"/>
                <a:lumOff val="80000"/>
              </a:schemeClr>
            </a:solidFill>
          </a:ln>
          <a:scene3d>
            <a:camera prst="orthographicFront"/>
            <a:lightRig rig="threePt" dir="t"/>
          </a:scene3d>
          <a:sp3d extrusionH="76200" contourW="12700">
            <a:bevelT w="127000" h="127000"/>
            <a:bevelB w="127000" h="127000"/>
            <a:extrusionClr>
              <a:schemeClr val="accent4">
                <a:lumMod val="40000"/>
                <a:lumOff val="60000"/>
              </a:schemeClr>
            </a:extrusionClr>
            <a:contourClr>
              <a:schemeClr val="accent4">
                <a:lumMod val="40000"/>
                <a:lumOff val="60000"/>
              </a:schemeClr>
            </a:contourClr>
          </a:sp3d>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b="1" dirty="0" smtClean="0">
                <a:solidFill>
                  <a:srgbClr val="FF0000"/>
                </a:solidFill>
              </a:rPr>
              <a:t>II-Q1.</a:t>
            </a:r>
            <a:r>
              <a:rPr lang="en-US" sz="2000" dirty="0" smtClean="0"/>
              <a:t> Do </a:t>
            </a:r>
            <a:r>
              <a:rPr lang="en-US" sz="2000" dirty="0"/>
              <a:t>you consider that the concept of the ‘</a:t>
            </a:r>
            <a:r>
              <a:rPr lang="en-US" sz="2000" b="1" dirty="0">
                <a:solidFill>
                  <a:srgbClr val="00B050"/>
                </a:solidFill>
              </a:rPr>
              <a:t>green corridor</a:t>
            </a:r>
            <a:r>
              <a:rPr lang="en-US" sz="2000" dirty="0"/>
              <a:t>’ could work in your countries</a:t>
            </a:r>
            <a:r>
              <a:rPr lang="en-US" sz="2000" dirty="0" smtClean="0"/>
              <a:t>? What are the benefits, risks and mitigation of risks.</a:t>
            </a:r>
            <a:endParaRPr lang="en-US" sz="2000" dirty="0"/>
          </a:p>
        </p:txBody>
      </p:sp>
    </p:spTree>
    <p:extLst>
      <p:ext uri="{BB962C8B-B14F-4D97-AF65-F5344CB8AC3E}">
        <p14:creationId xmlns:p14="http://schemas.microsoft.com/office/powerpoint/2010/main" val="1250613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7934" y="1031575"/>
            <a:ext cx="685800" cy="380999"/>
          </a:xfrm>
        </p:spPr>
        <p:txBody>
          <a:bodyPr>
            <a:normAutofit fontScale="92500" lnSpcReduction="10000"/>
          </a:bodyPr>
          <a:lstStyle/>
          <a:p>
            <a:pPr marL="0" indent="0">
              <a:buNone/>
            </a:pPr>
            <a:r>
              <a:rPr lang="de-AT" sz="2000" b="1" dirty="0" smtClean="0">
                <a:solidFill>
                  <a:srgbClr val="FF0000"/>
                </a:solidFill>
              </a:rPr>
              <a:t>I-Q1.</a:t>
            </a:r>
            <a:endParaRPr lang="de-AT" sz="2000" dirty="0" smtClean="0"/>
          </a:p>
        </p:txBody>
      </p:sp>
      <p:sp>
        <p:nvSpPr>
          <p:cNvPr id="4" name="Slide Number Placeholder 3"/>
          <p:cNvSpPr>
            <a:spLocks noGrp="1"/>
          </p:cNvSpPr>
          <p:nvPr>
            <p:ph type="sldNum" sz="quarter" idx="12"/>
          </p:nvPr>
        </p:nvSpPr>
        <p:spPr/>
        <p:txBody>
          <a:bodyPr/>
          <a:lstStyle/>
          <a:p>
            <a:fld id="{7B9792E3-0ED1-4636-9AD2-0933D53E70C7}" type="slidenum">
              <a:rPr lang="en-US" smtClean="0"/>
              <a:pPr/>
              <a:t>3</a:t>
            </a:fld>
            <a:endParaRPr lang="en-US" dirty="0"/>
          </a:p>
        </p:txBody>
      </p:sp>
      <p:sp>
        <p:nvSpPr>
          <p:cNvPr id="5" name="Rectangle 4"/>
          <p:cNvSpPr/>
          <p:nvPr/>
        </p:nvSpPr>
        <p:spPr>
          <a:xfrm>
            <a:off x="1600200" y="329102"/>
            <a:ext cx="1467068" cy="369332"/>
          </a:xfrm>
          <a:prstGeom prst="rect">
            <a:avLst/>
          </a:prstGeom>
        </p:spPr>
        <p:txBody>
          <a:bodyPr wrap="none">
            <a:spAutoFit/>
          </a:bodyPr>
          <a:lstStyle/>
          <a:p>
            <a:r>
              <a:rPr lang="de-AT" dirty="0" smtClean="0">
                <a:solidFill>
                  <a:srgbClr val="0070C0"/>
                </a:solidFill>
                <a:latin typeface="Arial Black" panose="020B0A04020102020204" pitchFamily="34" charset="0"/>
              </a:rPr>
              <a:t>ANSWERS</a:t>
            </a:r>
            <a:endParaRPr lang="de-AT" dirty="0"/>
          </a:p>
        </p:txBody>
      </p:sp>
      <p:pic>
        <p:nvPicPr>
          <p:cNvPr id="7" name="Picture 6"/>
          <p:cNvPicPr/>
          <p:nvPr/>
        </p:nvPicPr>
        <p:blipFill>
          <a:blip r:embed="rId2" cstate="print"/>
          <a:srcRect/>
          <a:stretch>
            <a:fillRect/>
          </a:stretch>
        </p:blipFill>
        <p:spPr bwMode="auto">
          <a:xfrm rot="16200000">
            <a:off x="-2895601" y="2895599"/>
            <a:ext cx="6858002" cy="1066800"/>
          </a:xfrm>
          <a:prstGeom prst="rect">
            <a:avLst/>
          </a:prstGeom>
          <a:noFill/>
          <a:ln w="9525">
            <a:noFill/>
            <a:miter lim="800000"/>
            <a:headEnd/>
            <a:tailEnd/>
          </a:ln>
        </p:spPr>
      </p:pic>
      <p:sp>
        <p:nvSpPr>
          <p:cNvPr id="2" name="Rectangle 1"/>
          <p:cNvSpPr/>
          <p:nvPr/>
        </p:nvSpPr>
        <p:spPr>
          <a:xfrm>
            <a:off x="1623204" y="1447800"/>
            <a:ext cx="7089187" cy="1631216"/>
          </a:xfrm>
          <a:prstGeom prst="rect">
            <a:avLst/>
          </a:prstGeom>
        </p:spPr>
        <p:txBody>
          <a:bodyPr wrap="square">
            <a:spAutoFit/>
          </a:bodyPr>
          <a:lstStyle/>
          <a:p>
            <a:pPr algn="just"/>
            <a:r>
              <a:rPr lang="de-AT" sz="2000" dirty="0"/>
              <a:t>Considering the distinguish between controll activities-Risk management-Order functions of Treasury we have concluded that Risk management is an informal part of all treasury operations across all the functions identified. Risk management unit doesn’t exist within the treasury structure.</a:t>
            </a:r>
          </a:p>
        </p:txBody>
      </p:sp>
      <p:sp>
        <p:nvSpPr>
          <p:cNvPr id="8" name="Rectangle 7"/>
          <p:cNvSpPr/>
          <p:nvPr/>
        </p:nvSpPr>
        <p:spPr>
          <a:xfrm>
            <a:off x="1649083" y="3428998"/>
            <a:ext cx="6934200" cy="1631216"/>
          </a:xfrm>
          <a:prstGeom prst="rect">
            <a:avLst/>
          </a:prstGeom>
        </p:spPr>
        <p:txBody>
          <a:bodyPr wrap="square">
            <a:spAutoFit/>
          </a:bodyPr>
          <a:lstStyle/>
          <a:p>
            <a:pPr algn="just"/>
            <a:r>
              <a:rPr lang="de-AT" sz="2000" b="1" dirty="0">
                <a:solidFill>
                  <a:srgbClr val="FF0000"/>
                </a:solidFill>
              </a:rPr>
              <a:t>I-Q2</a:t>
            </a:r>
            <a:r>
              <a:rPr lang="de-AT" sz="2000" dirty="0"/>
              <a:t> and </a:t>
            </a:r>
            <a:r>
              <a:rPr lang="de-AT" sz="2000" b="1" dirty="0">
                <a:solidFill>
                  <a:srgbClr val="FF0000"/>
                </a:solidFill>
              </a:rPr>
              <a:t>I-Q3.</a:t>
            </a:r>
            <a:r>
              <a:rPr lang="de-AT" sz="2000" dirty="0"/>
              <a:t> Formal risk management however, in most countries is limited to the ICT function. The one exception is Albania which has a risk register in the Treasury which identifies all risks, the probability of the risk occurring and the impact of the risk.</a:t>
            </a:r>
          </a:p>
        </p:txBody>
      </p:sp>
    </p:spTree>
    <p:extLst>
      <p:ext uri="{BB962C8B-B14F-4D97-AF65-F5344CB8AC3E}">
        <p14:creationId xmlns:p14="http://schemas.microsoft.com/office/powerpoint/2010/main" val="3329173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B9792E3-0ED1-4636-9AD2-0933D53E70C7}" type="slidenum">
              <a:rPr lang="en-US" smtClean="0"/>
              <a:pPr/>
              <a:t>4</a:t>
            </a:fld>
            <a:endParaRPr lang="en-US" dirty="0"/>
          </a:p>
        </p:txBody>
      </p:sp>
      <p:sp>
        <p:nvSpPr>
          <p:cNvPr id="5" name="Rectangle 4"/>
          <p:cNvSpPr/>
          <p:nvPr/>
        </p:nvSpPr>
        <p:spPr>
          <a:xfrm>
            <a:off x="609601" y="152400"/>
            <a:ext cx="1467068" cy="584775"/>
          </a:xfrm>
          <a:prstGeom prst="rect">
            <a:avLst/>
          </a:prstGeom>
        </p:spPr>
        <p:txBody>
          <a:bodyPr wrap="none">
            <a:spAutoFit/>
          </a:bodyPr>
          <a:lstStyle/>
          <a:p>
            <a:r>
              <a:rPr lang="de-AT" dirty="0" smtClean="0">
                <a:solidFill>
                  <a:srgbClr val="0070C0"/>
                </a:solidFill>
                <a:latin typeface="Arial Black" panose="020B0A04020102020204" pitchFamily="34" charset="0"/>
              </a:rPr>
              <a:t>ANSWERS</a:t>
            </a:r>
          </a:p>
          <a:p>
            <a:r>
              <a:rPr lang="de-AT" sz="1400" i="1" dirty="0" smtClean="0">
                <a:solidFill>
                  <a:srgbClr val="0070C0"/>
                </a:solidFill>
                <a:latin typeface="Arial" panose="020B0604020202020204" pitchFamily="34" charset="0"/>
                <a:cs typeface="Arial" panose="020B0604020202020204" pitchFamily="34" charset="0"/>
              </a:rPr>
              <a:t>(continuing)</a:t>
            </a:r>
            <a:endParaRPr lang="de-AT" sz="1400" i="1" dirty="0">
              <a:latin typeface="Arial" panose="020B0604020202020204" pitchFamily="34" charset="0"/>
              <a:cs typeface="Arial" panose="020B0604020202020204" pitchFamily="34" charset="0"/>
            </a:endParaRPr>
          </a:p>
        </p:txBody>
      </p:sp>
      <p:pic>
        <p:nvPicPr>
          <p:cNvPr id="6" name="Picture 5"/>
          <p:cNvPicPr/>
          <p:nvPr/>
        </p:nvPicPr>
        <p:blipFill>
          <a:blip r:embed="rId2" cstate="print"/>
          <a:srcRect/>
          <a:stretch>
            <a:fillRect/>
          </a:stretch>
        </p:blipFill>
        <p:spPr bwMode="auto">
          <a:xfrm rot="16200000">
            <a:off x="-3124201" y="3124201"/>
            <a:ext cx="6858002" cy="609600"/>
          </a:xfrm>
          <a:prstGeom prst="rect">
            <a:avLst/>
          </a:prstGeom>
          <a:noFill/>
          <a:ln w="9525">
            <a:noFill/>
            <a:miter lim="800000"/>
            <a:headEnd/>
            <a:tailEnd/>
          </a:ln>
        </p:spPr>
      </p:pic>
      <p:graphicFrame>
        <p:nvGraphicFramePr>
          <p:cNvPr id="9" name="Table 8"/>
          <p:cNvGraphicFramePr>
            <a:graphicFrameLocks noGrp="1"/>
          </p:cNvGraphicFramePr>
          <p:nvPr>
            <p:extLst>
              <p:ext uri="{D42A27DB-BD31-4B8C-83A1-F6EECF244321}">
                <p14:modId xmlns:p14="http://schemas.microsoft.com/office/powerpoint/2010/main" val="3745655687"/>
              </p:ext>
            </p:extLst>
          </p:nvPr>
        </p:nvGraphicFramePr>
        <p:xfrm>
          <a:off x="762000" y="1290588"/>
          <a:ext cx="8229600" cy="1422132"/>
        </p:xfrm>
        <a:graphic>
          <a:graphicData uri="http://schemas.openxmlformats.org/drawingml/2006/table">
            <a:tbl>
              <a:tblPr firstRow="1" firstCol="1" lastRow="1" lastCol="1" bandRow="1" bandCol="1"/>
              <a:tblGrid>
                <a:gridCol w="7487968"/>
                <a:gridCol w="741632"/>
              </a:tblGrid>
              <a:tr h="324975">
                <a:tc>
                  <a:txBody>
                    <a:bodyPr/>
                    <a:lstStyle/>
                    <a:p>
                      <a:pPr>
                        <a:spcAft>
                          <a:spcPts val="0"/>
                        </a:spcAft>
                      </a:pPr>
                      <a:r>
                        <a:rPr lang="sq-AL" sz="1200" i="1" dirty="0">
                          <a:effectLst/>
                          <a:latin typeface="Times New Roman"/>
                          <a:ea typeface="Times New Roman"/>
                        </a:rPr>
                        <a:t>Name of Organization</a:t>
                      </a:r>
                      <a:endParaRPr lang="de-AT" sz="12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q-AL" sz="800" i="1" dirty="0">
                          <a:effectLst/>
                          <a:latin typeface="Times New Roman"/>
                          <a:ea typeface="Times New Roman"/>
                        </a:rPr>
                        <a:t>Raported from:</a:t>
                      </a:r>
                      <a:endParaRPr lang="de-AT"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437">
                <a:tc>
                  <a:txBody>
                    <a:bodyPr/>
                    <a:lstStyle/>
                    <a:p>
                      <a:pPr>
                        <a:spcAft>
                          <a:spcPts val="0"/>
                        </a:spcAft>
                      </a:pPr>
                      <a:r>
                        <a:rPr lang="sq-AL" sz="1200" b="1" dirty="0">
                          <a:effectLst/>
                          <a:latin typeface="Times New Roman"/>
                          <a:ea typeface="Times New Roman"/>
                        </a:rPr>
                        <a:t>Ministry of </a:t>
                      </a:r>
                      <a:r>
                        <a:rPr lang="de-AT" sz="1200" b="1" dirty="0" smtClean="0">
                          <a:effectLst/>
                          <a:latin typeface="Times New Roman"/>
                          <a:ea typeface="Times New Roman"/>
                        </a:rPr>
                        <a:t> </a:t>
                      </a:r>
                      <a:r>
                        <a:rPr lang="sq-AL" sz="1200" b="1" dirty="0" smtClean="0">
                          <a:effectLst/>
                          <a:latin typeface="Times New Roman"/>
                          <a:ea typeface="Times New Roman"/>
                        </a:rPr>
                        <a:t>Finance</a:t>
                      </a:r>
                      <a:endParaRPr lang="de-AT" sz="12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9580" indent="-449580">
                        <a:spcAft>
                          <a:spcPts val="0"/>
                        </a:spcAft>
                      </a:pPr>
                      <a:r>
                        <a:rPr lang="sq-AL" sz="1000" b="1">
                          <a:effectLst/>
                          <a:latin typeface="Times New Roman"/>
                          <a:ea typeface="Times New Roman"/>
                        </a:rPr>
                        <a:t> </a:t>
                      </a:r>
                      <a:endParaRPr lang="de-AT" sz="100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spcAft>
                          <a:spcPts val="0"/>
                        </a:spcAft>
                      </a:pPr>
                      <a:r>
                        <a:rPr lang="sq-AL" sz="1200" i="1" dirty="0">
                          <a:effectLst/>
                          <a:latin typeface="Times New Roman"/>
                          <a:ea typeface="Times New Roman"/>
                        </a:rPr>
                        <a:t>Mision of the Ministry</a:t>
                      </a:r>
                      <a:endParaRPr lang="de-AT" sz="12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q-AL" sz="1000">
                          <a:effectLst/>
                          <a:latin typeface="Times New Roman"/>
                          <a:ea typeface="Times New Roman"/>
                        </a:rPr>
                        <a:t> </a:t>
                      </a:r>
                      <a:endParaRPr lang="de-AT" sz="100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1817">
                <a:tc>
                  <a:txBody>
                    <a:bodyPr/>
                    <a:lstStyle/>
                    <a:p>
                      <a:pPr algn="just">
                        <a:spcAft>
                          <a:spcPts val="0"/>
                        </a:spcAft>
                        <a:tabLst>
                          <a:tab pos="2667000" algn="l"/>
                        </a:tabLst>
                      </a:pPr>
                      <a:r>
                        <a:rPr lang="sq-AL" sz="1400" dirty="0">
                          <a:effectLst/>
                          <a:latin typeface="Times New Roman"/>
                          <a:ea typeface="Times New Roman"/>
                        </a:rPr>
                        <a:t>Collection and using of public funds with efficency, effectivity and transparency in compliance with government program and national strategy for development and integration. </a:t>
                      </a:r>
                      <a:endParaRPr lang="de-AT" sz="14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q-AL" sz="1000" dirty="0">
                          <a:effectLst/>
                          <a:latin typeface="Times New Roman"/>
                          <a:ea typeface="Times New Roman"/>
                        </a:rPr>
                        <a:t> </a:t>
                      </a:r>
                      <a:endParaRPr lang="de-AT" sz="10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742603842"/>
              </p:ext>
            </p:extLst>
          </p:nvPr>
        </p:nvGraphicFramePr>
        <p:xfrm>
          <a:off x="762000" y="2971800"/>
          <a:ext cx="8229601" cy="3124200"/>
        </p:xfrm>
        <a:graphic>
          <a:graphicData uri="http://schemas.openxmlformats.org/drawingml/2006/table">
            <a:tbl>
              <a:tblPr firstCol="1" lastRow="1" lastCol="1" bandRow="1" bandCol="1"/>
              <a:tblGrid>
                <a:gridCol w="222280"/>
                <a:gridCol w="1186715"/>
                <a:gridCol w="667364"/>
                <a:gridCol w="2520396"/>
                <a:gridCol w="445084"/>
                <a:gridCol w="444561"/>
                <a:gridCol w="445084"/>
                <a:gridCol w="621716"/>
                <a:gridCol w="152400"/>
                <a:gridCol w="914400"/>
                <a:gridCol w="609601"/>
              </a:tblGrid>
              <a:tr h="224088">
                <a:tc>
                  <a:txBody>
                    <a:bodyPr/>
                    <a:lstStyle/>
                    <a:p>
                      <a:pPr algn="ctr">
                        <a:spcAft>
                          <a:spcPts val="0"/>
                        </a:spcAft>
                      </a:pPr>
                      <a:r>
                        <a:rPr lang="sq-AL" sz="1000" dirty="0">
                          <a:solidFill>
                            <a:srgbClr val="000000"/>
                          </a:solidFill>
                          <a:effectLst/>
                          <a:latin typeface="Times New Roman"/>
                          <a:ea typeface="Times New Roman"/>
                        </a:rPr>
                        <a:t>1</a:t>
                      </a:r>
                      <a:endParaRPr lang="de-AT"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dirty="0">
                          <a:solidFill>
                            <a:srgbClr val="000000"/>
                          </a:solidFill>
                          <a:effectLst/>
                          <a:latin typeface="Times New Roman"/>
                          <a:ea typeface="Times New Roman"/>
                        </a:rPr>
                        <a:t>2</a:t>
                      </a:r>
                      <a:endParaRPr lang="de-AT"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dirty="0">
                          <a:solidFill>
                            <a:srgbClr val="000000"/>
                          </a:solidFill>
                          <a:effectLst/>
                          <a:latin typeface="Times New Roman"/>
                          <a:ea typeface="Times New Roman"/>
                        </a:rPr>
                        <a:t>3</a:t>
                      </a:r>
                      <a:endParaRPr lang="de-AT"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dirty="0">
                          <a:solidFill>
                            <a:srgbClr val="000000"/>
                          </a:solidFill>
                          <a:effectLst/>
                          <a:latin typeface="Times New Roman"/>
                          <a:ea typeface="Times New Roman"/>
                        </a:rPr>
                        <a:t>4</a:t>
                      </a:r>
                      <a:endParaRPr lang="de-AT"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dirty="0">
                          <a:solidFill>
                            <a:srgbClr val="000000"/>
                          </a:solidFill>
                          <a:effectLst/>
                          <a:latin typeface="Times New Roman"/>
                          <a:ea typeface="Times New Roman"/>
                        </a:rPr>
                        <a:t>5</a:t>
                      </a:r>
                      <a:endParaRPr lang="de-AT"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dirty="0">
                          <a:solidFill>
                            <a:srgbClr val="000000"/>
                          </a:solidFill>
                          <a:effectLst/>
                          <a:latin typeface="Times New Roman"/>
                          <a:ea typeface="Times New Roman"/>
                        </a:rPr>
                        <a:t>6</a:t>
                      </a:r>
                      <a:endParaRPr lang="de-AT"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dirty="0">
                          <a:solidFill>
                            <a:srgbClr val="000000"/>
                          </a:solidFill>
                          <a:effectLst/>
                          <a:latin typeface="Times New Roman"/>
                          <a:ea typeface="Times New Roman"/>
                        </a:rPr>
                        <a:t>7</a:t>
                      </a:r>
                      <a:endParaRPr lang="de-AT"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dirty="0">
                          <a:solidFill>
                            <a:srgbClr val="000000"/>
                          </a:solidFill>
                          <a:effectLst/>
                          <a:latin typeface="Times New Roman"/>
                          <a:ea typeface="Times New Roman"/>
                        </a:rPr>
                        <a:t>8</a:t>
                      </a:r>
                      <a:endParaRPr lang="de-AT"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sq-AL" sz="1000" dirty="0">
                          <a:solidFill>
                            <a:srgbClr val="000000"/>
                          </a:solidFill>
                          <a:effectLst/>
                          <a:latin typeface="Times New Roman"/>
                          <a:ea typeface="Times New Roman"/>
                        </a:rPr>
                        <a:t>9</a:t>
                      </a:r>
                      <a:endParaRPr lang="de-AT"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AT"/>
                    </a:p>
                  </a:txBody>
                  <a:tcPr/>
                </a:tc>
                <a:tc>
                  <a:txBody>
                    <a:bodyPr/>
                    <a:lstStyle/>
                    <a:p>
                      <a:pPr algn="ctr">
                        <a:spcAft>
                          <a:spcPts val="0"/>
                        </a:spcAft>
                      </a:pPr>
                      <a:r>
                        <a:rPr lang="sq-AL" sz="1000" dirty="0">
                          <a:solidFill>
                            <a:srgbClr val="000000"/>
                          </a:solidFill>
                          <a:effectLst/>
                          <a:latin typeface="Times New Roman"/>
                          <a:ea typeface="Times New Roman"/>
                        </a:rPr>
                        <a:t>10</a:t>
                      </a:r>
                      <a:endParaRPr lang="de-AT"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7408">
                <a:tc>
                  <a:txBody>
                    <a:bodyPr/>
                    <a:lstStyle/>
                    <a:p>
                      <a:pPr algn="ctr">
                        <a:spcAft>
                          <a:spcPts val="0"/>
                        </a:spcAft>
                      </a:pPr>
                      <a:r>
                        <a:rPr lang="sq-AL" sz="1000">
                          <a:solidFill>
                            <a:srgbClr val="000000"/>
                          </a:solidFill>
                          <a:effectLst/>
                          <a:latin typeface="Times New Roman"/>
                          <a:ea typeface="Times New Roman"/>
                        </a:rPr>
                        <a:t>No</a:t>
                      </a:r>
                      <a:endParaRPr lang="de-AT" sz="100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200" dirty="0" smtClean="0">
                          <a:solidFill>
                            <a:srgbClr val="000000"/>
                          </a:solidFill>
                          <a:effectLst/>
                          <a:latin typeface="Times New Roman"/>
                          <a:ea typeface="Times New Roman"/>
                        </a:rPr>
                        <a:t>Description of the risk</a:t>
                      </a:r>
                      <a:endParaRPr lang="de-AT" sz="12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200" dirty="0">
                          <a:solidFill>
                            <a:srgbClr val="000000"/>
                          </a:solidFill>
                          <a:effectLst/>
                          <a:latin typeface="Times New Roman"/>
                          <a:ea typeface="Times New Roman"/>
                        </a:rPr>
                        <a:t>Risk before the control</a:t>
                      </a:r>
                      <a:endParaRPr lang="de-AT" sz="12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200" dirty="0">
                          <a:solidFill>
                            <a:srgbClr val="000000"/>
                          </a:solidFill>
                          <a:effectLst/>
                          <a:latin typeface="Times New Roman"/>
                          <a:ea typeface="Times New Roman"/>
                        </a:rPr>
                        <a:t>Existed controls</a:t>
                      </a:r>
                      <a:endParaRPr lang="de-AT" sz="12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a:solidFill>
                            <a:srgbClr val="000000"/>
                          </a:solidFill>
                          <a:effectLst/>
                          <a:latin typeface="Times New Roman"/>
                          <a:ea typeface="Times New Roman"/>
                        </a:rPr>
                        <a:t>Risks after existed ontrols</a:t>
                      </a:r>
                      <a:endParaRPr lang="de-AT" sz="100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a:solidFill>
                            <a:srgbClr val="000000"/>
                          </a:solidFill>
                          <a:effectLst/>
                          <a:latin typeface="Times New Roman"/>
                          <a:ea typeface="Times New Roman"/>
                        </a:rPr>
                        <a:t>The need for further controls</a:t>
                      </a:r>
                      <a:endParaRPr lang="de-AT" sz="100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a:solidFill>
                            <a:srgbClr val="000000"/>
                          </a:solidFill>
                          <a:effectLst/>
                          <a:latin typeface="Times New Roman"/>
                          <a:ea typeface="Times New Roman"/>
                        </a:rPr>
                        <a:t>Actions to address the gaps</a:t>
                      </a:r>
                      <a:endParaRPr lang="de-AT" sz="100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200" dirty="0">
                          <a:solidFill>
                            <a:srgbClr val="000000"/>
                          </a:solidFill>
                          <a:effectLst/>
                          <a:latin typeface="Times New Roman"/>
                          <a:ea typeface="Times New Roman"/>
                        </a:rPr>
                        <a:t>Holder of the risk</a:t>
                      </a:r>
                      <a:endParaRPr lang="de-AT" sz="12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sq-AL" sz="1000" dirty="0">
                          <a:solidFill>
                            <a:srgbClr val="000000"/>
                          </a:solidFill>
                          <a:effectLst/>
                          <a:latin typeface="Times New Roman"/>
                          <a:ea typeface="Times New Roman"/>
                        </a:rPr>
                        <a:t>The changes on the risk since of the last action (deteriorated =&gt;</a:t>
                      </a:r>
                      <a:endParaRPr lang="de-AT" sz="1000" dirty="0">
                        <a:effectLst/>
                        <a:latin typeface="Times New Roman"/>
                        <a:ea typeface="Times New Roman"/>
                      </a:endParaRPr>
                    </a:p>
                    <a:p>
                      <a:pPr algn="ctr">
                        <a:spcAft>
                          <a:spcPts val="0"/>
                        </a:spcAft>
                      </a:pPr>
                      <a:r>
                        <a:rPr lang="sq-AL" sz="1000" dirty="0">
                          <a:solidFill>
                            <a:srgbClr val="000000"/>
                          </a:solidFill>
                          <a:effectLst/>
                          <a:latin typeface="Times New Roman"/>
                          <a:ea typeface="Times New Roman"/>
                        </a:rPr>
                        <a:t>improved &lt;=</a:t>
                      </a:r>
                      <a:endParaRPr lang="de-AT" sz="1000" dirty="0">
                        <a:effectLst/>
                        <a:latin typeface="Times New Roman"/>
                        <a:ea typeface="Times New Roman"/>
                      </a:endParaRPr>
                    </a:p>
                    <a:p>
                      <a:pPr algn="ctr">
                        <a:spcAft>
                          <a:spcPts val="0"/>
                        </a:spcAft>
                      </a:pPr>
                      <a:r>
                        <a:rPr lang="sq-AL" sz="1000" dirty="0">
                          <a:solidFill>
                            <a:srgbClr val="000000"/>
                          </a:solidFill>
                          <a:effectLst/>
                          <a:latin typeface="Times New Roman"/>
                          <a:ea typeface="Times New Roman"/>
                        </a:rPr>
                        <a:t> unchanged =)</a:t>
                      </a:r>
                      <a:endParaRPr lang="de-AT"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AT"/>
                    </a:p>
                  </a:txBody>
                  <a:tcPr/>
                </a:tc>
                <a:tc>
                  <a:txBody>
                    <a:bodyPr/>
                    <a:lstStyle/>
                    <a:p>
                      <a:pPr algn="ctr">
                        <a:spcAft>
                          <a:spcPts val="0"/>
                        </a:spcAft>
                      </a:pPr>
                      <a:r>
                        <a:rPr lang="sq-AL" sz="1000" dirty="0">
                          <a:solidFill>
                            <a:srgbClr val="000000"/>
                          </a:solidFill>
                          <a:effectLst/>
                          <a:latin typeface="Times New Roman"/>
                          <a:ea typeface="Times New Roman"/>
                        </a:rPr>
                        <a:t>Coments</a:t>
                      </a:r>
                      <a:endParaRPr lang="de-AT"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176">
                <a:tc gridSpan="11">
                  <a:txBody>
                    <a:bodyPr/>
                    <a:lstStyle/>
                    <a:p>
                      <a:pPr>
                        <a:spcAft>
                          <a:spcPts val="0"/>
                        </a:spcAft>
                      </a:pPr>
                      <a:r>
                        <a:rPr lang="sq-AL" sz="1000" b="1" dirty="0">
                          <a:solidFill>
                            <a:srgbClr val="800000"/>
                          </a:solidFill>
                          <a:effectLst/>
                          <a:latin typeface="Times New Roman"/>
                          <a:ea typeface="Times New Roman"/>
                        </a:rPr>
                        <a:t>                    </a:t>
                      </a:r>
                      <a:r>
                        <a:rPr lang="sq-AL" sz="1000" b="1" dirty="0" smtClean="0">
                          <a:solidFill>
                            <a:srgbClr val="800000"/>
                          </a:solidFill>
                          <a:effectLst/>
                          <a:latin typeface="Times New Roman"/>
                          <a:ea typeface="Times New Roman"/>
                        </a:rPr>
                        <a:t>General </a:t>
                      </a:r>
                      <a:r>
                        <a:rPr lang="sq-AL" sz="1000" b="1" dirty="0">
                          <a:solidFill>
                            <a:srgbClr val="800000"/>
                          </a:solidFill>
                          <a:effectLst/>
                          <a:latin typeface="Times New Roman"/>
                          <a:ea typeface="Times New Roman"/>
                        </a:rPr>
                        <a:t>Directorate of Treasury</a:t>
                      </a:r>
                      <a:r>
                        <a:rPr lang="sq-AL" sz="1000" dirty="0">
                          <a:solidFill>
                            <a:srgbClr val="800000"/>
                          </a:solidFill>
                          <a:effectLst/>
                          <a:latin typeface="Times New Roman"/>
                          <a:ea typeface="Times New Roman"/>
                        </a:rPr>
                        <a:t> </a:t>
                      </a:r>
                      <a:endParaRPr lang="de-AT" sz="1000" dirty="0">
                        <a:effectLst/>
                        <a:latin typeface="Times New Roman"/>
                        <a:ea typeface="Times New Roman"/>
                      </a:endParaRPr>
                    </a:p>
                    <a:p>
                      <a:pPr>
                        <a:spcAft>
                          <a:spcPts val="0"/>
                        </a:spcAft>
                      </a:pPr>
                      <a:r>
                        <a:rPr lang="sq-AL" sz="1000" b="1" i="1" dirty="0">
                          <a:solidFill>
                            <a:srgbClr val="800000"/>
                          </a:solidFill>
                          <a:effectLst/>
                          <a:latin typeface="Times New Roman"/>
                          <a:ea typeface="Times New Roman"/>
                        </a:rPr>
                        <a:t>Objektivat</a:t>
                      </a:r>
                      <a:r>
                        <a:rPr lang="sq-AL" sz="1000" dirty="0">
                          <a:solidFill>
                            <a:srgbClr val="800000"/>
                          </a:solidFill>
                          <a:effectLst/>
                          <a:latin typeface="Times New Roman"/>
                          <a:ea typeface="Times New Roman"/>
                        </a:rPr>
                        <a:t>: Enhancement of AGFIS to generate the consolidated reports on budget implementation/execution and submition in time to Supremme Audit </a:t>
                      </a:r>
                      <a:endParaRPr lang="de-AT" sz="10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r>
              <a:tr h="1344528">
                <a:tc>
                  <a:txBody>
                    <a:bodyPr/>
                    <a:lstStyle/>
                    <a:p>
                      <a:pPr algn="r">
                        <a:spcAft>
                          <a:spcPts val="0"/>
                        </a:spcAft>
                      </a:pPr>
                      <a:r>
                        <a:rPr lang="sq-AL" sz="1400" dirty="0">
                          <a:effectLst/>
                          <a:latin typeface="Times New Roman"/>
                          <a:ea typeface="Times New Roman"/>
                        </a:rPr>
                        <a:t>1</a:t>
                      </a:r>
                      <a:endParaRPr lang="de-AT" sz="14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q-AL" sz="1400" dirty="0">
                          <a:effectLst/>
                          <a:latin typeface="Times New Roman"/>
                          <a:ea typeface="Times New Roman"/>
                        </a:rPr>
                        <a:t>Non functioning of AGFIS for shortcoming’ reason (internally)</a:t>
                      </a:r>
                      <a:endParaRPr lang="de-AT" sz="14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400" dirty="0" smtClean="0">
                          <a:effectLst/>
                          <a:latin typeface="Times New Roman"/>
                          <a:ea typeface="Times New Roman"/>
                        </a:rPr>
                        <a:t>6 (high/medium)</a:t>
                      </a:r>
                      <a:endParaRPr lang="de-AT" sz="14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050290" algn="ctr"/>
                        </a:tabLst>
                      </a:pPr>
                      <a:r>
                        <a:rPr lang="sq-AL" sz="1200" dirty="0">
                          <a:effectLst/>
                          <a:latin typeface="Times New Roman"/>
                          <a:ea typeface="Times New Roman"/>
                        </a:rPr>
                        <a:t>- Back up system;	</a:t>
                      </a:r>
                      <a:endParaRPr lang="de-AT" sz="1200" dirty="0">
                        <a:effectLst/>
                        <a:latin typeface="Times New Roman"/>
                        <a:ea typeface="Times New Roman"/>
                      </a:endParaRPr>
                    </a:p>
                    <a:p>
                      <a:pPr>
                        <a:spcAft>
                          <a:spcPts val="0"/>
                        </a:spcAft>
                      </a:pPr>
                      <a:r>
                        <a:rPr lang="sq-AL" sz="1200" dirty="0">
                          <a:effectLst/>
                          <a:latin typeface="Times New Roman"/>
                          <a:ea typeface="Times New Roman"/>
                        </a:rPr>
                        <a:t>- Recovery plan after a tragedy;</a:t>
                      </a:r>
                      <a:endParaRPr lang="de-AT" sz="1200" dirty="0">
                        <a:effectLst/>
                        <a:latin typeface="Times New Roman"/>
                        <a:ea typeface="Times New Roman"/>
                      </a:endParaRPr>
                    </a:p>
                    <a:p>
                      <a:pPr>
                        <a:spcAft>
                          <a:spcPts val="0"/>
                        </a:spcAft>
                      </a:pPr>
                      <a:r>
                        <a:rPr lang="sq-AL" sz="1200" dirty="0">
                          <a:effectLst/>
                          <a:latin typeface="Times New Roman"/>
                          <a:ea typeface="Times New Roman"/>
                        </a:rPr>
                        <a:t>- Testing of the recovery plan after a tragedy;</a:t>
                      </a:r>
                      <a:endParaRPr lang="de-AT" sz="1200" dirty="0">
                        <a:effectLst/>
                        <a:latin typeface="Times New Roman"/>
                        <a:ea typeface="Times New Roman"/>
                      </a:endParaRPr>
                    </a:p>
                    <a:p>
                      <a:pPr>
                        <a:spcAft>
                          <a:spcPts val="0"/>
                        </a:spcAft>
                      </a:pPr>
                      <a:r>
                        <a:rPr lang="sq-AL" sz="1200" dirty="0">
                          <a:effectLst/>
                          <a:latin typeface="Times New Roman"/>
                          <a:ea typeface="Times New Roman"/>
                        </a:rPr>
                        <a:t>- Reserve plan that will support the manual system in the case of the problems or system stoping.</a:t>
                      </a:r>
                      <a:endParaRPr lang="de-AT" sz="12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400" dirty="0">
                          <a:effectLst/>
                          <a:latin typeface="Times New Roman"/>
                          <a:ea typeface="Times New Roman"/>
                        </a:rPr>
                        <a:t>3 (high/ low)</a:t>
                      </a:r>
                      <a:endParaRPr lang="de-AT" sz="14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400" dirty="0">
                          <a:effectLst/>
                          <a:latin typeface="Times New Roman"/>
                          <a:ea typeface="Times New Roman"/>
                        </a:rPr>
                        <a:t>No</a:t>
                      </a:r>
                      <a:endParaRPr lang="de-AT" sz="14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q-AL" sz="1000">
                          <a:effectLst/>
                          <a:latin typeface="Times New Roman"/>
                          <a:ea typeface="Times New Roman"/>
                        </a:rPr>
                        <a:t> </a:t>
                      </a:r>
                      <a:endParaRPr lang="de-AT" sz="100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sq-AL" sz="1400" dirty="0">
                          <a:effectLst/>
                          <a:latin typeface="Times New Roman"/>
                          <a:ea typeface="Times New Roman"/>
                        </a:rPr>
                        <a:t>General Director of Treasury</a:t>
                      </a:r>
                      <a:endParaRPr lang="de-AT" sz="14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endParaRPr lang="de-AT" sz="10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q-AL" sz="1000" dirty="0">
                          <a:effectLst/>
                          <a:latin typeface="Times New Roman"/>
                          <a:ea typeface="Times New Roman"/>
                        </a:rPr>
                        <a:t>  </a:t>
                      </a:r>
                      <a:endParaRPr lang="de-AT" sz="1000" dirty="0">
                        <a:effectLst/>
                        <a:latin typeface="Times New Roman"/>
                        <a:ea typeface="Times New Roman"/>
                      </a:endParaRPr>
                    </a:p>
                    <a:p>
                      <a:pPr>
                        <a:spcAft>
                          <a:spcPts val="0"/>
                        </a:spcAft>
                      </a:pPr>
                      <a:r>
                        <a:rPr lang="sq-AL" sz="1000" dirty="0">
                          <a:effectLst/>
                          <a:latin typeface="Times New Roman"/>
                          <a:ea typeface="Times New Roman"/>
                        </a:rPr>
                        <a:t> </a:t>
                      </a:r>
                      <a:endParaRPr lang="de-AT" sz="1000" dirty="0">
                        <a:effectLst/>
                        <a:latin typeface="Times New Roman"/>
                        <a:ea typeface="Times New Roman"/>
                      </a:endParaRPr>
                    </a:p>
                    <a:p>
                      <a:pPr algn="ctr">
                        <a:spcAft>
                          <a:spcPts val="0"/>
                        </a:spcAft>
                      </a:pPr>
                      <a:r>
                        <a:rPr lang="sq-AL" sz="1000" dirty="0">
                          <a:effectLst/>
                          <a:latin typeface="Times New Roman"/>
                          <a:ea typeface="Times New Roman"/>
                        </a:rPr>
                        <a:t> </a:t>
                      </a:r>
                      <a:r>
                        <a:rPr lang="sq-AL" sz="1300" dirty="0">
                          <a:effectLst/>
                          <a:latin typeface="Times New Roman"/>
                          <a:ea typeface="Times New Roman"/>
                        </a:rPr>
                        <a:t>Unchanged (=)</a:t>
                      </a:r>
                      <a:endParaRPr lang="de-AT" sz="13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q-AL" sz="1000" dirty="0">
                          <a:effectLst/>
                          <a:latin typeface="Times New Roman"/>
                          <a:ea typeface="Times New Roman"/>
                        </a:rPr>
                        <a:t> </a:t>
                      </a:r>
                      <a:endParaRPr lang="de-AT" sz="10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Rectangle 4"/>
          <p:cNvSpPr>
            <a:spLocks noChangeArrowheads="1"/>
          </p:cNvSpPr>
          <p:nvPr/>
        </p:nvSpPr>
        <p:spPr bwMode="auto">
          <a:xfrm>
            <a:off x="685800" y="737175"/>
            <a:ext cx="723899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050925" algn="ctr"/>
              </a:tabLst>
              <a:defRPr>
                <a:solidFill>
                  <a:schemeClr val="tx1"/>
                </a:solidFill>
                <a:latin typeface="Arial" pitchFamily="34" charset="0"/>
                <a:cs typeface="Arial" pitchFamily="34" charset="0"/>
              </a:defRPr>
            </a:lvl1pPr>
            <a:lvl2pPr fontAlgn="base">
              <a:spcBef>
                <a:spcPct val="0"/>
              </a:spcBef>
              <a:spcAft>
                <a:spcPct val="0"/>
              </a:spcAft>
              <a:tabLst>
                <a:tab pos="1050925" algn="ctr"/>
              </a:tabLst>
              <a:defRPr>
                <a:solidFill>
                  <a:schemeClr val="tx1"/>
                </a:solidFill>
                <a:latin typeface="Arial" pitchFamily="34" charset="0"/>
                <a:cs typeface="Arial" pitchFamily="34" charset="0"/>
              </a:defRPr>
            </a:lvl2pPr>
            <a:lvl3pPr fontAlgn="base">
              <a:spcBef>
                <a:spcPct val="0"/>
              </a:spcBef>
              <a:spcAft>
                <a:spcPct val="0"/>
              </a:spcAft>
              <a:tabLst>
                <a:tab pos="1050925" algn="ctr"/>
              </a:tabLst>
              <a:defRPr>
                <a:solidFill>
                  <a:schemeClr val="tx1"/>
                </a:solidFill>
                <a:latin typeface="Arial" pitchFamily="34" charset="0"/>
                <a:cs typeface="Arial" pitchFamily="34" charset="0"/>
              </a:defRPr>
            </a:lvl3pPr>
            <a:lvl4pPr fontAlgn="base">
              <a:spcBef>
                <a:spcPct val="0"/>
              </a:spcBef>
              <a:spcAft>
                <a:spcPct val="0"/>
              </a:spcAft>
              <a:tabLst>
                <a:tab pos="1050925" algn="ctr"/>
              </a:tabLst>
              <a:defRPr>
                <a:solidFill>
                  <a:schemeClr val="tx1"/>
                </a:solidFill>
                <a:latin typeface="Arial" pitchFamily="34" charset="0"/>
                <a:cs typeface="Arial" pitchFamily="34" charset="0"/>
              </a:defRPr>
            </a:lvl4pPr>
            <a:lvl5pPr fontAlgn="base">
              <a:spcBef>
                <a:spcPct val="0"/>
              </a:spcBef>
              <a:spcAft>
                <a:spcPct val="0"/>
              </a:spcAft>
              <a:tabLst>
                <a:tab pos="1050925" algn="ctr"/>
              </a:tabLst>
              <a:defRPr>
                <a:solidFill>
                  <a:schemeClr val="tx1"/>
                </a:solidFill>
                <a:latin typeface="Arial" pitchFamily="34" charset="0"/>
                <a:cs typeface="Arial" pitchFamily="34" charset="0"/>
              </a:defRPr>
            </a:lvl5pPr>
            <a:lvl6pPr fontAlgn="base">
              <a:spcBef>
                <a:spcPct val="0"/>
              </a:spcBef>
              <a:spcAft>
                <a:spcPct val="0"/>
              </a:spcAft>
              <a:tabLst>
                <a:tab pos="1050925" algn="ctr"/>
              </a:tabLst>
              <a:defRPr>
                <a:solidFill>
                  <a:schemeClr val="tx1"/>
                </a:solidFill>
                <a:latin typeface="Arial" pitchFamily="34" charset="0"/>
                <a:cs typeface="Arial" pitchFamily="34" charset="0"/>
              </a:defRPr>
            </a:lvl6pPr>
            <a:lvl7pPr fontAlgn="base">
              <a:spcBef>
                <a:spcPct val="0"/>
              </a:spcBef>
              <a:spcAft>
                <a:spcPct val="0"/>
              </a:spcAft>
              <a:tabLst>
                <a:tab pos="1050925" algn="ctr"/>
              </a:tabLst>
              <a:defRPr>
                <a:solidFill>
                  <a:schemeClr val="tx1"/>
                </a:solidFill>
                <a:latin typeface="Arial" pitchFamily="34" charset="0"/>
                <a:cs typeface="Arial" pitchFamily="34" charset="0"/>
              </a:defRPr>
            </a:lvl7pPr>
            <a:lvl8pPr fontAlgn="base">
              <a:spcBef>
                <a:spcPct val="0"/>
              </a:spcBef>
              <a:spcAft>
                <a:spcPct val="0"/>
              </a:spcAft>
              <a:tabLst>
                <a:tab pos="1050925" algn="ctr"/>
              </a:tabLst>
              <a:defRPr>
                <a:solidFill>
                  <a:schemeClr val="tx1"/>
                </a:solidFill>
                <a:latin typeface="Arial" pitchFamily="34" charset="0"/>
                <a:cs typeface="Arial" pitchFamily="34" charset="0"/>
              </a:defRPr>
            </a:lvl8pPr>
            <a:lvl9pPr fontAlgn="base">
              <a:spcBef>
                <a:spcPct val="0"/>
              </a:spcBef>
              <a:spcAft>
                <a:spcPct val="0"/>
              </a:spcAft>
              <a:tabLst>
                <a:tab pos="1050925" algn="ct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1050925" algn="ctr"/>
              </a:tabLst>
            </a:pPr>
            <a:r>
              <a:rPr kumimoji="0" lang="sq-AL" altLang="de-DE" sz="1400" b="1" i="0" u="none" strike="noStrike" cap="none" normalizeH="0" baseline="0" dirty="0" smtClean="0">
                <a:ln>
                  <a:noFill/>
                </a:ln>
                <a:solidFill>
                  <a:srgbClr val="C00000"/>
                </a:solidFill>
                <a:effectLst/>
                <a:latin typeface="Cambria" pitchFamily="18" charset="0"/>
                <a:ea typeface="Times New Roman" pitchFamily="18" charset="0"/>
                <a:cs typeface="Arial" pitchFamily="34" charset="0"/>
              </a:rPr>
              <a:t>ANNEX </a:t>
            </a:r>
            <a:endParaRPr kumimoji="0" lang="de-AT" altLang="de-DE" sz="1400" b="1" i="0" u="none" strike="noStrike" cap="none" normalizeH="0" baseline="0" dirty="0" smtClean="0">
              <a:ln>
                <a:noFill/>
              </a:ln>
              <a:solidFill>
                <a:srgbClr val="C00000"/>
              </a:solidFill>
              <a:effectLst/>
              <a:latin typeface="Cambria" pitchFamily="18"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tab pos="1050925" algn="ctr"/>
              </a:tabLst>
            </a:pPr>
            <a:r>
              <a:rPr kumimoji="0" lang="sq-AL" altLang="de-DE" sz="1400" b="1" i="0" u="none" strike="noStrike" cap="none" normalizeH="0" baseline="0" dirty="0" smtClean="0">
                <a:ln>
                  <a:noFill/>
                </a:ln>
                <a:solidFill>
                  <a:srgbClr val="C00000"/>
                </a:solidFill>
                <a:effectLst/>
                <a:latin typeface="Cambria" pitchFamily="18" charset="0"/>
                <a:ea typeface="Times New Roman" pitchFamily="18" charset="0"/>
                <a:cs typeface="Arial" pitchFamily="34" charset="0"/>
              </a:rPr>
              <a:t>Regjistry of Risk for Ministry of Finance</a:t>
            </a:r>
            <a:endParaRPr kumimoji="0" lang="de-AT" altLang="de-DE" sz="600" b="0" i="0" u="none" strike="noStrike" cap="none" normalizeH="0" baseline="0" dirty="0" smtClean="0">
              <a:ln>
                <a:noFill/>
              </a:ln>
              <a:solidFill>
                <a:srgbClr val="C00000"/>
              </a:solidFill>
              <a:effectLst/>
              <a:cs typeface="Arial" pitchFamily="34" charset="0"/>
            </a:endParaRPr>
          </a:p>
        </p:txBody>
      </p:sp>
    </p:spTree>
    <p:extLst>
      <p:ext uri="{BB962C8B-B14F-4D97-AF65-F5344CB8AC3E}">
        <p14:creationId xmlns:p14="http://schemas.microsoft.com/office/powerpoint/2010/main" val="1422466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0562" y="533400"/>
            <a:ext cx="8411116" cy="1462639"/>
          </a:xfrm>
        </p:spPr>
        <p:txBody>
          <a:bodyPr>
            <a:noAutofit/>
          </a:bodyPr>
          <a:lstStyle/>
          <a:p>
            <a:pPr algn="l">
              <a:lnSpc>
                <a:spcPts val="1000"/>
              </a:lnSpc>
              <a:spcBef>
                <a:spcPts val="0"/>
              </a:spcBef>
            </a:pPr>
            <a:endParaRPr lang="de-AT" sz="1600" dirty="0" smtClean="0">
              <a:solidFill>
                <a:schemeClr val="tx1"/>
              </a:solidFill>
            </a:endParaRPr>
          </a:p>
          <a:p>
            <a:pPr algn="l">
              <a:lnSpc>
                <a:spcPts val="1000"/>
              </a:lnSpc>
              <a:spcBef>
                <a:spcPts val="0"/>
              </a:spcBef>
            </a:pPr>
            <a:r>
              <a:rPr lang="de-AT" sz="1600" dirty="0" smtClean="0">
                <a:solidFill>
                  <a:schemeClr val="tx1"/>
                </a:solidFill>
              </a:rPr>
              <a:t>We </a:t>
            </a:r>
            <a:r>
              <a:rPr lang="de-AT" sz="1600" dirty="0">
                <a:solidFill>
                  <a:schemeClr val="tx1"/>
                </a:solidFill>
              </a:rPr>
              <a:t>have concluded that the green corridor is a good initiative in conditions of Georgia‘s </a:t>
            </a:r>
            <a:endParaRPr lang="de-AT" sz="1600" dirty="0" smtClean="0">
              <a:solidFill>
                <a:schemeClr val="tx1"/>
              </a:solidFill>
            </a:endParaRPr>
          </a:p>
          <a:p>
            <a:pPr algn="l">
              <a:lnSpc>
                <a:spcPts val="1000"/>
              </a:lnSpc>
              <a:spcBef>
                <a:spcPts val="0"/>
              </a:spcBef>
            </a:pPr>
            <a:endParaRPr lang="de-AT" sz="1600" dirty="0">
              <a:solidFill>
                <a:schemeClr val="tx1"/>
              </a:solidFill>
            </a:endParaRPr>
          </a:p>
          <a:p>
            <a:pPr algn="l">
              <a:lnSpc>
                <a:spcPts val="1000"/>
              </a:lnSpc>
              <a:spcBef>
                <a:spcPts val="0"/>
              </a:spcBef>
            </a:pPr>
            <a:r>
              <a:rPr lang="de-AT" sz="1600" dirty="0" smtClean="0">
                <a:solidFill>
                  <a:schemeClr val="tx1"/>
                </a:solidFill>
              </a:rPr>
              <a:t>Treasury</a:t>
            </a:r>
            <a:r>
              <a:rPr lang="de-AT" sz="1600" dirty="0">
                <a:solidFill>
                  <a:schemeClr val="tx1"/>
                </a:solidFill>
              </a:rPr>
              <a:t>. </a:t>
            </a:r>
            <a:endParaRPr lang="de-AT" sz="1600" dirty="0" smtClean="0">
              <a:solidFill>
                <a:schemeClr val="tx1"/>
              </a:solidFill>
            </a:endParaRPr>
          </a:p>
          <a:p>
            <a:pPr algn="l">
              <a:lnSpc>
                <a:spcPts val="1000"/>
              </a:lnSpc>
              <a:spcBef>
                <a:spcPts val="0"/>
              </a:spcBef>
            </a:pPr>
            <a:endParaRPr lang="de-AT" sz="1000" dirty="0" smtClean="0">
              <a:solidFill>
                <a:schemeClr val="tx1"/>
              </a:solidFill>
            </a:endParaRPr>
          </a:p>
          <a:p>
            <a:pPr algn="l">
              <a:lnSpc>
                <a:spcPts val="1000"/>
              </a:lnSpc>
            </a:pPr>
            <a:r>
              <a:rPr lang="de-AT" sz="1600" dirty="0" smtClean="0">
                <a:solidFill>
                  <a:schemeClr val="tx1"/>
                </a:solidFill>
              </a:rPr>
              <a:t>All </a:t>
            </a:r>
            <a:r>
              <a:rPr lang="de-AT" sz="1600" dirty="0">
                <a:solidFill>
                  <a:schemeClr val="tx1"/>
                </a:solidFill>
              </a:rPr>
              <a:t>countries are very supportive of the overall conceptual framework</a:t>
            </a:r>
            <a:r>
              <a:rPr lang="de-AT" sz="1600" dirty="0" smtClean="0">
                <a:solidFill>
                  <a:schemeClr val="tx1"/>
                </a:solidFill>
              </a:rPr>
              <a:t>.</a:t>
            </a:r>
          </a:p>
          <a:p>
            <a:pPr algn="l">
              <a:lnSpc>
                <a:spcPts val="1000"/>
              </a:lnSpc>
            </a:pPr>
            <a:endParaRPr lang="de-AT" sz="400" dirty="0">
              <a:solidFill>
                <a:schemeClr val="tx1"/>
              </a:solidFill>
            </a:endParaRPr>
          </a:p>
          <a:p>
            <a:pPr algn="l">
              <a:lnSpc>
                <a:spcPts val="1000"/>
              </a:lnSpc>
            </a:pPr>
            <a:r>
              <a:rPr lang="de-AT" sz="1600" dirty="0">
                <a:solidFill>
                  <a:schemeClr val="tx1"/>
                </a:solidFill>
              </a:rPr>
              <a:t>The implementation in our countries is depended by some factors considering and </a:t>
            </a:r>
            <a:endParaRPr lang="de-AT" sz="1600" dirty="0" smtClean="0">
              <a:solidFill>
                <a:schemeClr val="tx1"/>
              </a:solidFill>
            </a:endParaRPr>
          </a:p>
          <a:p>
            <a:pPr algn="l">
              <a:lnSpc>
                <a:spcPts val="1000"/>
              </a:lnSpc>
            </a:pPr>
            <a:r>
              <a:rPr lang="de-AT" sz="1600" dirty="0">
                <a:solidFill>
                  <a:schemeClr val="tx1"/>
                </a:solidFill>
              </a:rPr>
              <a:t>a</a:t>
            </a:r>
            <a:r>
              <a:rPr lang="de-AT" sz="1600" dirty="0" smtClean="0">
                <a:solidFill>
                  <a:schemeClr val="tx1"/>
                </a:solidFill>
              </a:rPr>
              <a:t>nalysis as </a:t>
            </a:r>
            <a:r>
              <a:rPr lang="de-AT" sz="1600" dirty="0">
                <a:solidFill>
                  <a:schemeClr val="tx1"/>
                </a:solidFill>
              </a:rPr>
              <a:t>following</a:t>
            </a:r>
            <a:r>
              <a:rPr lang="de-AT" sz="1600" dirty="0"/>
              <a:t>:</a:t>
            </a:r>
          </a:p>
          <a:p>
            <a:pPr algn="l"/>
            <a:endParaRPr lang="en-ZA" sz="1600" dirty="0"/>
          </a:p>
        </p:txBody>
      </p:sp>
      <p:pic>
        <p:nvPicPr>
          <p:cNvPr id="4" name="Picture 3"/>
          <p:cNvPicPr/>
          <p:nvPr/>
        </p:nvPicPr>
        <p:blipFill>
          <a:blip r:embed="rId3" cstate="print"/>
          <a:srcRect/>
          <a:stretch>
            <a:fillRect/>
          </a:stretch>
        </p:blipFill>
        <p:spPr bwMode="auto">
          <a:xfrm rot="16200000">
            <a:off x="-3124200" y="3124199"/>
            <a:ext cx="6858002" cy="6095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5</a:t>
            </a:fld>
            <a:endParaRPr lang="en-US" dirty="0"/>
          </a:p>
        </p:txBody>
      </p:sp>
      <p:sp>
        <p:nvSpPr>
          <p:cNvPr id="2" name="TextBox 1"/>
          <p:cNvSpPr txBox="1"/>
          <p:nvPr/>
        </p:nvSpPr>
        <p:spPr>
          <a:xfrm>
            <a:off x="762000" y="194651"/>
            <a:ext cx="838200" cy="400110"/>
          </a:xfrm>
          <a:prstGeom prst="rect">
            <a:avLst/>
          </a:prstGeom>
          <a:noFill/>
        </p:spPr>
        <p:txBody>
          <a:bodyPr wrap="square" rtlCol="0">
            <a:spAutoFit/>
          </a:bodyPr>
          <a:lstStyle/>
          <a:p>
            <a:r>
              <a:rPr lang="en-US" sz="2000" b="1" dirty="0" smtClean="0">
                <a:solidFill>
                  <a:srgbClr val="FF0000"/>
                </a:solidFill>
                <a:effectLst>
                  <a:innerShdw blurRad="63500" dist="50800" dir="8100000">
                    <a:prstClr val="black">
                      <a:alpha val="50000"/>
                    </a:prstClr>
                  </a:innerShdw>
                </a:effectLst>
              </a:rPr>
              <a:t>II-Q1</a:t>
            </a:r>
            <a:endParaRPr lang="en-US" sz="2000" b="1" dirty="0">
              <a:solidFill>
                <a:srgbClr val="FF0000"/>
              </a:solidFill>
              <a:effectLst>
                <a:innerShdw blurRad="63500" dist="50800" dir="8100000">
                  <a:prstClr val="black">
                    <a:alpha val="50000"/>
                  </a:prstClr>
                </a:innerShdw>
              </a:effectLst>
            </a:endParaRPr>
          </a:p>
        </p:txBody>
      </p:sp>
      <p:sp>
        <p:nvSpPr>
          <p:cNvPr id="6" name="Rectangle 5"/>
          <p:cNvSpPr/>
          <p:nvPr/>
        </p:nvSpPr>
        <p:spPr>
          <a:xfrm>
            <a:off x="760562" y="0"/>
            <a:ext cx="1467068" cy="369332"/>
          </a:xfrm>
          <a:prstGeom prst="rect">
            <a:avLst/>
          </a:prstGeom>
        </p:spPr>
        <p:txBody>
          <a:bodyPr wrap="none">
            <a:spAutoFit/>
          </a:bodyPr>
          <a:lstStyle/>
          <a:p>
            <a:r>
              <a:rPr lang="de-AT" dirty="0" smtClean="0">
                <a:solidFill>
                  <a:srgbClr val="0070C0"/>
                </a:solidFill>
                <a:latin typeface="Arial Black" panose="020B0A04020102020204" pitchFamily="34" charset="0"/>
              </a:rPr>
              <a:t>ANSWERS</a:t>
            </a:r>
            <a:endParaRPr lang="de-AT" dirty="0"/>
          </a:p>
        </p:txBody>
      </p:sp>
      <p:sp>
        <p:nvSpPr>
          <p:cNvPr id="7" name="TextBox 6"/>
          <p:cNvSpPr txBox="1"/>
          <p:nvPr/>
        </p:nvSpPr>
        <p:spPr>
          <a:xfrm>
            <a:off x="627930" y="6194027"/>
            <a:ext cx="8592269" cy="353943"/>
          </a:xfrm>
          <a:prstGeom prst="rect">
            <a:avLst/>
          </a:prstGeom>
          <a:noFill/>
        </p:spPr>
        <p:txBody>
          <a:bodyPr wrap="square" rtlCol="0">
            <a:spAutoFit/>
          </a:bodyPr>
          <a:lstStyle/>
          <a:p>
            <a:r>
              <a:rPr lang="de-AT" sz="1700" dirty="0"/>
              <a:t>Always we have to consider the cost/benefit report, their </a:t>
            </a:r>
            <a:r>
              <a:rPr lang="de-AT" sz="1700" dirty="0" smtClean="0"/>
              <a:t>equilibrum </a:t>
            </a:r>
            <a:r>
              <a:rPr lang="de-AT" sz="1700" dirty="0"/>
              <a:t>to get optimum solution.</a:t>
            </a:r>
          </a:p>
        </p:txBody>
      </p:sp>
      <p:graphicFrame>
        <p:nvGraphicFramePr>
          <p:cNvPr id="9" name="Table 8"/>
          <p:cNvGraphicFramePr>
            <a:graphicFrameLocks noGrp="1"/>
          </p:cNvGraphicFramePr>
          <p:nvPr/>
        </p:nvGraphicFramePr>
        <p:xfrm>
          <a:off x="685800" y="1905000"/>
          <a:ext cx="8305800" cy="4885916"/>
        </p:xfrm>
        <a:graphic>
          <a:graphicData uri="http://schemas.openxmlformats.org/drawingml/2006/table">
            <a:tbl>
              <a:tblPr/>
              <a:tblGrid>
                <a:gridCol w="609600"/>
                <a:gridCol w="1905000"/>
                <a:gridCol w="2514600"/>
                <a:gridCol w="3276600"/>
              </a:tblGrid>
              <a:tr h="232908">
                <a:tc>
                  <a:txBody>
                    <a:bodyPr/>
                    <a:lstStyle/>
                    <a:p>
                      <a:pPr algn="just">
                        <a:lnSpc>
                          <a:spcPct val="115000"/>
                        </a:lnSpc>
                        <a:spcAft>
                          <a:spcPts val="0"/>
                        </a:spcAft>
                      </a:pPr>
                      <a:r>
                        <a:rPr lang="en-US" sz="1200" b="1" kern="1200">
                          <a:solidFill>
                            <a:srgbClr val="FFFFFF"/>
                          </a:solidFill>
                          <a:latin typeface="Calibri"/>
                          <a:ea typeface="Times New Roman"/>
                          <a:cs typeface="Arial"/>
                        </a:rPr>
                        <a:t>No.</a:t>
                      </a:r>
                      <a:endParaRPr lang="sq-AL" sz="1200">
                        <a:latin typeface="Calibri"/>
                        <a:ea typeface="Calibri"/>
                        <a:cs typeface="Times New Roman"/>
                      </a:endParaRPr>
                    </a:p>
                  </a:txBody>
                  <a:tcPr marL="39610" marR="39610" marT="19805" marB="19805">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just">
                        <a:lnSpc>
                          <a:spcPct val="115000"/>
                        </a:lnSpc>
                        <a:spcAft>
                          <a:spcPts val="0"/>
                        </a:spcAft>
                      </a:pPr>
                      <a:r>
                        <a:rPr lang="en-US" sz="1200" b="1" kern="1200">
                          <a:solidFill>
                            <a:srgbClr val="FFFFFF"/>
                          </a:solidFill>
                          <a:latin typeface="Calibri"/>
                          <a:ea typeface="Times New Roman"/>
                          <a:cs typeface="Arial"/>
                        </a:rPr>
                        <a:t>Benefits</a:t>
                      </a:r>
                      <a:endParaRPr lang="sq-AL"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just">
                        <a:lnSpc>
                          <a:spcPct val="115000"/>
                        </a:lnSpc>
                        <a:spcAft>
                          <a:spcPts val="0"/>
                        </a:spcAft>
                      </a:pPr>
                      <a:r>
                        <a:rPr lang="en-US" sz="1200" b="1" kern="1200">
                          <a:solidFill>
                            <a:srgbClr val="FFFFFF"/>
                          </a:solidFill>
                          <a:latin typeface="Calibri"/>
                          <a:ea typeface="Times New Roman"/>
                          <a:cs typeface="Arial"/>
                        </a:rPr>
                        <a:t>Risks</a:t>
                      </a:r>
                      <a:endParaRPr lang="sq-AL"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just">
                        <a:lnSpc>
                          <a:spcPct val="115000"/>
                        </a:lnSpc>
                        <a:spcAft>
                          <a:spcPts val="0"/>
                        </a:spcAft>
                      </a:pPr>
                      <a:r>
                        <a:rPr lang="en-US" sz="1200" b="1" kern="1200">
                          <a:solidFill>
                            <a:srgbClr val="FFFFFF"/>
                          </a:solidFill>
                          <a:latin typeface="Calibri"/>
                          <a:ea typeface="Times New Roman"/>
                          <a:cs typeface="Arial"/>
                        </a:rPr>
                        <a:t>Mitigation of risks (hedging elements)</a:t>
                      </a:r>
                      <a:endParaRPr lang="sq-AL"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r>
              <a:tr h="424224">
                <a:tc>
                  <a:txBody>
                    <a:bodyPr/>
                    <a:lstStyle/>
                    <a:p>
                      <a:pPr algn="ctr">
                        <a:lnSpc>
                          <a:spcPct val="115000"/>
                        </a:lnSpc>
                        <a:spcAft>
                          <a:spcPts val="0"/>
                        </a:spcAft>
                      </a:pPr>
                      <a:r>
                        <a:rPr lang="en-US" sz="1200" kern="1200">
                          <a:solidFill>
                            <a:srgbClr val="000000"/>
                          </a:solidFill>
                          <a:latin typeface="Calibri"/>
                          <a:ea typeface="Calibri"/>
                          <a:cs typeface="Times New Roman"/>
                        </a:rPr>
                        <a:t>1</a:t>
                      </a:r>
                      <a:endParaRPr lang="sq-AL" sz="1200">
                        <a:latin typeface="Calibri"/>
                        <a:ea typeface="Calibri"/>
                        <a:cs typeface="Times New Roman"/>
                      </a:endParaRPr>
                    </a:p>
                  </a:txBody>
                  <a:tcPr marL="29708" marR="29708" marT="4126"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0"/>
                        </a:spcAft>
                      </a:pPr>
                      <a:r>
                        <a:rPr lang="en-US" sz="1200" dirty="0">
                          <a:latin typeface="Arial"/>
                          <a:ea typeface="Times New Roman"/>
                          <a:cs typeface="Times New Roman"/>
                        </a:rPr>
                        <a:t>Simplify the payments‘ procedures (one step less)</a:t>
                      </a:r>
                      <a:endParaRPr lang="sq-AL" sz="1200" dirty="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0"/>
                        </a:spcAft>
                      </a:pPr>
                      <a:r>
                        <a:rPr lang="en-US" sz="1200">
                          <a:latin typeface="Arial"/>
                          <a:ea typeface="Times New Roman"/>
                          <a:cs typeface="Times New Roman"/>
                        </a:rPr>
                        <a:t>Dublication of payments</a:t>
                      </a:r>
                      <a:endParaRPr lang="sq-AL"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0"/>
                        </a:spcAft>
                      </a:pPr>
                      <a:r>
                        <a:rPr lang="en-US" sz="1200">
                          <a:latin typeface="Arial"/>
                          <a:ea typeface="Times New Roman"/>
                          <a:cs typeface="Times New Roman"/>
                        </a:rPr>
                        <a:t>Develop IT for automatic checking</a:t>
                      </a:r>
                      <a:endParaRPr lang="sq-AL"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711200">
                <a:tc>
                  <a:txBody>
                    <a:bodyPr/>
                    <a:lstStyle/>
                    <a:p>
                      <a:pPr algn="ctr">
                        <a:lnSpc>
                          <a:spcPct val="115000"/>
                        </a:lnSpc>
                        <a:spcAft>
                          <a:spcPts val="0"/>
                        </a:spcAft>
                      </a:pPr>
                      <a:r>
                        <a:rPr lang="en-US" sz="1200" kern="1200">
                          <a:solidFill>
                            <a:srgbClr val="000000"/>
                          </a:solidFill>
                          <a:latin typeface="Calibri"/>
                          <a:ea typeface="Calibri"/>
                          <a:cs typeface="Times New Roman"/>
                        </a:rPr>
                        <a:t>2</a:t>
                      </a:r>
                      <a:endParaRPr lang="sq-AL" sz="1200">
                        <a:latin typeface="Calibri"/>
                        <a:ea typeface="Calibri"/>
                        <a:cs typeface="Times New Roman"/>
                      </a:endParaRPr>
                    </a:p>
                  </a:txBody>
                  <a:tcPr marL="29708" marR="29708" marT="4126"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0"/>
                        </a:spcAft>
                      </a:pPr>
                      <a:r>
                        <a:rPr lang="en-US" sz="1200">
                          <a:latin typeface="Arial"/>
                          <a:ea typeface="Times New Roman"/>
                          <a:cs typeface="Times New Roman"/>
                        </a:rPr>
                        <a:t>Save the working time of central treasury‘s staff, because there is not a manual control on justified documents</a:t>
                      </a:r>
                      <a:endParaRPr lang="sq-AL"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0"/>
                        </a:spcAft>
                      </a:pPr>
                      <a:r>
                        <a:rPr lang="en-US" sz="1200">
                          <a:latin typeface="Arial"/>
                          <a:ea typeface="Times New Roman"/>
                          <a:cs typeface="Times New Roman"/>
                        </a:rPr>
                        <a:t>Compliance with special criteria of the system</a:t>
                      </a:r>
                      <a:endParaRPr lang="sq-AL"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0"/>
                        </a:spcAft>
                      </a:pPr>
                      <a:r>
                        <a:rPr lang="en-US" sz="1200">
                          <a:latin typeface="Arial"/>
                          <a:ea typeface="Times New Roman"/>
                          <a:cs typeface="Times New Roman"/>
                        </a:rPr>
                        <a:t>Integrated FMIS</a:t>
                      </a:r>
                      <a:r>
                        <a:rPr lang="en-US" sz="1200">
                          <a:latin typeface="Calibri"/>
                          <a:ea typeface="Calibri"/>
                          <a:cs typeface="Times New Roman"/>
                        </a:rPr>
                        <a:t> </a:t>
                      </a:r>
                      <a:r>
                        <a:rPr lang="en-US" sz="1200" i="1">
                          <a:latin typeface="Calibri"/>
                          <a:ea typeface="Calibri"/>
                          <a:cs typeface="Times New Roman"/>
                        </a:rPr>
                        <a:t>(to interface with other sistems such as tax administration database for identification of receivers etc.)</a:t>
                      </a:r>
                      <a:endParaRPr lang="sq-AL"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322874">
                <a:tc>
                  <a:txBody>
                    <a:bodyPr/>
                    <a:lstStyle/>
                    <a:p>
                      <a:pPr algn="ctr">
                        <a:lnSpc>
                          <a:spcPct val="115000"/>
                        </a:lnSpc>
                        <a:spcAft>
                          <a:spcPts val="0"/>
                        </a:spcAft>
                      </a:pPr>
                      <a:r>
                        <a:rPr lang="en-US" sz="1200" kern="1200">
                          <a:solidFill>
                            <a:srgbClr val="000000"/>
                          </a:solidFill>
                          <a:latin typeface="Calibri"/>
                          <a:ea typeface="Calibri"/>
                          <a:cs typeface="Times New Roman"/>
                        </a:rPr>
                        <a:t>3</a:t>
                      </a:r>
                      <a:endParaRPr lang="sq-AL" sz="1200">
                        <a:latin typeface="Calibri"/>
                        <a:ea typeface="Calibri"/>
                        <a:cs typeface="Times New Roman"/>
                      </a:endParaRPr>
                    </a:p>
                  </a:txBody>
                  <a:tcPr marL="29708" marR="29708" marT="4126"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0"/>
                        </a:spcAft>
                      </a:pPr>
                      <a:r>
                        <a:rPr lang="en-US" sz="1200">
                          <a:latin typeface="Arial"/>
                          <a:ea typeface="Times New Roman"/>
                          <a:cs typeface="Times New Roman"/>
                        </a:rPr>
                        <a:t>Prompt to third parties</a:t>
                      </a:r>
                      <a:endParaRPr lang="sq-AL"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0"/>
                        </a:spcAft>
                      </a:pPr>
                      <a:r>
                        <a:rPr lang="en-US" sz="1200" dirty="0">
                          <a:latin typeface="Arial"/>
                          <a:ea typeface="Times New Roman"/>
                          <a:cs typeface="Times New Roman"/>
                        </a:rPr>
                        <a:t>Scanned invoiced (not check with original one)</a:t>
                      </a:r>
                      <a:endParaRPr lang="sq-AL" sz="1200" dirty="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0"/>
                        </a:spcAft>
                      </a:pPr>
                      <a:r>
                        <a:rPr lang="en-US" sz="1200">
                          <a:latin typeface="Arial"/>
                          <a:ea typeface="Times New Roman"/>
                          <a:cs typeface="Times New Roman"/>
                        </a:rPr>
                        <a:t>Electronic invoice to replace the original invoice. Not scanned, but generated automatically by the system of the receiver of the payment, interface to treasury system (in the distant future)-very costly to adapts the all systems of Receiver-BO’s-Treasury</a:t>
                      </a:r>
                      <a:endParaRPr lang="sq-AL"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902517">
                <a:tc>
                  <a:txBody>
                    <a:bodyPr/>
                    <a:lstStyle/>
                    <a:p>
                      <a:pPr algn="ctr">
                        <a:lnSpc>
                          <a:spcPct val="115000"/>
                        </a:lnSpc>
                        <a:spcAft>
                          <a:spcPts val="0"/>
                        </a:spcAft>
                      </a:pPr>
                      <a:r>
                        <a:rPr lang="en-US" sz="1200" kern="1200">
                          <a:solidFill>
                            <a:srgbClr val="000000"/>
                          </a:solidFill>
                          <a:latin typeface="Calibri"/>
                          <a:ea typeface="Calibri"/>
                          <a:cs typeface="Times New Roman"/>
                        </a:rPr>
                        <a:t>4</a:t>
                      </a:r>
                      <a:endParaRPr lang="sq-AL" sz="1200">
                        <a:latin typeface="Calibri"/>
                        <a:ea typeface="Calibri"/>
                        <a:cs typeface="Times New Roman"/>
                      </a:endParaRPr>
                    </a:p>
                  </a:txBody>
                  <a:tcPr marL="29708" marR="29708" marT="4126"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0"/>
                        </a:spcAft>
                      </a:pPr>
                      <a:r>
                        <a:rPr lang="en-US" sz="1200">
                          <a:latin typeface="Arial"/>
                          <a:ea typeface="Times New Roman"/>
                          <a:cs typeface="Times New Roman"/>
                        </a:rPr>
                        <a:t>No limits of cash</a:t>
                      </a:r>
                      <a:endParaRPr lang="sq-AL"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0"/>
                        </a:spcAft>
                      </a:pPr>
                      <a:r>
                        <a:rPr lang="en-US" sz="1200">
                          <a:latin typeface="Arial"/>
                          <a:ea typeface="Times New Roman"/>
                          <a:cs typeface="Times New Roman"/>
                        </a:rPr>
                        <a:t>Transfer the payments‘ processing to back office which try to get access in IT functions as an administrator for manually processing</a:t>
                      </a:r>
                      <a:endParaRPr lang="sq-AL"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0"/>
                        </a:spcAft>
                      </a:pPr>
                      <a:r>
                        <a:rPr lang="en-US" sz="1200">
                          <a:latin typeface="Arial"/>
                          <a:ea typeface="Times New Roman"/>
                          <a:cs typeface="Times New Roman"/>
                        </a:rPr>
                        <a:t>Digital signiture</a:t>
                      </a:r>
                      <a:endParaRPr lang="sq-AL"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424224">
                <a:tc>
                  <a:txBody>
                    <a:bodyPr/>
                    <a:lstStyle/>
                    <a:p>
                      <a:pPr algn="ctr">
                        <a:lnSpc>
                          <a:spcPct val="115000"/>
                        </a:lnSpc>
                        <a:spcAft>
                          <a:spcPts val="0"/>
                        </a:spcAft>
                      </a:pPr>
                      <a:r>
                        <a:rPr lang="en-US" sz="1200" kern="1200">
                          <a:solidFill>
                            <a:srgbClr val="000000"/>
                          </a:solidFill>
                          <a:latin typeface="Calibri"/>
                          <a:ea typeface="Calibri"/>
                          <a:cs typeface="Times New Roman"/>
                        </a:rPr>
                        <a:t>5</a:t>
                      </a:r>
                      <a:endParaRPr lang="sq-AL" sz="1200">
                        <a:latin typeface="Calibri"/>
                        <a:ea typeface="Calibri"/>
                        <a:cs typeface="Times New Roman"/>
                      </a:endParaRPr>
                    </a:p>
                  </a:txBody>
                  <a:tcPr marL="29708" marR="29708" marT="4126"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nSpc>
                          <a:spcPct val="115000"/>
                        </a:lnSpc>
                      </a:pPr>
                      <a:endParaRPr lang="sq-AL" sz="1200">
                        <a:latin typeface="Calibri"/>
                        <a:ea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just">
                        <a:lnSpc>
                          <a:spcPct val="115000"/>
                        </a:lnSpc>
                        <a:spcAft>
                          <a:spcPts val="0"/>
                        </a:spcAft>
                      </a:pPr>
                      <a:r>
                        <a:rPr lang="en-US" sz="1200">
                          <a:latin typeface="Arial"/>
                          <a:ea typeface="Times New Roman"/>
                          <a:cs typeface="Times New Roman"/>
                        </a:rPr>
                        <a:t>Security of the IT system considering the using of VPN for above point 4</a:t>
                      </a:r>
                      <a:endParaRPr lang="sq-AL"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just">
                        <a:lnSpc>
                          <a:spcPct val="115000"/>
                        </a:lnSpc>
                        <a:spcAft>
                          <a:spcPts val="0"/>
                        </a:spcAft>
                      </a:pPr>
                      <a:r>
                        <a:rPr lang="en-US" sz="1200" dirty="0">
                          <a:latin typeface="Arial"/>
                          <a:ea typeface="Times New Roman"/>
                          <a:cs typeface="Times New Roman"/>
                        </a:rPr>
                        <a:t>Sample checking</a:t>
                      </a:r>
                      <a:endParaRPr lang="sq-AL" sz="1200" dirty="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r>
            </a:tbl>
          </a:graphicData>
        </a:graphic>
      </p:graphicFrame>
    </p:spTree>
    <p:extLst>
      <p:ext uri="{BB962C8B-B14F-4D97-AF65-F5344CB8AC3E}">
        <p14:creationId xmlns:p14="http://schemas.microsoft.com/office/powerpoint/2010/main" val="2922682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1143000"/>
            <a:ext cx="6858000" cy="4800600"/>
          </a:xfrm>
        </p:spPr>
        <p:txBody>
          <a:bodyPr>
            <a:normAutofit fontScale="25000" lnSpcReduction="20000"/>
          </a:bodyPr>
          <a:lstStyle/>
          <a:p>
            <a:pPr algn="just"/>
            <a:endParaRPr lang="de-AT" sz="6200" dirty="0" smtClean="0">
              <a:solidFill>
                <a:schemeClr val="tx1"/>
              </a:solidFill>
            </a:endParaRPr>
          </a:p>
          <a:p>
            <a:pPr algn="just"/>
            <a:r>
              <a:rPr lang="de-AT" sz="7200" b="1" dirty="0" smtClean="0">
                <a:solidFill>
                  <a:srgbClr val="FF0000"/>
                </a:solidFill>
              </a:rPr>
              <a:t>-</a:t>
            </a:r>
            <a:r>
              <a:rPr lang="de-AT" sz="7200" dirty="0" smtClean="0">
                <a:solidFill>
                  <a:schemeClr val="tx1"/>
                </a:solidFill>
              </a:rPr>
              <a:t> In </a:t>
            </a:r>
            <a:r>
              <a:rPr lang="de-AT" sz="7200" dirty="0">
                <a:solidFill>
                  <a:schemeClr val="tx1"/>
                </a:solidFill>
              </a:rPr>
              <a:t>fact </a:t>
            </a:r>
            <a:r>
              <a:rPr lang="de-AT" sz="7200" dirty="0" smtClean="0">
                <a:solidFill>
                  <a:schemeClr val="tx1"/>
                </a:solidFill>
              </a:rPr>
              <a:t>countries</a:t>
            </a:r>
            <a:r>
              <a:rPr lang="de-AT" sz="7200" dirty="0">
                <a:solidFill>
                  <a:schemeClr val="tx1"/>
                </a:solidFill>
              </a:rPr>
              <a:t>:</a:t>
            </a:r>
            <a:r>
              <a:rPr lang="de-AT" sz="7200" dirty="0" smtClean="0">
                <a:solidFill>
                  <a:schemeClr val="tx1"/>
                </a:solidFill>
              </a:rPr>
              <a:t> Kazakhstan and </a:t>
            </a:r>
            <a:r>
              <a:rPr lang="de-AT" sz="7200" dirty="0">
                <a:solidFill>
                  <a:schemeClr val="tx1"/>
                </a:solidFill>
              </a:rPr>
              <a:t>Belarus have something similar in place. </a:t>
            </a:r>
            <a:endParaRPr lang="de-AT" sz="7200" dirty="0" smtClean="0">
              <a:solidFill>
                <a:schemeClr val="tx1"/>
              </a:solidFill>
            </a:endParaRPr>
          </a:p>
          <a:p>
            <a:pPr algn="just"/>
            <a:endParaRPr lang="de-AT" sz="7200" dirty="0" smtClean="0">
              <a:solidFill>
                <a:schemeClr val="tx1"/>
              </a:solidFill>
            </a:endParaRPr>
          </a:p>
          <a:p>
            <a:pPr algn="just"/>
            <a:r>
              <a:rPr lang="de-AT" sz="7200" dirty="0">
                <a:solidFill>
                  <a:srgbClr val="FF0000"/>
                </a:solidFill>
              </a:rPr>
              <a:t>-</a:t>
            </a:r>
            <a:r>
              <a:rPr lang="de-AT" sz="7200" dirty="0" smtClean="0">
                <a:solidFill>
                  <a:schemeClr val="tx1"/>
                </a:solidFill>
              </a:rPr>
              <a:t> Most </a:t>
            </a:r>
            <a:r>
              <a:rPr lang="de-AT" sz="7200" dirty="0">
                <a:solidFill>
                  <a:schemeClr val="tx1"/>
                </a:solidFill>
              </a:rPr>
              <a:t>countries felt that this works best focussing on the types of payments similar to Georgia, although Kazakhstan also uses a ceiling or threshold approach where low value payments are fast tracked. </a:t>
            </a:r>
            <a:endParaRPr lang="de-AT" sz="7200" dirty="0" smtClean="0">
              <a:solidFill>
                <a:schemeClr val="tx1"/>
              </a:solidFill>
            </a:endParaRPr>
          </a:p>
          <a:p>
            <a:pPr algn="just"/>
            <a:endParaRPr lang="de-AT" sz="7200" dirty="0" smtClean="0">
              <a:solidFill>
                <a:schemeClr val="tx1"/>
              </a:solidFill>
            </a:endParaRPr>
          </a:p>
          <a:p>
            <a:pPr algn="just"/>
            <a:r>
              <a:rPr lang="de-AT" sz="7200" dirty="0">
                <a:solidFill>
                  <a:srgbClr val="FF0000"/>
                </a:solidFill>
              </a:rPr>
              <a:t>-</a:t>
            </a:r>
            <a:r>
              <a:rPr lang="de-AT" sz="7200" dirty="0" smtClean="0">
                <a:solidFill>
                  <a:schemeClr val="tx1"/>
                </a:solidFill>
              </a:rPr>
              <a:t> Two </a:t>
            </a:r>
            <a:r>
              <a:rPr lang="de-AT" sz="7200" dirty="0">
                <a:solidFill>
                  <a:schemeClr val="tx1"/>
                </a:solidFill>
              </a:rPr>
              <a:t>countries, Albania and Ukraine, felt their ICT environment needed further development before this concept could be put in </a:t>
            </a:r>
            <a:r>
              <a:rPr lang="de-AT" sz="7200" dirty="0" smtClean="0">
                <a:solidFill>
                  <a:schemeClr val="tx1"/>
                </a:solidFill>
              </a:rPr>
              <a:t>place.</a:t>
            </a:r>
          </a:p>
          <a:p>
            <a:pPr algn="just"/>
            <a:endParaRPr lang="de-AT" sz="7200" dirty="0">
              <a:solidFill>
                <a:schemeClr val="tx1"/>
              </a:solidFill>
            </a:endParaRPr>
          </a:p>
          <a:p>
            <a:pPr algn="just"/>
            <a:r>
              <a:rPr lang="de-AT" sz="7200" b="1" dirty="0">
                <a:solidFill>
                  <a:srgbClr val="FF0000"/>
                </a:solidFill>
              </a:rPr>
              <a:t>-</a:t>
            </a:r>
            <a:r>
              <a:rPr lang="de-AT" sz="7200" dirty="0" smtClean="0">
                <a:solidFill>
                  <a:schemeClr val="tx1"/>
                </a:solidFill>
              </a:rPr>
              <a:t> There </a:t>
            </a:r>
            <a:r>
              <a:rPr lang="de-AT" sz="7200" dirty="0">
                <a:solidFill>
                  <a:schemeClr val="tx1"/>
                </a:solidFill>
              </a:rPr>
              <a:t>was extensive discussion regarding certain risks, including duplicate payments. </a:t>
            </a:r>
            <a:endParaRPr lang="de-AT" sz="7200" dirty="0" smtClean="0">
              <a:solidFill>
                <a:schemeClr val="tx1"/>
              </a:solidFill>
            </a:endParaRPr>
          </a:p>
          <a:p>
            <a:pPr algn="just"/>
            <a:endParaRPr lang="de-AT" sz="7200" dirty="0">
              <a:solidFill>
                <a:schemeClr val="tx1"/>
              </a:solidFill>
            </a:endParaRPr>
          </a:p>
          <a:p>
            <a:pPr algn="just"/>
            <a:r>
              <a:rPr lang="de-AT" sz="7200" b="1" dirty="0">
                <a:solidFill>
                  <a:srgbClr val="FF0000"/>
                </a:solidFill>
              </a:rPr>
              <a:t>-</a:t>
            </a:r>
            <a:r>
              <a:rPr lang="de-AT" sz="7200" dirty="0" smtClean="0">
                <a:solidFill>
                  <a:schemeClr val="tx1"/>
                </a:solidFill>
              </a:rPr>
              <a:t> Risk </a:t>
            </a:r>
            <a:r>
              <a:rPr lang="de-AT" sz="7200" dirty="0">
                <a:solidFill>
                  <a:schemeClr val="tx1"/>
                </a:solidFill>
              </a:rPr>
              <a:t>mitigation - </a:t>
            </a:r>
            <a:r>
              <a:rPr lang="de-AT" sz="7200" dirty="0" smtClean="0">
                <a:solidFill>
                  <a:schemeClr val="tx1"/>
                </a:solidFill>
              </a:rPr>
              <a:t>Azerbaijan </a:t>
            </a:r>
            <a:r>
              <a:rPr lang="de-AT" sz="7200" dirty="0">
                <a:solidFill>
                  <a:schemeClr val="tx1"/>
                </a:solidFill>
              </a:rPr>
              <a:t>highlighted that there appeared to be limited risks and so you would not want to inhibit the operation of the corridor, so one way of mitigating risks would be to undertake sampling of transactions which would be subject to additional review and inspection.  </a:t>
            </a:r>
            <a:endParaRPr lang="en-ZA" sz="7200" dirty="0">
              <a:solidFill>
                <a:srgbClr val="FF0000"/>
              </a:solidFill>
            </a:endParaRPr>
          </a:p>
          <a:p>
            <a:pPr algn="l"/>
            <a:endParaRPr lang="en-ZA"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6</a:t>
            </a:fld>
            <a:endParaRPr lang="en-US" dirty="0"/>
          </a:p>
        </p:txBody>
      </p:sp>
      <p:sp>
        <p:nvSpPr>
          <p:cNvPr id="2" name="TextBox 1"/>
          <p:cNvSpPr txBox="1"/>
          <p:nvPr/>
        </p:nvSpPr>
        <p:spPr>
          <a:xfrm>
            <a:off x="1371600" y="487949"/>
            <a:ext cx="1143000" cy="615553"/>
          </a:xfrm>
          <a:prstGeom prst="rect">
            <a:avLst/>
          </a:prstGeom>
          <a:noFill/>
        </p:spPr>
        <p:txBody>
          <a:bodyPr wrap="square" rtlCol="0">
            <a:spAutoFit/>
          </a:bodyPr>
          <a:lstStyle/>
          <a:p>
            <a:r>
              <a:rPr lang="en-US" sz="2000" b="1" dirty="0" smtClean="0">
                <a:solidFill>
                  <a:srgbClr val="FF0000"/>
                </a:solidFill>
                <a:effectLst>
                  <a:innerShdw blurRad="63500" dist="50800" dir="8100000">
                    <a:prstClr val="black">
                      <a:alpha val="50000"/>
                    </a:prstClr>
                  </a:innerShdw>
                </a:effectLst>
              </a:rPr>
              <a:t>II-Q1</a:t>
            </a:r>
          </a:p>
          <a:p>
            <a:r>
              <a:rPr lang="en-US" sz="1400" i="1" dirty="0" smtClean="0">
                <a:solidFill>
                  <a:srgbClr val="0070C0"/>
                </a:solidFill>
                <a:effectLst>
                  <a:innerShdw blurRad="63500" dist="50800" dir="8100000">
                    <a:prstClr val="black">
                      <a:alpha val="50000"/>
                    </a:prstClr>
                  </a:innerShdw>
                </a:effectLst>
              </a:rPr>
              <a:t>(continuing)</a:t>
            </a:r>
            <a:endParaRPr lang="en-US" sz="1400" i="1" dirty="0">
              <a:solidFill>
                <a:srgbClr val="0070C0"/>
              </a:solidFill>
              <a:effectLst>
                <a:innerShdw blurRad="63500" dist="50800" dir="8100000">
                  <a:prstClr val="black">
                    <a:alpha val="50000"/>
                  </a:prstClr>
                </a:innerShdw>
              </a:effectLst>
            </a:endParaRPr>
          </a:p>
        </p:txBody>
      </p:sp>
      <p:sp>
        <p:nvSpPr>
          <p:cNvPr id="6" name="Rectangle 5"/>
          <p:cNvSpPr/>
          <p:nvPr/>
        </p:nvSpPr>
        <p:spPr>
          <a:xfrm>
            <a:off x="1333500" y="118617"/>
            <a:ext cx="1467068" cy="369332"/>
          </a:xfrm>
          <a:prstGeom prst="rect">
            <a:avLst/>
          </a:prstGeom>
        </p:spPr>
        <p:txBody>
          <a:bodyPr wrap="none">
            <a:spAutoFit/>
          </a:bodyPr>
          <a:lstStyle/>
          <a:p>
            <a:r>
              <a:rPr lang="de-AT" dirty="0" smtClean="0">
                <a:solidFill>
                  <a:srgbClr val="0070C0"/>
                </a:solidFill>
                <a:latin typeface="Arial Black" panose="020B0A04020102020204" pitchFamily="34" charset="0"/>
              </a:rPr>
              <a:t>ANSWERS</a:t>
            </a:r>
            <a:endParaRPr lang="de-AT" dirty="0"/>
          </a:p>
        </p:txBody>
      </p:sp>
    </p:spTree>
    <p:extLst>
      <p:ext uri="{BB962C8B-B14F-4D97-AF65-F5344CB8AC3E}">
        <p14:creationId xmlns:p14="http://schemas.microsoft.com/office/powerpoint/2010/main" val="26573965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700</Words>
  <Application>Microsoft Office PowerPoint</Application>
  <PresentationFormat>Bildschirmpräsentation (4:3)</PresentationFormat>
  <Paragraphs>141</Paragraphs>
  <Slides>6</Slides>
  <Notes>3</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Office Theme</vt:lpstr>
      <vt:lpstr>PowerPoint-Präsentation</vt:lpstr>
      <vt:lpstr>CONTENT</vt:lpstr>
      <vt:lpstr>PowerPoint-Präsentation</vt:lpstr>
      <vt:lpstr>PowerPoint-Präsentation</vt:lpstr>
      <vt:lpstr>PowerPoint-Präsentation</vt:lpstr>
      <vt:lpstr>PowerPoint-Präsentation</vt:lpstr>
    </vt:vector>
  </TitlesOfParts>
  <Company>CEF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Deanna Aubrey</dc:creator>
  <cp:lastModifiedBy>KFP-User</cp:lastModifiedBy>
  <cp:revision>548</cp:revision>
  <cp:lastPrinted>2017-05-31T19:59:34Z</cp:lastPrinted>
  <dcterms:created xsi:type="dcterms:W3CDTF">2012-02-13T09:14:10Z</dcterms:created>
  <dcterms:modified xsi:type="dcterms:W3CDTF">2017-06-01T08:22:18Z</dcterms:modified>
</cp:coreProperties>
</file>