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3" r:id="rId2"/>
    <p:sldId id="366" r:id="rId3"/>
    <p:sldId id="364" r:id="rId4"/>
    <p:sldId id="367" r:id="rId5"/>
    <p:sldId id="356" r:id="rId6"/>
    <p:sldId id="370" r:id="rId7"/>
  </p:sldIdLst>
  <p:sldSz cx="9144000" cy="6858000" type="screen4x3"/>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89" autoAdjust="0"/>
    <p:restoredTop sz="67771" autoAdjust="0"/>
  </p:normalViewPr>
  <p:slideViewPr>
    <p:cSldViewPr>
      <p:cViewPr>
        <p:scale>
          <a:sx n="110" d="100"/>
          <a:sy n="110" d="100"/>
        </p:scale>
        <p:origin x="-384" y="21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275" cy="49683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49862" y="0"/>
            <a:ext cx="2946275" cy="496830"/>
          </a:xfrm>
          <a:prstGeom prst="rect">
            <a:avLst/>
          </a:prstGeom>
        </p:spPr>
        <p:txBody>
          <a:bodyPr vert="horz" lIns="91440" tIns="45720" rIns="91440" bIns="45720" rtlCol="0"/>
          <a:lstStyle>
            <a:lvl1pPr algn="r">
              <a:defRPr sz="1200"/>
            </a:lvl1pPr>
          </a:lstStyle>
          <a:p>
            <a:fld id="{2F69F348-2C7F-401C-92D7-DC4CE7899B6F}" type="datetimeFigureOut">
              <a:rPr lang="en-US" smtClean="0"/>
              <a:pPr/>
              <a:t>6/9/2017</a:t>
            </a:fld>
            <a:endParaRPr lang="hr-HR" dirty="0"/>
          </a:p>
        </p:txBody>
      </p:sp>
      <p:sp>
        <p:nvSpPr>
          <p:cNvPr id="4" name="Footer Placeholder 3"/>
          <p:cNvSpPr>
            <a:spLocks noGrp="1"/>
          </p:cNvSpPr>
          <p:nvPr>
            <p:ph type="ftr" sz="quarter" idx="2"/>
          </p:nvPr>
        </p:nvSpPr>
        <p:spPr>
          <a:xfrm>
            <a:off x="1" y="9431288"/>
            <a:ext cx="2946275" cy="49683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49862" y="9431288"/>
            <a:ext cx="2946275" cy="496830"/>
          </a:xfrm>
          <a:prstGeom prst="rect">
            <a:avLst/>
          </a:prstGeom>
        </p:spPr>
        <p:txBody>
          <a:bodyPr vert="horz" lIns="91440" tIns="45720" rIns="91440" bIns="45720" rtlCol="0" anchor="b"/>
          <a:lstStyle>
            <a:lvl1pPr algn="r">
              <a:defRPr sz="1200"/>
            </a:lvl1pPr>
          </a:lstStyle>
          <a:p>
            <a:fld id="{EDDAE607-FF26-4835-9EAD-DBB3FB491D1B}" type="slidenum">
              <a:rPr lang="en-US" smtClean="0"/>
              <a:pPr/>
              <a:t>‹#›</a:t>
            </a:fld>
            <a:endParaRPr lang="hr-HR" dirty="0"/>
          </a:p>
        </p:txBody>
      </p:sp>
    </p:spTree>
    <p:extLst>
      <p:ext uri="{BB962C8B-B14F-4D97-AF65-F5344CB8AC3E}">
        <p14:creationId xmlns:p14="http://schemas.microsoft.com/office/powerpoint/2010/main" val="110229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91"/>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50443" y="0"/>
            <a:ext cx="2945659" cy="496491"/>
          </a:xfrm>
          <a:prstGeom prst="rect">
            <a:avLst/>
          </a:prstGeom>
        </p:spPr>
        <p:txBody>
          <a:bodyPr vert="horz" lIns="93177" tIns="46589" rIns="93177" bIns="46589" rtlCol="0"/>
          <a:lstStyle>
            <a:lvl1pPr algn="r">
              <a:defRPr sz="1200"/>
            </a:lvl1pPr>
          </a:lstStyle>
          <a:p>
            <a:fld id="{3907AD67-7C60-4008-9560-6C146AAB157C}" type="datetimeFigureOut">
              <a:rPr lang="en-US" smtClean="0"/>
              <a:pPr/>
              <a:t>6/9/2017</a:t>
            </a:fld>
            <a:endParaRPr lang="hr-HR" dirty="0"/>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79768" y="4716661"/>
            <a:ext cx="5438140" cy="4468416"/>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599"/>
            <a:ext cx="2945659" cy="496491"/>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31599"/>
            <a:ext cx="2945659" cy="496491"/>
          </a:xfrm>
          <a:prstGeom prst="rect">
            <a:avLst/>
          </a:prstGeom>
        </p:spPr>
        <p:txBody>
          <a:bodyPr vert="horz" lIns="93177" tIns="46589" rIns="93177" bIns="46589" rtlCol="0" anchor="b"/>
          <a:lstStyle>
            <a:lvl1pPr algn="r">
              <a:defRPr sz="1200"/>
            </a:lvl1pPr>
          </a:lstStyle>
          <a:p>
            <a:fld id="{E66FA965-B4FE-420C-8A3C-83B71E304D16}" type="slidenum">
              <a:rPr lang="en-US" smtClean="0"/>
              <a:pPr/>
              <a:t>‹#›</a:t>
            </a:fld>
            <a:endParaRPr lang="hr-HR" dirty="0"/>
          </a:p>
        </p:txBody>
      </p:sp>
    </p:spTree>
    <p:extLst>
      <p:ext uri="{BB962C8B-B14F-4D97-AF65-F5344CB8AC3E}">
        <p14:creationId xmlns:p14="http://schemas.microsoft.com/office/powerpoint/2010/main" val="421617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1</a:t>
            </a:fld>
            <a:endParaRPr lang="hr-HR" dirty="0"/>
          </a:p>
        </p:txBody>
      </p:sp>
    </p:spTree>
    <p:extLst>
      <p:ext uri="{BB962C8B-B14F-4D97-AF65-F5344CB8AC3E}">
        <p14:creationId xmlns:p14="http://schemas.microsoft.com/office/powerpoint/2010/main" val="194089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5</a:t>
            </a:fld>
            <a:endParaRPr lang="hr-HR" dirty="0"/>
          </a:p>
        </p:txBody>
      </p:sp>
    </p:spTree>
    <p:extLst>
      <p:ext uri="{BB962C8B-B14F-4D97-AF65-F5344CB8AC3E}">
        <p14:creationId xmlns:p14="http://schemas.microsoft.com/office/powerpoint/2010/main" val="4059556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6</a:t>
            </a:fld>
            <a:endParaRPr lang="hr-HR" dirty="0"/>
          </a:p>
        </p:txBody>
      </p:sp>
    </p:spTree>
    <p:extLst>
      <p:ext uri="{BB962C8B-B14F-4D97-AF65-F5344CB8AC3E}">
        <p14:creationId xmlns:p14="http://schemas.microsoft.com/office/powerpoint/2010/main" val="4059556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BF2E64-0A67-474B-A639-17E615330E46}" type="datetime1">
              <a:rPr lang="en-US" smtClean="0"/>
              <a:pPr/>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4157277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02589C-FC03-4259-8BBC-0BD281CB6FD4}" type="datetime1">
              <a:rPr lang="en-US" smtClean="0"/>
              <a:pPr/>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764608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0EECDC-4F87-4C25-B3AD-A2774A9FCBD3}" type="datetime1">
              <a:rPr lang="en-US" smtClean="0"/>
              <a:pPr/>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3662217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EF2C02-1F7B-454E-8A54-3041221DBA6F}" type="datetime1">
              <a:rPr lang="en-US" smtClean="0"/>
              <a:pPr/>
              <a:t>6/9/2017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C76936-CDE1-44C9-8756-609327187BEC}" type="datetime1">
              <a:rPr lang="en-US" smtClean="0"/>
              <a:pPr/>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2613593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EDC727-D177-4367-A10D-85F66D20A87B}" type="datetime1">
              <a:rPr lang="en-US" smtClean="0"/>
              <a:pPr/>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151029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327EE1-2D06-409D-94E9-C88BA720C917}" type="datetime1">
              <a:rPr lang="en-US" smtClean="0"/>
              <a:pPr/>
              <a:t>6/9/2017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74892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672D95-2A0A-4837-AE48-53DD1A2E57A4}" type="datetime1">
              <a:rPr lang="en-US" smtClean="0"/>
              <a:pPr/>
              <a:t>6/9/2017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1829201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518A60B-CE01-4442-B45E-2835CD8C19AA}" type="datetime1">
              <a:rPr lang="en-US" smtClean="0"/>
              <a:pPr/>
              <a:t>6/9/2017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126851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001E71-AD02-4FB2-A70E-7F4274975F0E}" type="datetime1">
              <a:rPr lang="en-US" smtClean="0"/>
              <a:pPr/>
              <a:t>6/9/2017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1632712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C8F447-F262-404B-9C87-E9F53C2B0C74}" type="datetime1">
              <a:rPr lang="en-US" smtClean="0"/>
              <a:pPr/>
              <a:t>6/9/2017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218598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1495E1-C638-4617-8F56-1143B3659993}" type="datetime1">
              <a:rPr lang="en-US" smtClean="0"/>
              <a:pPr/>
              <a:t>6/9/2017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1674838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F2C02-1F7B-454E-8A54-3041221DBA6F}" type="datetime1">
              <a:rPr lang="en-US" smtClean="0"/>
              <a:pPr/>
              <a:t>6/9/2017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2461111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04800"/>
            <a:ext cx="7696200" cy="6172200"/>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lvl="1"/>
            <a:endParaRPr lang="hr-HR" sz="4400" b="1" dirty="0"/>
          </a:p>
          <a:p>
            <a:pPr lvl="1"/>
            <a:endParaRPr lang="hr-HR" sz="3600" dirty="0" smtClean="0"/>
          </a:p>
          <a:p>
            <a:pPr lvl="1"/>
            <a:endParaRPr lang="hr-HR" sz="3600" dirty="0"/>
          </a:p>
          <a:p>
            <a:pPr lvl="1"/>
            <a:r>
              <a:rPr lang="ro-RO" sz="4000" b="1" dirty="0" smtClean="0">
                <a:solidFill>
                  <a:schemeClr val="tx2">
                    <a:lumMod val="60000"/>
                    <a:lumOff val="40000"/>
                  </a:schemeClr>
                </a:solidFill>
                <a:effectLst>
                  <a:innerShdw blurRad="63500" dist="50800" dir="8100000">
                    <a:prstClr val="black">
                      <a:alpha val="50000"/>
                    </a:prstClr>
                  </a:innerShdw>
                </a:effectLst>
              </a:rPr>
              <a:t>Upravljanje rizicima u poslovanju riznice</a:t>
            </a:r>
            <a:r>
              <a:rPr dirty="0" smtClean="0"/>
              <a:t> </a:t>
            </a:r>
            <a:endParaRPr lang="hr-HR" sz="4000" b="1" dirty="0">
              <a:solidFill>
                <a:schemeClr val="tx2">
                  <a:lumMod val="60000"/>
                  <a:lumOff val="40000"/>
                </a:schemeClr>
              </a:solidFill>
              <a:effectLst>
                <a:innerShdw blurRad="63500" dist="50800" dir="8100000">
                  <a:prstClr val="black">
                    <a:alpha val="50000"/>
                  </a:prstClr>
                </a:innerShdw>
              </a:effectLst>
            </a:endParaRPr>
          </a:p>
          <a:p>
            <a:pPr lvl="1"/>
            <a:endParaRPr lang="hr-HR" sz="4000" b="1" dirty="0">
              <a:solidFill>
                <a:srgbClr val="002060"/>
              </a:solidFill>
            </a:endParaRPr>
          </a:p>
          <a:p>
            <a:pPr lvl="1"/>
            <a:endParaRPr lang="hr-HR" sz="2000" b="1" dirty="0" smtClean="0"/>
          </a:p>
          <a:p>
            <a:pPr lvl="1" algn="l"/>
            <a:r>
              <a:rPr lang="en-US" sz="2600" b="1" dirty="0">
                <a:solidFill>
                  <a:srgbClr val="C00000"/>
                </a:solidFill>
                <a:effectLst>
                  <a:innerShdw blurRad="63500" dist="50800" dir="8100000">
                    <a:prstClr val="black">
                      <a:alpha val="50000"/>
                    </a:prstClr>
                  </a:innerShdw>
                </a:effectLst>
              </a:rPr>
              <a:t>Druga skupina: 	Albanija, Azerbajdžan, Bjelarus, Gruzija, Kazahstan, Tadžikistan, Ukrajina</a:t>
            </a:r>
          </a:p>
          <a:p>
            <a:pPr lvl="1"/>
            <a:endParaRPr lang="hr-HR" sz="2600" b="1" dirty="0"/>
          </a:p>
          <a:p>
            <a:pPr lvl="1"/>
            <a:endParaRPr lang="hr-HR" sz="2600" b="1" dirty="0" smtClean="0"/>
          </a:p>
          <a:p>
            <a:pPr lvl="1"/>
            <a:endParaRPr lang="hr-HR" sz="2600" b="1" dirty="0"/>
          </a:p>
          <a:p>
            <a:pPr lvl="1"/>
            <a:r>
              <a:rPr lang="ro-RO" sz="2600" b="1" dirty="0" smtClean="0">
                <a:effectLst>
                  <a:innerShdw blurRad="63500" dist="50800" dir="8100000">
                    <a:prstClr val="black">
                      <a:alpha val="50000"/>
                    </a:prstClr>
                  </a:innerShdw>
                </a:effectLst>
              </a:rPr>
              <a:t>Beč</a:t>
            </a:r>
            <a:endParaRPr lang="hr-HR" sz="2600" b="1" dirty="0">
              <a:effectLst>
                <a:innerShdw blurRad="63500" dist="50800" dir="8100000">
                  <a:prstClr val="black">
                    <a:alpha val="50000"/>
                  </a:prstClr>
                </a:innerShdw>
              </a:effectLst>
            </a:endParaRPr>
          </a:p>
          <a:p>
            <a:pPr lvl="1"/>
            <a:r>
              <a:rPr lang="ro-RO" sz="2600" b="1" dirty="0" smtClean="0">
                <a:effectLst>
                  <a:innerShdw blurRad="63500" dist="50800" dir="8100000">
                    <a:prstClr val="black">
                      <a:alpha val="50000"/>
                    </a:prstClr>
                  </a:innerShdw>
                </a:effectLst>
              </a:rPr>
              <a:t>31. svibnja 2017.</a:t>
            </a:r>
            <a:endParaRPr lang="hr-HR" sz="2600" b="1" dirty="0">
              <a:effectLst>
                <a:innerShdw blurRad="63500" dist="50800" dir="8100000">
                  <a:prstClr val="black">
                    <a:alpha val="50000"/>
                  </a:prstClr>
                </a:innerShdw>
              </a:effectLst>
            </a:endParaRPr>
          </a:p>
          <a:p>
            <a:pPr lvl="1"/>
            <a:endParaRPr lang="hr-HR" sz="3900" b="1" dirty="0"/>
          </a:p>
          <a:p>
            <a:pPr lvl="1" algn="l"/>
            <a:endParaRPr lang="hr-HR" dirty="0"/>
          </a:p>
        </p:txBody>
      </p:sp>
      <p:pic>
        <p:nvPicPr>
          <p:cNvPr id="4" name="Picture 3"/>
          <p:cNvPicPr/>
          <p:nvPr/>
        </p:nvPicPr>
        <p:blipFill>
          <a:blip r:embed="rId3" cstate="print"/>
          <a:srcRect/>
          <a:stretch>
            <a:fillRect/>
          </a:stretch>
        </p:blipFill>
        <p:spPr bwMode="auto">
          <a:xfrm rot="16200000">
            <a:off x="-2933700" y="2933699"/>
            <a:ext cx="6858002" cy="990599"/>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7B9792E3-0ED1-4636-9AD2-0933D53E70C7}" type="slidenum">
              <a:rPr lang="en-US" smtClean="0"/>
              <a:pPr/>
              <a:t>1</a:t>
            </a:fld>
            <a:endParaRPr lang="hr-HR" dirty="0"/>
          </a:p>
        </p:txBody>
      </p:sp>
    </p:spTree>
    <p:extLst>
      <p:ext uri="{BB962C8B-B14F-4D97-AF65-F5344CB8AC3E}">
        <p14:creationId xmlns:p14="http://schemas.microsoft.com/office/powerpoint/2010/main" val="2355865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197" y="0"/>
            <a:ext cx="8229600" cy="487362"/>
          </a:xfrm>
        </p:spPr>
        <p:txBody>
          <a:bodyPr>
            <a:normAutofit/>
          </a:bodyPr>
          <a:lstStyle/>
          <a:p>
            <a:pPr algn="l"/>
            <a:r>
              <a:rPr lang="de-AT" sz="2000" dirty="0" smtClean="0">
                <a:solidFill>
                  <a:srgbClr val="0070C0"/>
                </a:solidFill>
                <a:latin typeface="Arial Black" panose="020B0A04020102020204" pitchFamily="34" charset="0"/>
              </a:rPr>
              <a:t>SADRŽAJ</a:t>
            </a:r>
            <a:endParaRPr lang="hr-HR" sz="2000" dirty="0">
              <a:solidFill>
                <a:srgbClr val="0070C0"/>
              </a:solidFill>
              <a:latin typeface="Arial Black" panose="020B0A04020102020204" pitchFamily="34" charset="0"/>
            </a:endParaRPr>
          </a:p>
        </p:txBody>
      </p:sp>
      <p:sp>
        <p:nvSpPr>
          <p:cNvPr id="3" name="Content Placeholder 2"/>
          <p:cNvSpPr>
            <a:spLocks noGrp="1"/>
          </p:cNvSpPr>
          <p:nvPr>
            <p:ph idx="1"/>
          </p:nvPr>
        </p:nvSpPr>
        <p:spPr>
          <a:xfrm>
            <a:off x="76198" y="533400"/>
            <a:ext cx="3124199" cy="1371600"/>
          </a:xfrm>
          <a:solidFill>
            <a:schemeClr val="accent3">
              <a:lumMod val="20000"/>
              <a:lumOff val="80000"/>
            </a:schemeClr>
          </a:solidFill>
          <a:scene3d>
            <a:camera prst="orthographicFront"/>
            <a:lightRig rig="threePt" dir="t"/>
          </a:scene3d>
          <a:sp3d extrusionH="76200" contourW="12700" prstMaterial="matte">
            <a:bevelT w="127000" h="127000"/>
            <a:bevelB w="127000" h="127000"/>
            <a:extrusionClr>
              <a:schemeClr val="accent3">
                <a:lumMod val="20000"/>
                <a:lumOff val="80000"/>
              </a:schemeClr>
            </a:extrusionClr>
            <a:contourClr>
              <a:schemeClr val="accent3">
                <a:lumMod val="20000"/>
                <a:lumOff val="80000"/>
              </a:schemeClr>
            </a:contourClr>
          </a:sp3d>
        </p:spPr>
        <p:txBody>
          <a:bodyPr>
            <a:noAutofit/>
          </a:bodyPr>
          <a:lstStyle/>
          <a:p>
            <a:pPr marL="0" indent="0">
              <a:buNone/>
            </a:pPr>
            <a:r>
              <a:rPr lang="en-US" sz="1900" b="1" dirty="0" smtClean="0">
                <a:solidFill>
                  <a:srgbClr val="FF0000"/>
                </a:solidFill>
              </a:rPr>
              <a:t>I-1. P</a:t>
            </a:r>
            <a:r>
              <a:rPr lang="en-US" sz="1900" dirty="0" smtClean="0"/>
              <a:t> Je li upravljanje rizicima dio redovitih odgovornosti bilo kojih funkcija/jedinica riznice u vašoj zemlji?</a:t>
            </a:r>
            <a:endParaRPr lang="hr-HR" sz="1900" dirty="0"/>
          </a:p>
        </p:txBody>
      </p:sp>
      <p:sp>
        <p:nvSpPr>
          <p:cNvPr id="4" name="Slide Number Placeholder 3"/>
          <p:cNvSpPr>
            <a:spLocks noGrp="1"/>
          </p:cNvSpPr>
          <p:nvPr>
            <p:ph type="sldNum" sz="quarter" idx="12"/>
          </p:nvPr>
        </p:nvSpPr>
        <p:spPr/>
        <p:txBody>
          <a:bodyPr/>
          <a:lstStyle/>
          <a:p>
            <a:fld id="{7B9792E3-0ED1-4636-9AD2-0933D53E70C7}" type="slidenum">
              <a:rPr lang="en-US" smtClean="0"/>
              <a:pPr/>
              <a:t>2</a:t>
            </a:fld>
            <a:endParaRPr lang="hr-HR" dirty="0"/>
          </a:p>
        </p:txBody>
      </p:sp>
      <p:sp>
        <p:nvSpPr>
          <p:cNvPr id="6" name="Content Placeholder 2"/>
          <p:cNvSpPr txBox="1">
            <a:spLocks/>
          </p:cNvSpPr>
          <p:nvPr/>
        </p:nvSpPr>
        <p:spPr>
          <a:xfrm>
            <a:off x="76197" y="1948226"/>
            <a:ext cx="3124199" cy="3285226"/>
          </a:xfrm>
          <a:prstGeom prst="rect">
            <a:avLst/>
          </a:prstGeom>
          <a:solidFill>
            <a:schemeClr val="accent6">
              <a:lumMod val="40000"/>
              <a:lumOff val="60000"/>
            </a:schemeClr>
          </a:solidFill>
          <a:scene3d>
            <a:camera prst="orthographicFront"/>
            <a:lightRig rig="threePt" dir="t"/>
          </a:scene3d>
          <a:sp3d extrusionH="76200" contourW="12700">
            <a:bevelT w="127000" h="127000"/>
            <a:bevelB w="127000" h="127000"/>
            <a:extrusionClr>
              <a:schemeClr val="accent6">
                <a:lumMod val="40000"/>
                <a:lumOff val="60000"/>
              </a:schemeClr>
            </a:extrusionClr>
            <a:contourClr>
              <a:schemeClr val="accent6">
                <a:lumMod val="40000"/>
                <a:lumOff val="60000"/>
              </a:schemeClr>
            </a:contourClr>
          </a:sp3d>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hr-HR" sz="200" b="1" dirty="0" smtClean="0">
              <a:solidFill>
                <a:srgbClr val="FF0000"/>
              </a:solidFill>
            </a:endParaRPr>
          </a:p>
          <a:p>
            <a:pPr marL="0" indent="0">
              <a:buNone/>
            </a:pPr>
            <a:r>
              <a:rPr lang="en-US" sz="2000" b="1" dirty="0" smtClean="0">
                <a:solidFill>
                  <a:srgbClr val="FF0000"/>
                </a:solidFill>
              </a:rPr>
              <a:t>I-2. P</a:t>
            </a:r>
            <a:r>
              <a:rPr lang="en-US" sz="2000" dirty="0" smtClean="0"/>
              <a:t> Je li provedena formalna analiza/procjena rizika za bilo koju funkciju/proces riznice? Ako da, navedite funkcije/procese i kontekst analize. Je li to redovita/povremena aktivnost ili jednokratna aktivnost?</a:t>
            </a:r>
            <a:endParaRPr lang="hr-HR" sz="2000" i="1" dirty="0"/>
          </a:p>
        </p:txBody>
      </p:sp>
      <p:sp>
        <p:nvSpPr>
          <p:cNvPr id="7" name="Content Placeholder 2"/>
          <p:cNvSpPr txBox="1">
            <a:spLocks/>
          </p:cNvSpPr>
          <p:nvPr/>
        </p:nvSpPr>
        <p:spPr>
          <a:xfrm>
            <a:off x="3269409" y="558029"/>
            <a:ext cx="5714999" cy="4648200"/>
          </a:xfrm>
          <a:prstGeom prst="rect">
            <a:avLst/>
          </a:prstGeom>
          <a:solidFill>
            <a:schemeClr val="accent4">
              <a:lumMod val="20000"/>
              <a:lumOff val="80000"/>
            </a:schemeClr>
          </a:solidFill>
          <a:ln>
            <a:solidFill>
              <a:schemeClr val="accent4">
                <a:lumMod val="20000"/>
                <a:lumOff val="80000"/>
              </a:schemeClr>
            </a:solidFill>
          </a:ln>
          <a:scene3d>
            <a:camera prst="orthographicFront"/>
            <a:lightRig rig="threePt" dir="t"/>
          </a:scene3d>
          <a:sp3d extrusionH="76200" contourW="12700">
            <a:bevelT w="127000" h="127000"/>
            <a:bevelB w="127000" h="127000"/>
            <a:extrusionClr>
              <a:schemeClr val="accent4">
                <a:lumMod val="40000"/>
                <a:lumOff val="60000"/>
              </a:schemeClr>
            </a:extrusionClr>
            <a:contourClr>
              <a:schemeClr val="accent4">
                <a:lumMod val="40000"/>
                <a:lumOff val="60000"/>
              </a:schemeClr>
            </a:contourClr>
          </a:sp3d>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US" i="1" dirty="0"/>
          </a:p>
        </p:txBody>
      </p:sp>
      <p:sp>
        <p:nvSpPr>
          <p:cNvPr id="8" name="Content Placeholder 2"/>
          <p:cNvSpPr txBox="1">
            <a:spLocks/>
          </p:cNvSpPr>
          <p:nvPr/>
        </p:nvSpPr>
        <p:spPr>
          <a:xfrm>
            <a:off x="76196" y="5236327"/>
            <a:ext cx="8908212" cy="762000"/>
          </a:xfrm>
          <a:prstGeom prst="rect">
            <a:avLst/>
          </a:prstGeom>
          <a:solidFill>
            <a:srgbClr val="9BE5FF"/>
          </a:solidFill>
          <a:ln>
            <a:solidFill>
              <a:schemeClr val="accent4">
                <a:lumMod val="20000"/>
                <a:lumOff val="80000"/>
              </a:schemeClr>
            </a:solidFill>
          </a:ln>
          <a:scene3d>
            <a:camera prst="orthographicFront"/>
            <a:lightRig rig="threePt" dir="t"/>
          </a:scene3d>
          <a:sp3d extrusionH="76200" contourW="12700">
            <a:bevelT w="127000" h="127000"/>
            <a:bevelB w="127000" h="127000"/>
            <a:extrusionClr>
              <a:schemeClr val="accent4">
                <a:lumMod val="40000"/>
                <a:lumOff val="60000"/>
              </a:schemeClr>
            </a:extrusionClr>
            <a:contourClr>
              <a:schemeClr val="accent4">
                <a:lumMod val="40000"/>
                <a:lumOff val="60000"/>
              </a:schemeClr>
            </a:contourClr>
          </a:sp3d>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b="1" dirty="0" smtClean="0">
                <a:solidFill>
                  <a:srgbClr val="FF0000"/>
                </a:solidFill>
              </a:rPr>
              <a:t>I-3. P</a:t>
            </a:r>
            <a:r>
              <a:rPr lang="en-US" sz="2000" dirty="0" smtClean="0"/>
              <a:t> Ima li vaša riznica interne dokumente/metodologiju kojima se definiraju pristupi upravljanju rizicima? Ako da, navedite te dokumente.</a:t>
            </a:r>
            <a:endParaRPr lang="hr-HR" sz="2000" dirty="0"/>
          </a:p>
        </p:txBody>
      </p:sp>
      <p:sp>
        <p:nvSpPr>
          <p:cNvPr id="9" name="TextBox 8"/>
          <p:cNvSpPr txBox="1"/>
          <p:nvPr/>
        </p:nvSpPr>
        <p:spPr>
          <a:xfrm>
            <a:off x="3505200" y="914400"/>
            <a:ext cx="5181600" cy="4093428"/>
          </a:xfrm>
          <a:prstGeom prst="rect">
            <a:avLst/>
          </a:prstGeom>
          <a:noFill/>
        </p:spPr>
        <p:txBody>
          <a:bodyPr wrap="square" rtlCol="0">
            <a:spAutoFit/>
          </a:bodyPr>
          <a:lstStyle/>
          <a:p>
            <a:r>
              <a:rPr lang="en-US" sz="2000" b="1" dirty="0" smtClean="0">
                <a:solidFill>
                  <a:srgbClr val="FF0000"/>
                </a:solidFill>
              </a:rPr>
              <a:t>1. P </a:t>
            </a:r>
            <a:r>
              <a:rPr dirty="0" smtClean="0"/>
              <a:t>i</a:t>
            </a:r>
            <a:r>
              <a:rPr lang="en-US" sz="2000" b="1" dirty="0" smtClean="0">
                <a:solidFill>
                  <a:srgbClr val="FF0000"/>
                </a:solidFill>
              </a:rPr>
              <a:t> 2. P </a:t>
            </a:r>
            <a:r>
              <a:rPr dirty="0" smtClean="0"/>
              <a:t>za sljedeće funkcije riznice:</a:t>
            </a:r>
          </a:p>
          <a:p>
            <a:endParaRPr lang="hr-HR" sz="2000"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smtClean="0">
                <a:latin typeface="Calibri" panose="020F0502020204030204" pitchFamily="34" charset="0"/>
              </a:rPr>
              <a:t>Kontrola odobrenih sredstava</a:t>
            </a:r>
          </a:p>
          <a:p>
            <a:pPr marL="457200" indent="-457200">
              <a:buFont typeface="+mj-lt"/>
              <a:buAutoNum type="arabicPeriod"/>
            </a:pPr>
            <a:r>
              <a:rPr lang="en-US" sz="2000" dirty="0" smtClean="0">
                <a:latin typeface="Calibri" panose="020F0502020204030204" pitchFamily="34" charset="0"/>
              </a:rPr>
              <a:t>Obrada plaćanja te evidencija i izvještavanje o (prikupljenim) prihodima</a:t>
            </a:r>
            <a:endParaRPr lang="hr-HR" sz="2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smtClean="0">
                <a:latin typeface="Calibri" panose="020F0502020204030204" pitchFamily="34" charset="0"/>
              </a:rPr>
              <a:t>Nadzor bankovnih računa i osnovno upravljanje novčanim sredstvima</a:t>
            </a:r>
            <a:endParaRPr lang="hr-HR" sz="2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smtClean="0">
                <a:latin typeface="Calibri" panose="020F0502020204030204" pitchFamily="34" charset="0"/>
              </a:rPr>
              <a:t>Upravljanje imovinom i obvezama</a:t>
            </a:r>
          </a:p>
          <a:p>
            <a:pPr marL="457200" indent="-457200">
              <a:buFont typeface="+mj-lt"/>
              <a:buAutoNum type="arabicPeriod"/>
            </a:pPr>
            <a:r>
              <a:rPr lang="en-US" sz="2000" dirty="0" smtClean="0">
                <a:latin typeface="Calibri" panose="020F0502020204030204" pitchFamily="34" charset="0"/>
              </a:rPr>
              <a:t>Financijsko izvještavanje</a:t>
            </a:r>
          </a:p>
          <a:p>
            <a:pPr marL="457200" indent="-457200">
              <a:buFont typeface="+mj-lt"/>
              <a:buAutoNum type="arabicPeriod"/>
            </a:pPr>
            <a:r>
              <a:rPr lang="en-US" sz="2000" dirty="0" smtClean="0">
                <a:latin typeface="Calibri" panose="020F0502020204030204" pitchFamily="34" charset="0"/>
              </a:rPr>
              <a:t>Računovodstvo i politike unutarnje kontrole</a:t>
            </a:r>
          </a:p>
          <a:p>
            <a:pPr marL="457200" indent="-457200">
              <a:buFont typeface="+mj-lt"/>
              <a:buAutoNum type="arabicPeriod"/>
            </a:pPr>
            <a:r>
              <a:rPr lang="en-US" sz="2000" dirty="0" smtClean="0">
                <a:latin typeface="Calibri" panose="020F0502020204030204" pitchFamily="34" charset="0"/>
              </a:rPr>
              <a:t>Izvještavanje o izvršenju proračuna tijekom godine </a:t>
            </a:r>
          </a:p>
          <a:p>
            <a:pPr marL="457200" indent="-457200">
              <a:buFont typeface="+mj-lt"/>
              <a:buAutoNum type="arabicPeriod"/>
            </a:pPr>
            <a:r>
              <a:rPr lang="en-US" sz="2000" dirty="0" smtClean="0">
                <a:solidFill>
                  <a:schemeClr val="dk1"/>
                </a:solidFill>
                <a:latin typeface="Calibri" panose="020F0502020204030204" pitchFamily="34" charset="0"/>
              </a:rPr>
              <a:t>ICT </a:t>
            </a:r>
          </a:p>
          <a:p>
            <a:pPr marL="457200" indent="-457200">
              <a:buFont typeface="+mj-lt"/>
              <a:buAutoNum type="arabicPeriod"/>
            </a:pPr>
            <a:r>
              <a:rPr lang="en-US" sz="2000" dirty="0" smtClean="0">
                <a:latin typeface="Calibri" panose="020F0502020204030204" pitchFamily="34" charset="0"/>
              </a:rPr>
              <a:t>Ostalo – molimo navedite</a:t>
            </a:r>
            <a:endParaRPr lang="hr-HR"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Content Placeholder 2"/>
          <p:cNvSpPr txBox="1">
            <a:spLocks/>
          </p:cNvSpPr>
          <p:nvPr/>
        </p:nvSpPr>
        <p:spPr>
          <a:xfrm>
            <a:off x="76195" y="6005515"/>
            <a:ext cx="8908213" cy="762000"/>
          </a:xfrm>
          <a:prstGeom prst="rect">
            <a:avLst/>
          </a:prstGeom>
          <a:solidFill>
            <a:schemeClr val="bg2">
              <a:lumMod val="75000"/>
            </a:schemeClr>
          </a:solidFill>
          <a:ln>
            <a:solidFill>
              <a:schemeClr val="accent4">
                <a:lumMod val="20000"/>
                <a:lumOff val="80000"/>
              </a:schemeClr>
            </a:solidFill>
          </a:ln>
          <a:scene3d>
            <a:camera prst="orthographicFront"/>
            <a:lightRig rig="threePt" dir="t"/>
          </a:scene3d>
          <a:sp3d extrusionH="76200" contourW="12700">
            <a:bevelT w="127000" h="127000"/>
            <a:bevelB w="127000" h="127000"/>
            <a:extrusionClr>
              <a:schemeClr val="accent4">
                <a:lumMod val="40000"/>
                <a:lumOff val="60000"/>
              </a:schemeClr>
            </a:extrusionClr>
            <a:contourClr>
              <a:schemeClr val="accent4">
                <a:lumMod val="40000"/>
                <a:lumOff val="60000"/>
              </a:schemeClr>
            </a:contourClr>
          </a:sp3d>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b="1" dirty="0" smtClean="0">
                <a:solidFill>
                  <a:srgbClr val="FF0000"/>
                </a:solidFill>
              </a:rPr>
              <a:t>II-1. P</a:t>
            </a:r>
            <a:r>
              <a:rPr lang="en-US" sz="2000" dirty="0" smtClean="0"/>
              <a:t> Mislite li da bi ideja „</a:t>
            </a:r>
            <a:r>
              <a:rPr lang="en-US" sz="2000" b="1" dirty="0">
                <a:solidFill>
                  <a:srgbClr val="00B050"/>
                </a:solidFill>
              </a:rPr>
              <a:t>zelenog koridora</a:t>
            </a:r>
            <a:r>
              <a:rPr lang="en-US" sz="2000" dirty="0" smtClean="0"/>
              <a:t>” uspjela u vašim zemljama? Koje su prednosti, rizici i načini ublažavanja rizika?</a:t>
            </a:r>
            <a:endParaRPr lang="hr-HR" sz="2000" dirty="0"/>
          </a:p>
        </p:txBody>
      </p:sp>
    </p:spTree>
    <p:extLst>
      <p:ext uri="{BB962C8B-B14F-4D97-AF65-F5344CB8AC3E}">
        <p14:creationId xmlns:p14="http://schemas.microsoft.com/office/powerpoint/2010/main" val="1250613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7934" y="1031575"/>
            <a:ext cx="1171466" cy="380999"/>
          </a:xfrm>
        </p:spPr>
        <p:txBody>
          <a:bodyPr>
            <a:normAutofit fontScale="92500" lnSpcReduction="10000"/>
          </a:bodyPr>
          <a:lstStyle/>
          <a:p>
            <a:pPr marL="0" indent="0">
              <a:buNone/>
            </a:pPr>
            <a:r>
              <a:rPr lang="de-AT" sz="2000" b="1" dirty="0" smtClean="0">
                <a:solidFill>
                  <a:srgbClr val="FF0000"/>
                </a:solidFill>
              </a:rPr>
              <a:t>I-1. P</a:t>
            </a:r>
            <a:endParaRPr lang="hr-HR" sz="2000" dirty="0" smtClean="0"/>
          </a:p>
        </p:txBody>
      </p:sp>
      <p:sp>
        <p:nvSpPr>
          <p:cNvPr id="4" name="Slide Number Placeholder 3"/>
          <p:cNvSpPr>
            <a:spLocks noGrp="1"/>
          </p:cNvSpPr>
          <p:nvPr>
            <p:ph type="sldNum" sz="quarter" idx="12"/>
          </p:nvPr>
        </p:nvSpPr>
        <p:spPr/>
        <p:txBody>
          <a:bodyPr/>
          <a:lstStyle/>
          <a:p>
            <a:fld id="{7B9792E3-0ED1-4636-9AD2-0933D53E70C7}" type="slidenum">
              <a:rPr lang="en-US" smtClean="0"/>
              <a:pPr/>
              <a:t>3</a:t>
            </a:fld>
            <a:endParaRPr lang="hr-HR" dirty="0"/>
          </a:p>
        </p:txBody>
      </p:sp>
      <p:sp>
        <p:nvSpPr>
          <p:cNvPr id="5" name="Rectangle 4"/>
          <p:cNvSpPr/>
          <p:nvPr/>
        </p:nvSpPr>
        <p:spPr>
          <a:xfrm>
            <a:off x="1600200" y="329102"/>
            <a:ext cx="1467068" cy="369332"/>
          </a:xfrm>
          <a:prstGeom prst="rect">
            <a:avLst/>
          </a:prstGeom>
        </p:spPr>
        <p:txBody>
          <a:bodyPr wrap="none">
            <a:spAutoFit/>
          </a:bodyPr>
          <a:lstStyle/>
          <a:p>
            <a:r>
              <a:rPr lang="de-AT" dirty="0" smtClean="0">
                <a:solidFill>
                  <a:srgbClr val="0070C0"/>
                </a:solidFill>
                <a:latin typeface="Arial Black" panose="020B0A04020102020204" pitchFamily="34" charset="0"/>
              </a:rPr>
              <a:t>ODGOVORI</a:t>
            </a:r>
            <a:endParaRPr lang="hr-HR" dirty="0"/>
          </a:p>
        </p:txBody>
      </p:sp>
      <p:pic>
        <p:nvPicPr>
          <p:cNvPr id="7" name="Picture 6"/>
          <p:cNvPicPr/>
          <p:nvPr/>
        </p:nvPicPr>
        <p:blipFill>
          <a:blip r:embed="rId2" cstate="print"/>
          <a:srcRect/>
          <a:stretch>
            <a:fillRect/>
          </a:stretch>
        </p:blipFill>
        <p:spPr bwMode="auto">
          <a:xfrm rot="16200000">
            <a:off x="-2895601" y="2895599"/>
            <a:ext cx="6858002" cy="1066800"/>
          </a:xfrm>
          <a:prstGeom prst="rect">
            <a:avLst/>
          </a:prstGeom>
          <a:noFill/>
          <a:ln w="9525">
            <a:noFill/>
            <a:miter lim="800000"/>
            <a:headEnd/>
            <a:tailEnd/>
          </a:ln>
        </p:spPr>
      </p:pic>
      <p:sp>
        <p:nvSpPr>
          <p:cNvPr id="2" name="Rectangle 1"/>
          <p:cNvSpPr/>
          <p:nvPr/>
        </p:nvSpPr>
        <p:spPr>
          <a:xfrm>
            <a:off x="1623204" y="1447800"/>
            <a:ext cx="7089187" cy="1631216"/>
          </a:xfrm>
          <a:prstGeom prst="rect">
            <a:avLst/>
          </a:prstGeom>
        </p:spPr>
        <p:txBody>
          <a:bodyPr wrap="square">
            <a:spAutoFit/>
          </a:bodyPr>
          <a:lstStyle/>
          <a:p>
            <a:pPr algn="just"/>
            <a:r>
              <a:rPr lang="de-AT" sz="2000" dirty="0"/>
              <a:t>Uzevši u obzir razlike između kontrolnih aktivnosti-upravljanja rizicima-naloga riznice, zaključili smo da je upravljanje rizicima neformalni dio poslovanja riznice diljem utvrđenih funkcija. Jedinica za upravljanje rizicima ne postoji unutar strukture riznice.</a:t>
            </a:r>
          </a:p>
        </p:txBody>
      </p:sp>
      <p:sp>
        <p:nvSpPr>
          <p:cNvPr id="8" name="Rectangle 7"/>
          <p:cNvSpPr/>
          <p:nvPr/>
        </p:nvSpPr>
        <p:spPr>
          <a:xfrm>
            <a:off x="1649083" y="3428998"/>
            <a:ext cx="6934200" cy="1631216"/>
          </a:xfrm>
          <a:prstGeom prst="rect">
            <a:avLst/>
          </a:prstGeom>
        </p:spPr>
        <p:txBody>
          <a:bodyPr wrap="square">
            <a:spAutoFit/>
          </a:bodyPr>
          <a:lstStyle/>
          <a:p>
            <a:pPr algn="just"/>
            <a:r>
              <a:rPr lang="de-AT" sz="2000" b="1" dirty="0">
                <a:solidFill>
                  <a:srgbClr val="FF0000"/>
                </a:solidFill>
              </a:rPr>
              <a:t>I-2. P</a:t>
            </a:r>
            <a:r>
              <a:rPr lang="de-AT" sz="2000" dirty="0"/>
              <a:t> i </a:t>
            </a:r>
            <a:r>
              <a:rPr lang="de-AT" sz="2000" b="1" dirty="0">
                <a:solidFill>
                  <a:srgbClr val="FF0000"/>
                </a:solidFill>
              </a:rPr>
              <a:t>I-3. P</a:t>
            </a:r>
            <a:r>
              <a:rPr lang="de-AT" sz="2000" dirty="0"/>
              <a:t> Međutim, formalno upravljanje rizicima je u većini zemalja ograničeno na ICT funkciju. Jedina iznimka je Albanija koja ima registar rizika u riznici kojim se utvrđuju svi rizici, vjerojatnost nastanka rizika i utjecaj rizika.</a:t>
            </a:r>
          </a:p>
        </p:txBody>
      </p:sp>
    </p:spTree>
    <p:extLst>
      <p:ext uri="{BB962C8B-B14F-4D97-AF65-F5344CB8AC3E}">
        <p14:creationId xmlns:p14="http://schemas.microsoft.com/office/powerpoint/2010/main" val="3329173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9792E3-0ED1-4636-9AD2-0933D53E70C7}" type="slidenum">
              <a:rPr lang="en-US" smtClean="0"/>
              <a:pPr/>
              <a:t>4</a:t>
            </a:fld>
            <a:endParaRPr lang="hr-HR" dirty="0"/>
          </a:p>
        </p:txBody>
      </p:sp>
      <p:sp>
        <p:nvSpPr>
          <p:cNvPr id="5" name="Rectangle 4"/>
          <p:cNvSpPr/>
          <p:nvPr/>
        </p:nvSpPr>
        <p:spPr>
          <a:xfrm>
            <a:off x="609601" y="152400"/>
            <a:ext cx="1467068" cy="584775"/>
          </a:xfrm>
          <a:prstGeom prst="rect">
            <a:avLst/>
          </a:prstGeom>
        </p:spPr>
        <p:txBody>
          <a:bodyPr wrap="none">
            <a:spAutoFit/>
          </a:bodyPr>
          <a:lstStyle/>
          <a:p>
            <a:r>
              <a:rPr lang="de-AT" dirty="0" smtClean="0">
                <a:solidFill>
                  <a:srgbClr val="0070C0"/>
                </a:solidFill>
                <a:latin typeface="Arial Black" panose="020B0A04020102020204" pitchFamily="34" charset="0"/>
              </a:rPr>
              <a:t>ODGOVORI</a:t>
            </a:r>
          </a:p>
          <a:p>
            <a:r>
              <a:rPr lang="de-AT" sz="1400" i="1" dirty="0" smtClean="0">
                <a:solidFill>
                  <a:srgbClr val="0070C0"/>
                </a:solidFill>
                <a:latin typeface="Arial" panose="020B0604020202020204" pitchFamily="34" charset="0"/>
              </a:rPr>
              <a:t>(nastavak)</a:t>
            </a:r>
            <a:endParaRPr lang="hr-HR" sz="1400" i="1" dirty="0">
              <a:latin typeface="Arial" panose="020B0604020202020204" pitchFamily="34" charset="0"/>
              <a:cs typeface="Arial" panose="020B0604020202020204" pitchFamily="34" charset="0"/>
            </a:endParaRPr>
          </a:p>
        </p:txBody>
      </p:sp>
      <p:pic>
        <p:nvPicPr>
          <p:cNvPr id="6" name="Picture 5"/>
          <p:cNvPicPr/>
          <p:nvPr/>
        </p:nvPicPr>
        <p:blipFill>
          <a:blip r:embed="rId2" cstate="print"/>
          <a:srcRect/>
          <a:stretch>
            <a:fillRect/>
          </a:stretch>
        </p:blipFill>
        <p:spPr bwMode="auto">
          <a:xfrm rot="16200000">
            <a:off x="-3124201" y="3124201"/>
            <a:ext cx="6858002" cy="609600"/>
          </a:xfrm>
          <a:prstGeom prst="rect">
            <a:avLst/>
          </a:prstGeom>
          <a:noFill/>
          <a:ln w="9525">
            <a:noFill/>
            <a:miter lim="800000"/>
            <a:headEnd/>
            <a:tailEnd/>
          </a:ln>
        </p:spPr>
      </p:pic>
      <p:graphicFrame>
        <p:nvGraphicFramePr>
          <p:cNvPr id="9" name="Table 8"/>
          <p:cNvGraphicFramePr>
            <a:graphicFrameLocks noGrp="1"/>
          </p:cNvGraphicFramePr>
          <p:nvPr>
            <p:extLst>
              <p:ext uri="{D42A27DB-BD31-4B8C-83A1-F6EECF244321}">
                <p14:modId xmlns:p14="http://schemas.microsoft.com/office/powerpoint/2010/main" val="3745655687"/>
              </p:ext>
            </p:extLst>
          </p:nvPr>
        </p:nvGraphicFramePr>
        <p:xfrm>
          <a:off x="762000" y="1290588"/>
          <a:ext cx="8229600" cy="1422132"/>
        </p:xfrm>
        <a:graphic>
          <a:graphicData uri="http://schemas.openxmlformats.org/drawingml/2006/table">
            <a:tbl>
              <a:tblPr firstRow="1" firstCol="1" lastRow="1" lastCol="1" bandRow="1" bandCol="1"/>
              <a:tblGrid>
                <a:gridCol w="7487968"/>
                <a:gridCol w="741632"/>
              </a:tblGrid>
              <a:tr h="324975">
                <a:tc>
                  <a:txBody>
                    <a:bodyPr/>
                    <a:lstStyle/>
                    <a:p>
                      <a:pPr>
                        <a:spcAft>
                          <a:spcPts val="0"/>
                        </a:spcAft>
                      </a:pPr>
                      <a:r>
                        <a:rPr lang="sq-AL" sz="1200" i="1" dirty="0">
                          <a:effectLst/>
                          <a:latin typeface="Times New Roman"/>
                        </a:rPr>
                        <a:t>Naziv organizacije</a:t>
                      </a:r>
                      <a:endParaRPr lang="hr-HR"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q-AL" sz="800" i="1" dirty="0">
                          <a:effectLst/>
                          <a:latin typeface="Times New Roman"/>
                        </a:rPr>
                        <a:t>Izvješćuje:</a:t>
                      </a:r>
                      <a:endParaRPr lang="hr-HR"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437">
                <a:tc>
                  <a:txBody>
                    <a:bodyPr/>
                    <a:lstStyle/>
                    <a:p>
                      <a:pPr>
                        <a:spcAft>
                          <a:spcPts val="0"/>
                        </a:spcAft>
                      </a:pPr>
                      <a:r>
                        <a:rPr lang="sq-AL" sz="1200" b="1" dirty="0">
                          <a:effectLst/>
                          <a:latin typeface="Times New Roman"/>
                        </a:rPr>
                        <a:t>Ministarstvo </a:t>
                      </a:r>
                      <a:r>
                        <a:t> </a:t>
                      </a:r>
                      <a:r>
                        <a:rPr lang="sq-AL" sz="1200" b="1" dirty="0" smtClean="0">
                          <a:effectLst/>
                          <a:latin typeface="Times New Roman"/>
                        </a:rPr>
                        <a:t>financija</a:t>
                      </a:r>
                      <a:endParaRPr lang="hr-HR"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9580" indent="-449580">
                        <a:spcAft>
                          <a:spcPts val="0"/>
                        </a:spcAft>
                      </a:pPr>
                      <a:r>
                        <a:rPr lang="sq-AL" sz="1000" b="1">
                          <a:effectLst/>
                          <a:latin typeface="Times New Roman"/>
                        </a:rPr>
                        <a:t> </a:t>
                      </a:r>
                      <a:endParaRPr lang="hr-HR" sz="100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spcAft>
                          <a:spcPts val="0"/>
                        </a:spcAft>
                      </a:pPr>
                      <a:r>
                        <a:rPr lang="sq-AL" sz="1200" i="1" dirty="0">
                          <a:effectLst/>
                          <a:latin typeface="Times New Roman"/>
                        </a:rPr>
                        <a:t>Misija Ministarstva</a:t>
                      </a:r>
                      <a:endParaRPr lang="hr-HR"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q-AL" sz="1000">
                          <a:effectLst/>
                          <a:latin typeface="Times New Roman"/>
                        </a:rPr>
                        <a:t> </a:t>
                      </a:r>
                      <a:endParaRPr lang="hr-HR" sz="100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1817">
                <a:tc>
                  <a:txBody>
                    <a:bodyPr/>
                    <a:lstStyle/>
                    <a:p>
                      <a:pPr algn="just">
                        <a:spcAft>
                          <a:spcPts val="0"/>
                        </a:spcAft>
                        <a:tabLst>
                          <a:tab pos="2667000" algn="l"/>
                        </a:tabLst>
                      </a:pPr>
                      <a:r>
                        <a:rPr lang="sq-AL" sz="1400" dirty="0">
                          <a:effectLst/>
                          <a:latin typeface="Times New Roman"/>
                        </a:rPr>
                        <a:t>Efikasna, učinkovita i transparentna upotreba i prikupljanje javnih sredstava u skladu s vladinim programom i nacionalnom strategijom za razvoj i integraciju. </a:t>
                      </a:r>
                      <a:endParaRPr lang="hr-HR"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q-AL" sz="1000" dirty="0">
                          <a:effectLst/>
                          <a:latin typeface="Times New Roman"/>
                        </a:rPr>
                        <a:t> </a:t>
                      </a:r>
                      <a:endParaRPr lang="hr-HR" sz="10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742603842"/>
              </p:ext>
            </p:extLst>
          </p:nvPr>
        </p:nvGraphicFramePr>
        <p:xfrm>
          <a:off x="762000" y="2971800"/>
          <a:ext cx="8229601" cy="3124200"/>
        </p:xfrm>
        <a:graphic>
          <a:graphicData uri="http://schemas.openxmlformats.org/drawingml/2006/table">
            <a:tbl>
              <a:tblPr firstCol="1" lastRow="1" lastCol="1" bandRow="1" bandCol="1"/>
              <a:tblGrid>
                <a:gridCol w="222280"/>
                <a:gridCol w="1186715"/>
                <a:gridCol w="667364"/>
                <a:gridCol w="2520396"/>
                <a:gridCol w="445084"/>
                <a:gridCol w="444561"/>
                <a:gridCol w="445084"/>
                <a:gridCol w="621716"/>
                <a:gridCol w="152400"/>
                <a:gridCol w="914400"/>
                <a:gridCol w="609601"/>
              </a:tblGrid>
              <a:tr h="224088">
                <a:tc>
                  <a:txBody>
                    <a:bodyPr/>
                    <a:lstStyle/>
                    <a:p>
                      <a:pPr algn="ctr">
                        <a:spcAft>
                          <a:spcPts val="0"/>
                        </a:spcAft>
                      </a:pPr>
                      <a:r>
                        <a:rPr lang="sq-AL" sz="1000" dirty="0">
                          <a:solidFill>
                            <a:srgbClr val="000000"/>
                          </a:solidFill>
                          <a:effectLst/>
                          <a:latin typeface="Times New Roman"/>
                        </a:rPr>
                        <a:t>1</a:t>
                      </a:r>
                      <a:endParaRPr lang="hr-HR"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rPr>
                        <a:t>2</a:t>
                      </a:r>
                      <a:endParaRPr lang="hr-HR"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rPr>
                        <a:t>3</a:t>
                      </a:r>
                      <a:endParaRPr lang="hr-HR"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rPr>
                        <a:t>4</a:t>
                      </a:r>
                      <a:endParaRPr lang="hr-HR"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rPr>
                        <a:t>5</a:t>
                      </a:r>
                      <a:endParaRPr lang="hr-HR"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rPr>
                        <a:t>6</a:t>
                      </a:r>
                      <a:endParaRPr lang="hr-HR"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rPr>
                        <a:t>7</a:t>
                      </a:r>
                      <a:endParaRPr lang="hr-HR"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dirty="0">
                          <a:solidFill>
                            <a:srgbClr val="000000"/>
                          </a:solidFill>
                          <a:effectLst/>
                          <a:latin typeface="Times New Roman"/>
                        </a:rPr>
                        <a:t>8</a:t>
                      </a:r>
                      <a:endParaRPr lang="hr-HR"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sq-AL" sz="1000" dirty="0">
                          <a:solidFill>
                            <a:srgbClr val="000000"/>
                          </a:solidFill>
                          <a:effectLst/>
                          <a:latin typeface="Times New Roman"/>
                        </a:rPr>
                        <a:t>9</a:t>
                      </a:r>
                      <a:endParaRPr lang="hr-HR"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AT"/>
                    </a:p>
                  </a:txBody>
                  <a:tcPr/>
                </a:tc>
                <a:tc>
                  <a:txBody>
                    <a:bodyPr/>
                    <a:lstStyle/>
                    <a:p>
                      <a:pPr algn="ctr">
                        <a:spcAft>
                          <a:spcPts val="0"/>
                        </a:spcAft>
                      </a:pPr>
                      <a:r>
                        <a:rPr lang="sq-AL" sz="1000" dirty="0">
                          <a:solidFill>
                            <a:srgbClr val="000000"/>
                          </a:solidFill>
                          <a:effectLst/>
                          <a:latin typeface="Times New Roman"/>
                        </a:rPr>
                        <a:t>10</a:t>
                      </a:r>
                      <a:endParaRPr lang="hr-HR"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7408">
                <a:tc>
                  <a:txBody>
                    <a:bodyPr/>
                    <a:lstStyle/>
                    <a:p>
                      <a:pPr algn="ctr">
                        <a:spcAft>
                          <a:spcPts val="0"/>
                        </a:spcAft>
                      </a:pPr>
                      <a:r>
                        <a:rPr lang="sq-AL" sz="1000">
                          <a:solidFill>
                            <a:srgbClr val="000000"/>
                          </a:solidFill>
                          <a:effectLst/>
                          <a:latin typeface="Times New Roman"/>
                        </a:rPr>
                        <a:t>Ne</a:t>
                      </a:r>
                      <a:endParaRPr lang="hr-HR" sz="100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200" dirty="0" smtClean="0">
                          <a:solidFill>
                            <a:srgbClr val="000000"/>
                          </a:solidFill>
                          <a:effectLst/>
                          <a:latin typeface="Times New Roman"/>
                        </a:rPr>
                        <a:t>Opis rizika</a:t>
                      </a:r>
                      <a:endParaRPr lang="hr-HR"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200" dirty="0">
                          <a:solidFill>
                            <a:srgbClr val="000000"/>
                          </a:solidFill>
                          <a:effectLst/>
                          <a:latin typeface="Times New Roman"/>
                        </a:rPr>
                        <a:t>Rizik prije kontrole</a:t>
                      </a:r>
                      <a:endParaRPr lang="hr-HR"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200" dirty="0">
                          <a:solidFill>
                            <a:srgbClr val="000000"/>
                          </a:solidFill>
                          <a:effectLst/>
                          <a:latin typeface="Times New Roman"/>
                        </a:rPr>
                        <a:t>Postojeće kontrole</a:t>
                      </a:r>
                      <a:endParaRPr lang="hr-HR"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a:solidFill>
                            <a:srgbClr val="000000"/>
                          </a:solidFill>
                          <a:effectLst/>
                          <a:latin typeface="Times New Roman"/>
                        </a:rPr>
                        <a:t>Rizici nakon postojećih kontrola</a:t>
                      </a:r>
                      <a:endParaRPr lang="hr-HR" sz="100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a:solidFill>
                            <a:srgbClr val="000000"/>
                          </a:solidFill>
                          <a:effectLst/>
                          <a:latin typeface="Times New Roman"/>
                        </a:rPr>
                        <a:t>Potreba za daljnjim kontrolama</a:t>
                      </a:r>
                      <a:endParaRPr lang="hr-HR" sz="100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000">
                          <a:solidFill>
                            <a:srgbClr val="000000"/>
                          </a:solidFill>
                          <a:effectLst/>
                          <a:latin typeface="Times New Roman"/>
                        </a:rPr>
                        <a:t>Aktivnosti za rješavanje nedostataka</a:t>
                      </a:r>
                      <a:endParaRPr lang="hr-HR" sz="100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200" dirty="0">
                          <a:solidFill>
                            <a:srgbClr val="000000"/>
                          </a:solidFill>
                          <a:effectLst/>
                          <a:latin typeface="Times New Roman"/>
                        </a:rPr>
                        <a:t>Nositelj rizika</a:t>
                      </a:r>
                      <a:endParaRPr lang="hr-HR" sz="12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sq-AL" sz="1000" dirty="0">
                          <a:solidFill>
                            <a:srgbClr val="000000"/>
                          </a:solidFill>
                          <a:effectLst/>
                          <a:latin typeface="Times New Roman"/>
                        </a:rPr>
                        <a:t>Promjene u riziku od zadnjeg djelovanja (pogoršan =&gt;</a:t>
                      </a:r>
                      <a:endParaRPr lang="hr-HR" sz="1000" dirty="0">
                        <a:effectLst/>
                        <a:latin typeface="Times New Roman"/>
                        <a:ea typeface="Times New Roman"/>
                      </a:endParaRPr>
                    </a:p>
                    <a:p>
                      <a:pPr algn="ctr">
                        <a:spcAft>
                          <a:spcPts val="0"/>
                        </a:spcAft>
                      </a:pPr>
                      <a:r>
                        <a:rPr lang="sq-AL" sz="1000" dirty="0">
                          <a:solidFill>
                            <a:srgbClr val="000000"/>
                          </a:solidFill>
                          <a:effectLst/>
                          <a:latin typeface="Times New Roman"/>
                        </a:rPr>
                        <a:t>poboljšan &lt;=</a:t>
                      </a:r>
                      <a:endParaRPr lang="hr-HR" sz="1000" dirty="0">
                        <a:effectLst/>
                        <a:latin typeface="Times New Roman"/>
                        <a:ea typeface="Times New Roman"/>
                      </a:endParaRPr>
                    </a:p>
                    <a:p>
                      <a:pPr algn="ctr">
                        <a:spcAft>
                          <a:spcPts val="0"/>
                        </a:spcAft>
                      </a:pPr>
                      <a:r>
                        <a:rPr lang="sq-AL" sz="1000" dirty="0">
                          <a:solidFill>
                            <a:srgbClr val="000000"/>
                          </a:solidFill>
                          <a:effectLst/>
                          <a:latin typeface="Times New Roman"/>
                        </a:rPr>
                        <a:t> nepromijenjen =)</a:t>
                      </a:r>
                      <a:endParaRPr lang="hr-HR"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AT"/>
                    </a:p>
                  </a:txBody>
                  <a:tcPr/>
                </a:tc>
                <a:tc>
                  <a:txBody>
                    <a:bodyPr/>
                    <a:lstStyle/>
                    <a:p>
                      <a:pPr algn="ctr">
                        <a:spcAft>
                          <a:spcPts val="0"/>
                        </a:spcAft>
                      </a:pPr>
                      <a:r>
                        <a:rPr lang="sq-AL" sz="1000" dirty="0">
                          <a:solidFill>
                            <a:srgbClr val="000000"/>
                          </a:solidFill>
                          <a:effectLst/>
                          <a:latin typeface="Times New Roman"/>
                        </a:rPr>
                        <a:t>Komentari</a:t>
                      </a:r>
                      <a:endParaRPr lang="hr-HR" sz="1000" dirty="0">
                        <a:effectLst/>
                        <a:latin typeface="Times New Roman"/>
                        <a:ea typeface="Times New Roman"/>
                      </a:endParaRPr>
                    </a:p>
                  </a:txBody>
                  <a:tcPr marL="56485" marR="564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176">
                <a:tc gridSpan="11">
                  <a:txBody>
                    <a:bodyPr/>
                    <a:lstStyle/>
                    <a:p>
                      <a:pPr>
                        <a:spcAft>
                          <a:spcPts val="0"/>
                        </a:spcAft>
                      </a:pPr>
                      <a:r>
                        <a:t>                    </a:t>
                      </a:r>
                      <a:r>
                        <a:rPr lang="sq-AL" sz="1000" b="1" dirty="0" smtClean="0">
                          <a:solidFill>
                            <a:srgbClr val="800000"/>
                          </a:solidFill>
                          <a:effectLst/>
                          <a:latin typeface="Times New Roman"/>
                        </a:rPr>
                        <a:t>Glavna uprava za riznicu</a:t>
                      </a:r>
                      <a:r>
                        <a:t> </a:t>
                      </a:r>
                      <a:endParaRPr lang="hr-HR" sz="1000" dirty="0">
                        <a:effectLst/>
                        <a:latin typeface="Times New Roman"/>
                        <a:ea typeface="Times New Roman"/>
                      </a:endParaRPr>
                    </a:p>
                    <a:p>
                      <a:pPr>
                        <a:spcAft>
                          <a:spcPts val="0"/>
                        </a:spcAft>
                      </a:pPr>
                      <a:r>
                        <a:rPr lang="sq-AL" sz="1000" b="1" i="1" dirty="0">
                          <a:solidFill>
                            <a:srgbClr val="800000"/>
                          </a:solidFill>
                          <a:effectLst/>
                          <a:latin typeface="Times New Roman"/>
                        </a:rPr>
                        <a:t>Cilj</a:t>
                      </a:r>
                      <a:r>
                        <a:rPr lang="sq-AL" sz="1000" dirty="0">
                          <a:solidFill>
                            <a:srgbClr val="800000"/>
                          </a:solidFill>
                          <a:effectLst/>
                          <a:latin typeface="Times New Roman"/>
                        </a:rPr>
                        <a:t>: Unapređenje AGFIS-a u svrhu izrade konsolidiranih izvještaja o provedbi/izvršenju proračuna i pravovremenom podnošenju vrhovnoj reviziji </a:t>
                      </a:r>
                      <a:endParaRPr lang="hr-HR" sz="10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r>
              <a:tr h="1344528">
                <a:tc>
                  <a:txBody>
                    <a:bodyPr/>
                    <a:lstStyle/>
                    <a:p>
                      <a:pPr algn="r">
                        <a:spcAft>
                          <a:spcPts val="0"/>
                        </a:spcAft>
                      </a:pPr>
                      <a:r>
                        <a:rPr lang="sq-AL" sz="1400" dirty="0">
                          <a:effectLst/>
                          <a:latin typeface="Times New Roman"/>
                        </a:rPr>
                        <a:t>1</a:t>
                      </a:r>
                      <a:endParaRPr lang="hr-HR"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q-AL" sz="1400" dirty="0">
                          <a:effectLst/>
                          <a:latin typeface="Times New Roman"/>
                        </a:rPr>
                        <a:t>Prekid u radu AGFIS-a zbog nedostataka (internih)</a:t>
                      </a:r>
                      <a:endParaRPr lang="hr-HR"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400" dirty="0" smtClean="0">
                          <a:effectLst/>
                          <a:latin typeface="Times New Roman"/>
                        </a:rPr>
                        <a:t>6 (visoki/srednji)</a:t>
                      </a:r>
                      <a:endParaRPr lang="hr-HR"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050290" algn="ctr"/>
                        </a:tabLst>
                      </a:pPr>
                      <a:r>
                        <a:rPr lang="sq-AL" sz="1200" dirty="0">
                          <a:effectLst/>
                          <a:latin typeface="Times New Roman"/>
                        </a:rPr>
                        <a:t>- sigurnosni sustav;</a:t>
                      </a:r>
                      <a:r>
                        <a:rPr lang="en-US" sz="1200" dirty="0">
                          <a:effectLst/>
                          <a:latin typeface="Times New Roman"/>
                        </a:rPr>
                        <a:t>	</a:t>
                      </a:r>
                      <a:endParaRPr lang="hr-HR" sz="1200" dirty="0">
                        <a:effectLst/>
                        <a:latin typeface="Times New Roman"/>
                        <a:ea typeface="Times New Roman"/>
                      </a:endParaRPr>
                    </a:p>
                    <a:p>
                      <a:pPr>
                        <a:spcAft>
                          <a:spcPts val="0"/>
                        </a:spcAft>
                      </a:pPr>
                      <a:r>
                        <a:rPr lang="sq-AL" sz="1200" dirty="0">
                          <a:effectLst/>
                          <a:latin typeface="Times New Roman"/>
                        </a:rPr>
                        <a:t>- plan oporavka nakon tragedije;</a:t>
                      </a:r>
                      <a:endParaRPr lang="hr-HR" sz="1200" dirty="0">
                        <a:effectLst/>
                        <a:latin typeface="Times New Roman"/>
                        <a:ea typeface="Times New Roman"/>
                      </a:endParaRPr>
                    </a:p>
                    <a:p>
                      <a:pPr>
                        <a:spcAft>
                          <a:spcPts val="0"/>
                        </a:spcAft>
                      </a:pPr>
                      <a:r>
                        <a:rPr lang="sq-AL" sz="1200" dirty="0">
                          <a:effectLst/>
                          <a:latin typeface="Times New Roman"/>
                        </a:rPr>
                        <a:t>- testiranje plana oporavka nakon tragedije;</a:t>
                      </a:r>
                      <a:endParaRPr lang="hr-HR" sz="1200" dirty="0">
                        <a:effectLst/>
                        <a:latin typeface="Times New Roman"/>
                        <a:ea typeface="Times New Roman"/>
                      </a:endParaRPr>
                    </a:p>
                    <a:p>
                      <a:pPr>
                        <a:spcAft>
                          <a:spcPts val="0"/>
                        </a:spcAft>
                      </a:pPr>
                      <a:r>
                        <a:rPr lang="sq-AL" sz="1200" dirty="0">
                          <a:effectLst/>
                          <a:latin typeface="Times New Roman"/>
                        </a:rPr>
                        <a:t>- rezervni plan koji podržava ručni sustav u slučaju problema ili prekida rada sustava</a:t>
                      </a:r>
                      <a:endParaRPr lang="hr-HR" sz="12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400" dirty="0">
                          <a:effectLst/>
                          <a:latin typeface="Times New Roman"/>
                        </a:rPr>
                        <a:t>3 (visok/nizak)</a:t>
                      </a:r>
                      <a:endParaRPr lang="hr-HR"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q-AL" sz="1400" dirty="0">
                          <a:effectLst/>
                          <a:latin typeface="Times New Roman"/>
                        </a:rPr>
                        <a:t>Ne</a:t>
                      </a:r>
                      <a:endParaRPr lang="hr-HR"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q-AL" sz="1000">
                          <a:effectLst/>
                          <a:latin typeface="Times New Roman"/>
                        </a:rPr>
                        <a:t> </a:t>
                      </a:r>
                      <a:endParaRPr lang="hr-HR" sz="100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sq-AL" sz="1400" dirty="0">
                          <a:effectLst/>
                          <a:latin typeface="Times New Roman"/>
                        </a:rPr>
                        <a:t>Glavna uprava za riznicu</a:t>
                      </a:r>
                      <a:endParaRPr lang="hr-HR" sz="14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endParaRPr lang="de-AT" sz="10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t>  </a:t>
                      </a:r>
                      <a:endParaRPr lang="hr-HR" sz="1000" dirty="0">
                        <a:effectLst/>
                        <a:latin typeface="Times New Roman"/>
                        <a:ea typeface="Times New Roman"/>
                      </a:endParaRPr>
                    </a:p>
                    <a:p>
                      <a:pPr>
                        <a:spcAft>
                          <a:spcPts val="0"/>
                        </a:spcAft>
                      </a:pPr>
                      <a:r>
                        <a:rPr lang="sq-AL" sz="1000" dirty="0">
                          <a:effectLst/>
                          <a:latin typeface="Times New Roman"/>
                        </a:rPr>
                        <a:t> </a:t>
                      </a:r>
                      <a:endParaRPr lang="hr-HR" sz="1000" dirty="0">
                        <a:effectLst/>
                        <a:latin typeface="Times New Roman"/>
                        <a:ea typeface="Times New Roman"/>
                      </a:endParaRPr>
                    </a:p>
                    <a:p>
                      <a:pPr algn="ctr">
                        <a:spcAft>
                          <a:spcPts val="0"/>
                        </a:spcAft>
                      </a:pPr>
                      <a:r>
                        <a:t> </a:t>
                      </a:r>
                      <a:r>
                        <a:rPr lang="sq-AL" sz="1300" dirty="0">
                          <a:effectLst/>
                          <a:latin typeface="Times New Roman"/>
                        </a:rPr>
                        <a:t>Nepromijenjeno (=)</a:t>
                      </a:r>
                      <a:endParaRPr lang="hr-HR" sz="13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q-AL" sz="1000" dirty="0">
                          <a:effectLst/>
                          <a:latin typeface="Times New Roman"/>
                        </a:rPr>
                        <a:t> </a:t>
                      </a:r>
                      <a:endParaRPr lang="hr-HR" sz="1000" dirty="0">
                        <a:effectLst/>
                        <a:latin typeface="Times New Roman"/>
                        <a:ea typeface="Times New Roman"/>
                      </a:endParaRPr>
                    </a:p>
                  </a:txBody>
                  <a:tcPr marL="56485" marR="564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Rectangle 4"/>
          <p:cNvSpPr>
            <a:spLocks noChangeArrowheads="1"/>
          </p:cNvSpPr>
          <p:nvPr/>
        </p:nvSpPr>
        <p:spPr bwMode="auto">
          <a:xfrm>
            <a:off x="685800" y="737175"/>
            <a:ext cx="723899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050925" algn="ctr"/>
              </a:tabLst>
              <a:defRPr>
                <a:solidFill>
                  <a:schemeClr val="tx1"/>
                </a:solidFill>
                <a:latin typeface="Arial" pitchFamily="34" charset="0"/>
                <a:cs typeface="Arial" pitchFamily="34" charset="0"/>
              </a:defRPr>
            </a:lvl1pPr>
            <a:lvl2pPr fontAlgn="base">
              <a:spcBef>
                <a:spcPct val="0"/>
              </a:spcBef>
              <a:spcAft>
                <a:spcPct val="0"/>
              </a:spcAft>
              <a:tabLst>
                <a:tab pos="1050925" algn="ctr"/>
              </a:tabLst>
              <a:defRPr>
                <a:solidFill>
                  <a:schemeClr val="tx1"/>
                </a:solidFill>
                <a:latin typeface="Arial" pitchFamily="34" charset="0"/>
                <a:cs typeface="Arial" pitchFamily="34" charset="0"/>
              </a:defRPr>
            </a:lvl2pPr>
            <a:lvl3pPr fontAlgn="base">
              <a:spcBef>
                <a:spcPct val="0"/>
              </a:spcBef>
              <a:spcAft>
                <a:spcPct val="0"/>
              </a:spcAft>
              <a:tabLst>
                <a:tab pos="1050925" algn="ctr"/>
              </a:tabLst>
              <a:defRPr>
                <a:solidFill>
                  <a:schemeClr val="tx1"/>
                </a:solidFill>
                <a:latin typeface="Arial" pitchFamily="34" charset="0"/>
                <a:cs typeface="Arial" pitchFamily="34" charset="0"/>
              </a:defRPr>
            </a:lvl3pPr>
            <a:lvl4pPr fontAlgn="base">
              <a:spcBef>
                <a:spcPct val="0"/>
              </a:spcBef>
              <a:spcAft>
                <a:spcPct val="0"/>
              </a:spcAft>
              <a:tabLst>
                <a:tab pos="1050925" algn="ctr"/>
              </a:tabLst>
              <a:defRPr>
                <a:solidFill>
                  <a:schemeClr val="tx1"/>
                </a:solidFill>
                <a:latin typeface="Arial" pitchFamily="34" charset="0"/>
                <a:cs typeface="Arial" pitchFamily="34" charset="0"/>
              </a:defRPr>
            </a:lvl4pPr>
            <a:lvl5pPr fontAlgn="base">
              <a:spcBef>
                <a:spcPct val="0"/>
              </a:spcBef>
              <a:spcAft>
                <a:spcPct val="0"/>
              </a:spcAft>
              <a:tabLst>
                <a:tab pos="1050925" algn="ctr"/>
              </a:tabLst>
              <a:defRPr>
                <a:solidFill>
                  <a:schemeClr val="tx1"/>
                </a:solidFill>
                <a:latin typeface="Arial" pitchFamily="34" charset="0"/>
                <a:cs typeface="Arial" pitchFamily="34" charset="0"/>
              </a:defRPr>
            </a:lvl5pPr>
            <a:lvl6pPr fontAlgn="base">
              <a:spcBef>
                <a:spcPct val="0"/>
              </a:spcBef>
              <a:spcAft>
                <a:spcPct val="0"/>
              </a:spcAft>
              <a:tabLst>
                <a:tab pos="1050925" algn="ctr"/>
              </a:tabLst>
              <a:defRPr>
                <a:solidFill>
                  <a:schemeClr val="tx1"/>
                </a:solidFill>
                <a:latin typeface="Arial" pitchFamily="34" charset="0"/>
                <a:cs typeface="Arial" pitchFamily="34" charset="0"/>
              </a:defRPr>
            </a:lvl6pPr>
            <a:lvl7pPr fontAlgn="base">
              <a:spcBef>
                <a:spcPct val="0"/>
              </a:spcBef>
              <a:spcAft>
                <a:spcPct val="0"/>
              </a:spcAft>
              <a:tabLst>
                <a:tab pos="1050925" algn="ctr"/>
              </a:tabLst>
              <a:defRPr>
                <a:solidFill>
                  <a:schemeClr val="tx1"/>
                </a:solidFill>
                <a:latin typeface="Arial" pitchFamily="34" charset="0"/>
                <a:cs typeface="Arial" pitchFamily="34" charset="0"/>
              </a:defRPr>
            </a:lvl7pPr>
            <a:lvl8pPr fontAlgn="base">
              <a:spcBef>
                <a:spcPct val="0"/>
              </a:spcBef>
              <a:spcAft>
                <a:spcPct val="0"/>
              </a:spcAft>
              <a:tabLst>
                <a:tab pos="1050925" algn="ctr"/>
              </a:tabLst>
              <a:defRPr>
                <a:solidFill>
                  <a:schemeClr val="tx1"/>
                </a:solidFill>
                <a:latin typeface="Arial" pitchFamily="34" charset="0"/>
                <a:cs typeface="Arial" pitchFamily="34" charset="0"/>
              </a:defRPr>
            </a:lvl8pPr>
            <a:lvl9pPr fontAlgn="base">
              <a:spcBef>
                <a:spcPct val="0"/>
              </a:spcBef>
              <a:spcAft>
                <a:spcPct val="0"/>
              </a:spcAft>
              <a:tabLst>
                <a:tab pos="1050925" algn="ct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1050925" algn="ctr"/>
              </a:tabLst>
            </a:pPr>
            <a:r>
              <a:rPr kumimoji="0" lang="sq-AL" altLang="de-DE" sz="1400" b="1" i="0" u="none" strike="noStrike" cap="none" normalizeH="0" baseline="0" dirty="0" smtClean="0">
                <a:ln>
                  <a:noFill/>
                </a:ln>
                <a:solidFill>
                  <a:srgbClr val="C00000"/>
                </a:solidFill>
                <a:effectLst/>
                <a:latin typeface="Cambria" pitchFamily="18" charset="0"/>
              </a:rPr>
              <a:t>PRILOG: </a:t>
            </a:r>
            <a:endParaRPr kumimoji="0" lang="hr-HR" altLang="de-DE" sz="1400" b="1" i="0" u="none" strike="noStrike" cap="none" normalizeH="0" baseline="0" dirty="0" smtClean="0">
              <a:ln>
                <a:noFill/>
              </a:ln>
              <a:solidFill>
                <a:srgbClr val="C00000"/>
              </a:solidFill>
              <a:effectLst/>
              <a:latin typeface="Cambria" pitchFamily="18"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1050925" algn="ctr"/>
              </a:tabLst>
            </a:pPr>
            <a:r>
              <a:rPr kumimoji="0" lang="sq-AL" altLang="de-DE" sz="1400" b="1" i="0" u="none" strike="noStrike" cap="none" normalizeH="0" baseline="0" dirty="0" smtClean="0">
                <a:ln>
                  <a:noFill/>
                </a:ln>
                <a:solidFill>
                  <a:srgbClr val="C00000"/>
                </a:solidFill>
                <a:effectLst/>
                <a:latin typeface="Cambria" pitchFamily="18" charset="0"/>
              </a:rPr>
              <a:t>Registar rizika za Ministarstvo financija</a:t>
            </a:r>
            <a:endParaRPr kumimoji="0" lang="hr-HR" altLang="de-DE" sz="600" b="0" i="0" u="none" strike="noStrike" cap="none" normalizeH="0" baseline="0" dirty="0" smtClean="0">
              <a:ln>
                <a:noFill/>
              </a:ln>
              <a:solidFill>
                <a:srgbClr val="C00000"/>
              </a:solidFill>
              <a:effectLst/>
              <a:cs typeface="Arial" pitchFamily="34" charset="0"/>
            </a:endParaRPr>
          </a:p>
        </p:txBody>
      </p:sp>
    </p:spTree>
    <p:extLst>
      <p:ext uri="{BB962C8B-B14F-4D97-AF65-F5344CB8AC3E}">
        <p14:creationId xmlns:p14="http://schemas.microsoft.com/office/powerpoint/2010/main" val="1422466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0562" y="533400"/>
            <a:ext cx="8411116" cy="1462639"/>
          </a:xfrm>
        </p:spPr>
        <p:txBody>
          <a:bodyPr>
            <a:noAutofit/>
          </a:bodyPr>
          <a:lstStyle/>
          <a:p>
            <a:pPr algn="l">
              <a:lnSpc>
                <a:spcPts val="1000"/>
              </a:lnSpc>
              <a:spcBef>
                <a:spcPts val="0"/>
              </a:spcBef>
            </a:pPr>
            <a:endParaRPr lang="hr-HR" sz="1600" dirty="0" smtClean="0">
              <a:solidFill>
                <a:schemeClr val="tx1"/>
              </a:solidFill>
            </a:endParaRPr>
          </a:p>
          <a:p>
            <a:pPr algn="l">
              <a:lnSpc>
                <a:spcPts val="1000"/>
              </a:lnSpc>
              <a:spcBef>
                <a:spcPts val="0"/>
              </a:spcBef>
            </a:pPr>
            <a:r>
              <a:rPr lang="de-AT" sz="1600" dirty="0" smtClean="0">
                <a:solidFill>
                  <a:schemeClr val="tx1"/>
                </a:solidFill>
              </a:rPr>
              <a:t>Zaključili smo da je zeleni koridor dobra inicijativa u uvjetima gruzijske </a:t>
            </a:r>
            <a:endParaRPr lang="hr-HR" sz="1600" dirty="0" smtClean="0">
              <a:solidFill>
                <a:schemeClr val="tx1"/>
              </a:solidFill>
            </a:endParaRPr>
          </a:p>
          <a:p>
            <a:pPr algn="l">
              <a:lnSpc>
                <a:spcPts val="1000"/>
              </a:lnSpc>
              <a:spcBef>
                <a:spcPts val="0"/>
              </a:spcBef>
            </a:pPr>
            <a:endParaRPr lang="hr-HR" sz="1600" dirty="0">
              <a:solidFill>
                <a:schemeClr val="tx1"/>
              </a:solidFill>
            </a:endParaRPr>
          </a:p>
          <a:p>
            <a:pPr algn="l">
              <a:lnSpc>
                <a:spcPts val="1000"/>
              </a:lnSpc>
              <a:spcBef>
                <a:spcPts val="0"/>
              </a:spcBef>
            </a:pPr>
            <a:r>
              <a:rPr lang="de-AT" sz="1600" dirty="0" smtClean="0">
                <a:solidFill>
                  <a:schemeClr val="tx1"/>
                </a:solidFill>
              </a:rPr>
              <a:t>riznice. </a:t>
            </a:r>
            <a:endParaRPr lang="hr-HR" sz="1600" dirty="0" smtClean="0">
              <a:solidFill>
                <a:schemeClr val="tx1"/>
              </a:solidFill>
            </a:endParaRPr>
          </a:p>
          <a:p>
            <a:pPr algn="l">
              <a:lnSpc>
                <a:spcPts val="1000"/>
              </a:lnSpc>
              <a:spcBef>
                <a:spcPts val="0"/>
              </a:spcBef>
            </a:pPr>
            <a:endParaRPr lang="hr-HR" sz="1000" dirty="0" smtClean="0">
              <a:solidFill>
                <a:schemeClr val="tx1"/>
              </a:solidFill>
            </a:endParaRPr>
          </a:p>
          <a:p>
            <a:pPr algn="l">
              <a:lnSpc>
                <a:spcPts val="1000"/>
              </a:lnSpc>
            </a:pPr>
            <a:r>
              <a:rPr lang="de-AT" sz="1600" dirty="0" smtClean="0">
                <a:solidFill>
                  <a:schemeClr val="tx1"/>
                </a:solidFill>
              </a:rPr>
              <a:t>Sve su zemlje dale podršku cjelokupnom konceptualnom okviru.</a:t>
            </a:r>
          </a:p>
          <a:p>
            <a:pPr algn="l">
              <a:lnSpc>
                <a:spcPts val="1000"/>
              </a:lnSpc>
            </a:pPr>
            <a:endParaRPr lang="hr-HR" sz="400" dirty="0">
              <a:solidFill>
                <a:schemeClr val="tx1"/>
              </a:solidFill>
            </a:endParaRPr>
          </a:p>
          <a:p>
            <a:pPr algn="l">
              <a:lnSpc>
                <a:spcPts val="1000"/>
              </a:lnSpc>
            </a:pPr>
            <a:r>
              <a:rPr lang="de-AT" sz="1600" dirty="0">
                <a:solidFill>
                  <a:schemeClr val="tx1"/>
                </a:solidFill>
              </a:rPr>
              <a:t>Provedba u našim zemljama ovisi o nekim faktorima i </a:t>
            </a:r>
            <a:endParaRPr lang="hr-HR" sz="1600" dirty="0" smtClean="0">
              <a:solidFill>
                <a:schemeClr val="tx1"/>
              </a:solidFill>
            </a:endParaRPr>
          </a:p>
          <a:p>
            <a:pPr algn="l">
              <a:lnSpc>
                <a:spcPts val="1000"/>
              </a:lnSpc>
            </a:pPr>
            <a:r>
              <a:rPr sz="1600" dirty="0" smtClean="0"/>
              <a:t>analizi </a:t>
            </a:r>
            <a:r>
              <a:rPr lang="de-AT" sz="1600" dirty="0"/>
              <a:t>prema sljedećem:</a:t>
            </a:r>
          </a:p>
          <a:p>
            <a:pPr algn="l"/>
            <a:endParaRPr lang="hr-HR" sz="1600" dirty="0"/>
          </a:p>
        </p:txBody>
      </p:sp>
      <p:pic>
        <p:nvPicPr>
          <p:cNvPr id="4" name="Picture 3"/>
          <p:cNvPicPr/>
          <p:nvPr/>
        </p:nvPicPr>
        <p:blipFill>
          <a:blip r:embed="rId3" cstate="print"/>
          <a:srcRect/>
          <a:stretch>
            <a:fillRect/>
          </a:stretch>
        </p:blipFill>
        <p:spPr bwMode="auto">
          <a:xfrm rot="16200000">
            <a:off x="-3124200" y="3124199"/>
            <a:ext cx="6858002" cy="6095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5</a:t>
            </a:fld>
            <a:endParaRPr lang="hr-HR" dirty="0"/>
          </a:p>
        </p:txBody>
      </p:sp>
      <p:sp>
        <p:nvSpPr>
          <p:cNvPr id="2" name="TextBox 1"/>
          <p:cNvSpPr txBox="1"/>
          <p:nvPr/>
        </p:nvSpPr>
        <p:spPr>
          <a:xfrm>
            <a:off x="762000" y="194651"/>
            <a:ext cx="838200" cy="400110"/>
          </a:xfrm>
          <a:prstGeom prst="rect">
            <a:avLst/>
          </a:prstGeom>
          <a:noFill/>
        </p:spPr>
        <p:txBody>
          <a:bodyPr wrap="square" rtlCol="0">
            <a:spAutoFit/>
          </a:bodyPr>
          <a:lstStyle/>
          <a:p>
            <a:r>
              <a:rPr lang="en-US" sz="2000" b="1" dirty="0" smtClean="0">
                <a:solidFill>
                  <a:srgbClr val="FF0000"/>
                </a:solidFill>
                <a:effectLst>
                  <a:innerShdw blurRad="63500" dist="50800" dir="8100000">
                    <a:prstClr val="black">
                      <a:alpha val="50000"/>
                    </a:prstClr>
                  </a:innerShdw>
                </a:effectLst>
              </a:rPr>
              <a:t>II-1.P</a:t>
            </a:r>
            <a:endParaRPr lang="hr-HR" sz="2000" b="1" dirty="0">
              <a:solidFill>
                <a:srgbClr val="FF0000"/>
              </a:solidFill>
              <a:effectLst>
                <a:innerShdw blurRad="63500" dist="50800" dir="8100000">
                  <a:prstClr val="black">
                    <a:alpha val="50000"/>
                  </a:prstClr>
                </a:innerShdw>
              </a:effectLst>
            </a:endParaRPr>
          </a:p>
        </p:txBody>
      </p:sp>
      <p:sp>
        <p:nvSpPr>
          <p:cNvPr id="6" name="Rectangle 5"/>
          <p:cNvSpPr/>
          <p:nvPr/>
        </p:nvSpPr>
        <p:spPr>
          <a:xfrm>
            <a:off x="760562" y="0"/>
            <a:ext cx="1467068" cy="369332"/>
          </a:xfrm>
          <a:prstGeom prst="rect">
            <a:avLst/>
          </a:prstGeom>
        </p:spPr>
        <p:txBody>
          <a:bodyPr wrap="none">
            <a:spAutoFit/>
          </a:bodyPr>
          <a:lstStyle/>
          <a:p>
            <a:r>
              <a:rPr lang="de-AT" dirty="0" smtClean="0">
                <a:solidFill>
                  <a:srgbClr val="0070C0"/>
                </a:solidFill>
                <a:latin typeface="Arial Black" panose="020B0A04020102020204" pitchFamily="34" charset="0"/>
              </a:rPr>
              <a:t>ODGOVORI</a:t>
            </a:r>
            <a:endParaRPr lang="hr-HR" dirty="0"/>
          </a:p>
        </p:txBody>
      </p:sp>
      <p:sp>
        <p:nvSpPr>
          <p:cNvPr id="7" name="TextBox 6"/>
          <p:cNvSpPr txBox="1"/>
          <p:nvPr/>
        </p:nvSpPr>
        <p:spPr>
          <a:xfrm>
            <a:off x="627930" y="6194027"/>
            <a:ext cx="8592269" cy="353943"/>
          </a:xfrm>
          <a:prstGeom prst="rect">
            <a:avLst/>
          </a:prstGeom>
          <a:noFill/>
        </p:spPr>
        <p:txBody>
          <a:bodyPr wrap="square" rtlCol="0">
            <a:spAutoFit/>
          </a:bodyPr>
          <a:lstStyle/>
          <a:p>
            <a:r>
              <a:rPr lang="de-AT" sz="1700" dirty="0"/>
              <a:t>Uvijek moramo razmotriti izvještaj o troškovima/koristima i njihovom odnosu kako bismo dobili optimalno rješenje.</a:t>
            </a:r>
          </a:p>
        </p:txBody>
      </p:sp>
      <p:graphicFrame>
        <p:nvGraphicFramePr>
          <p:cNvPr id="9" name="Table 8"/>
          <p:cNvGraphicFramePr>
            <a:graphicFrameLocks noGrp="1"/>
          </p:cNvGraphicFramePr>
          <p:nvPr/>
        </p:nvGraphicFramePr>
        <p:xfrm>
          <a:off x="685800" y="1905000"/>
          <a:ext cx="8305800" cy="5117887"/>
        </p:xfrm>
        <a:graphic>
          <a:graphicData uri="http://schemas.openxmlformats.org/drawingml/2006/table">
            <a:tbl>
              <a:tblPr/>
              <a:tblGrid>
                <a:gridCol w="609600"/>
                <a:gridCol w="1905000"/>
                <a:gridCol w="2514600"/>
                <a:gridCol w="3276600"/>
              </a:tblGrid>
              <a:tr h="232908">
                <a:tc>
                  <a:txBody>
                    <a:bodyPr/>
                    <a:lstStyle/>
                    <a:p>
                      <a:pPr algn="just">
                        <a:lnSpc>
                          <a:spcPct val="115000"/>
                        </a:lnSpc>
                        <a:spcAft>
                          <a:spcPts val="0"/>
                        </a:spcAft>
                      </a:pPr>
                      <a:r>
                        <a:rPr lang="en-US" sz="1200" b="1" kern="1200" dirty="0">
                          <a:solidFill>
                            <a:srgbClr val="FFFFFF"/>
                          </a:solidFill>
                          <a:latin typeface="Calibri"/>
                        </a:rPr>
                        <a:t>Br.</a:t>
                      </a:r>
                      <a:endParaRPr lang="hr-HR" sz="1200" dirty="0">
                        <a:latin typeface="Calibri"/>
                        <a:ea typeface="Calibri"/>
                        <a:cs typeface="Times New Roman"/>
                      </a:endParaRPr>
                    </a:p>
                  </a:txBody>
                  <a:tcPr marL="39610" marR="39610" marT="19805" marB="19805">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15000"/>
                        </a:lnSpc>
                        <a:spcAft>
                          <a:spcPts val="0"/>
                        </a:spcAft>
                      </a:pPr>
                      <a:r>
                        <a:rPr lang="en-US" sz="1200" b="1" kern="1200">
                          <a:solidFill>
                            <a:srgbClr val="FFFFFF"/>
                          </a:solidFill>
                          <a:latin typeface="Calibri"/>
                        </a:rPr>
                        <a:t>Naknade</a:t>
                      </a:r>
                      <a:endParaRPr lang="hr-HR"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15000"/>
                        </a:lnSpc>
                        <a:spcAft>
                          <a:spcPts val="0"/>
                        </a:spcAft>
                      </a:pPr>
                      <a:r>
                        <a:rPr lang="en-US" sz="1200" b="1" kern="1200">
                          <a:solidFill>
                            <a:srgbClr val="FFFFFF"/>
                          </a:solidFill>
                          <a:latin typeface="Calibri"/>
                        </a:rPr>
                        <a:t>Rizici</a:t>
                      </a:r>
                      <a:endParaRPr lang="hr-HR"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a:lstStyle/>
                    <a:p>
                      <a:pPr algn="just">
                        <a:lnSpc>
                          <a:spcPct val="115000"/>
                        </a:lnSpc>
                        <a:spcAft>
                          <a:spcPts val="0"/>
                        </a:spcAft>
                      </a:pPr>
                      <a:r>
                        <a:rPr lang="en-US" sz="1200" b="1" kern="1200">
                          <a:solidFill>
                            <a:srgbClr val="FFFFFF"/>
                          </a:solidFill>
                          <a:latin typeface="Calibri"/>
                        </a:rPr>
                        <a:t>Ublažavanje rizika (elementi ograničavanja)</a:t>
                      </a:r>
                      <a:endParaRPr lang="hr-HR"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424224">
                <a:tc>
                  <a:txBody>
                    <a:bodyPr/>
                    <a:lstStyle/>
                    <a:p>
                      <a:pPr algn="ctr">
                        <a:lnSpc>
                          <a:spcPct val="115000"/>
                        </a:lnSpc>
                        <a:spcAft>
                          <a:spcPts val="0"/>
                        </a:spcAft>
                      </a:pPr>
                      <a:r>
                        <a:rPr lang="en-US" sz="1200" kern="1200">
                          <a:solidFill>
                            <a:srgbClr val="000000"/>
                          </a:solidFill>
                          <a:latin typeface="Calibri"/>
                        </a:rPr>
                        <a:t>1</a:t>
                      </a:r>
                      <a:endParaRPr lang="hr-HR" sz="1200">
                        <a:latin typeface="Calibri"/>
                        <a:ea typeface="Calibri"/>
                        <a:cs typeface="Times New Roman"/>
                      </a:endParaRPr>
                    </a:p>
                  </a:txBody>
                  <a:tcPr marL="29708" marR="29708" marT="4126"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dirty="0">
                          <a:latin typeface="Arial"/>
                        </a:rPr>
                        <a:t>Pojednostaviti procedure plaćanja (jedan korak manje)</a:t>
                      </a:r>
                      <a:endParaRPr lang="hr-HR" sz="1200" dirty="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a:latin typeface="Arial"/>
                        </a:rPr>
                        <a:t>Dupliciranje plaćanja</a:t>
                      </a:r>
                      <a:endParaRPr lang="hr-HR"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a:latin typeface="Arial"/>
                        </a:rPr>
                        <a:t>Razvoj IT-ja za automatsko provjeravanje</a:t>
                      </a:r>
                      <a:endParaRPr lang="hr-HR"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711200">
                <a:tc>
                  <a:txBody>
                    <a:bodyPr/>
                    <a:lstStyle/>
                    <a:p>
                      <a:pPr algn="ctr">
                        <a:lnSpc>
                          <a:spcPct val="115000"/>
                        </a:lnSpc>
                        <a:spcAft>
                          <a:spcPts val="0"/>
                        </a:spcAft>
                      </a:pPr>
                      <a:r>
                        <a:rPr lang="en-US" sz="1200" kern="1200">
                          <a:solidFill>
                            <a:srgbClr val="000000"/>
                          </a:solidFill>
                          <a:latin typeface="Calibri"/>
                        </a:rPr>
                        <a:t>2</a:t>
                      </a:r>
                      <a:endParaRPr lang="hr-HR" sz="1200">
                        <a:latin typeface="Calibri"/>
                        <a:ea typeface="Calibri"/>
                        <a:cs typeface="Times New Roman"/>
                      </a:endParaRPr>
                    </a:p>
                  </a:txBody>
                  <a:tcPr marL="29708" marR="29708" marT="4126"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0"/>
                        </a:spcAft>
                      </a:pPr>
                      <a:r>
                        <a:rPr lang="en-US" sz="1200" dirty="0" err="1">
                          <a:latin typeface="Arial"/>
                        </a:rPr>
                        <a:t>Ušteda</a:t>
                      </a:r>
                      <a:r>
                        <a:rPr lang="en-US" sz="1200" dirty="0">
                          <a:latin typeface="Arial"/>
                        </a:rPr>
                        <a:t> </a:t>
                      </a:r>
                      <a:r>
                        <a:rPr lang="en-US" sz="1200" dirty="0" err="1">
                          <a:latin typeface="Arial"/>
                        </a:rPr>
                        <a:t>na</a:t>
                      </a:r>
                      <a:r>
                        <a:rPr lang="en-US" sz="1200" dirty="0">
                          <a:latin typeface="Arial"/>
                        </a:rPr>
                        <a:t> </a:t>
                      </a:r>
                      <a:r>
                        <a:rPr lang="en-US" sz="1200" dirty="0" err="1">
                          <a:latin typeface="Arial"/>
                        </a:rPr>
                        <a:t>radnom</a:t>
                      </a:r>
                      <a:r>
                        <a:rPr lang="en-US" sz="1200" dirty="0">
                          <a:latin typeface="Arial"/>
                        </a:rPr>
                        <a:t> </a:t>
                      </a:r>
                      <a:r>
                        <a:rPr lang="en-US" sz="1200" dirty="0" err="1">
                          <a:latin typeface="Arial"/>
                        </a:rPr>
                        <a:t>vremenu</a:t>
                      </a:r>
                      <a:r>
                        <a:rPr lang="en-US" sz="1200" dirty="0">
                          <a:latin typeface="Arial"/>
                        </a:rPr>
                        <a:t> </a:t>
                      </a:r>
                      <a:r>
                        <a:rPr lang="en-US" sz="1200" dirty="0" err="1">
                          <a:latin typeface="Arial"/>
                        </a:rPr>
                        <a:t>zaposlenika</a:t>
                      </a:r>
                      <a:r>
                        <a:rPr lang="en-US" sz="1200" dirty="0">
                          <a:latin typeface="Arial"/>
                        </a:rPr>
                        <a:t> </a:t>
                      </a:r>
                      <a:r>
                        <a:rPr lang="en-US" sz="1200" dirty="0" err="1">
                          <a:latin typeface="Arial"/>
                        </a:rPr>
                        <a:t>središnje</a:t>
                      </a:r>
                      <a:r>
                        <a:rPr lang="en-US" sz="1200" dirty="0">
                          <a:latin typeface="Arial"/>
                        </a:rPr>
                        <a:t> </a:t>
                      </a:r>
                      <a:r>
                        <a:rPr lang="en-US" sz="1200" dirty="0" err="1">
                          <a:latin typeface="Arial"/>
                        </a:rPr>
                        <a:t>riznice</a:t>
                      </a:r>
                      <a:r>
                        <a:rPr lang="en-US" sz="1200" dirty="0">
                          <a:latin typeface="Arial"/>
                        </a:rPr>
                        <a:t> </a:t>
                      </a:r>
                      <a:r>
                        <a:rPr lang="en-US" sz="1200" dirty="0" err="1">
                          <a:latin typeface="Arial"/>
                        </a:rPr>
                        <a:t>jer</a:t>
                      </a:r>
                      <a:r>
                        <a:rPr lang="en-US" sz="1200" dirty="0">
                          <a:latin typeface="Arial"/>
                        </a:rPr>
                        <a:t> </a:t>
                      </a:r>
                      <a:r>
                        <a:rPr lang="en-US" sz="1200" dirty="0" err="1">
                          <a:latin typeface="Arial"/>
                        </a:rPr>
                        <a:t>nema</a:t>
                      </a:r>
                      <a:r>
                        <a:rPr lang="en-US" sz="1200" dirty="0">
                          <a:latin typeface="Arial"/>
                        </a:rPr>
                        <a:t> </a:t>
                      </a:r>
                      <a:r>
                        <a:rPr lang="en-US" sz="1200" dirty="0" err="1">
                          <a:latin typeface="Arial"/>
                        </a:rPr>
                        <a:t>ručne</a:t>
                      </a:r>
                      <a:r>
                        <a:rPr lang="en-US" sz="1200" dirty="0">
                          <a:latin typeface="Arial"/>
                        </a:rPr>
                        <a:t> </a:t>
                      </a:r>
                      <a:r>
                        <a:rPr lang="en-US" sz="1200" dirty="0" err="1">
                          <a:latin typeface="Arial"/>
                        </a:rPr>
                        <a:t>kontrole</a:t>
                      </a:r>
                      <a:r>
                        <a:rPr lang="en-US" sz="1200" dirty="0">
                          <a:latin typeface="Arial"/>
                        </a:rPr>
                        <a:t> </a:t>
                      </a:r>
                      <a:r>
                        <a:rPr lang="en-US" sz="1200" dirty="0" err="1">
                          <a:latin typeface="Arial"/>
                        </a:rPr>
                        <a:t>opravdanih</a:t>
                      </a:r>
                      <a:r>
                        <a:rPr lang="en-US" sz="1200" dirty="0">
                          <a:latin typeface="Arial"/>
                        </a:rPr>
                        <a:t> </a:t>
                      </a:r>
                      <a:r>
                        <a:rPr lang="en-US" sz="1200" dirty="0" err="1">
                          <a:latin typeface="Arial"/>
                        </a:rPr>
                        <a:t>dokumenata</a:t>
                      </a:r>
                      <a:endParaRPr lang="hr-HR" sz="1200" dirty="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0"/>
                        </a:spcAft>
                      </a:pPr>
                      <a:r>
                        <a:rPr lang="en-US" sz="1200">
                          <a:latin typeface="Arial"/>
                        </a:rPr>
                        <a:t>Usklađenost s posebnim kriterijima sustava</a:t>
                      </a:r>
                      <a:endParaRPr lang="hr-HR"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0"/>
                        </a:spcAft>
                      </a:pPr>
                      <a:r>
                        <a:t>Integrirani FMIS </a:t>
                      </a:r>
                      <a:r>
                        <a:rPr i="1" dirty="0" smtClean="0"/>
                        <a:t>(preko sučelja s ostalim sustavima poput baze podataka porezne uprave za identifikaciju primatelja itd.)</a:t>
                      </a:r>
                      <a:endParaRPr lang="hr-HR"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322874">
                <a:tc>
                  <a:txBody>
                    <a:bodyPr/>
                    <a:lstStyle/>
                    <a:p>
                      <a:pPr algn="ctr">
                        <a:lnSpc>
                          <a:spcPct val="115000"/>
                        </a:lnSpc>
                        <a:spcAft>
                          <a:spcPts val="0"/>
                        </a:spcAft>
                      </a:pPr>
                      <a:r>
                        <a:rPr lang="en-US" sz="1200" kern="1200">
                          <a:solidFill>
                            <a:srgbClr val="000000"/>
                          </a:solidFill>
                          <a:latin typeface="Calibri"/>
                        </a:rPr>
                        <a:t>3</a:t>
                      </a:r>
                      <a:endParaRPr lang="hr-HR" sz="1200">
                        <a:latin typeface="Calibri"/>
                        <a:ea typeface="Calibri"/>
                        <a:cs typeface="Times New Roman"/>
                      </a:endParaRPr>
                    </a:p>
                  </a:txBody>
                  <a:tcPr marL="29708" marR="29708" marT="4126"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a:latin typeface="Arial"/>
                        </a:rPr>
                        <a:t>Brza komunikacija s trećim stranama</a:t>
                      </a:r>
                      <a:endParaRPr lang="hr-HR"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dirty="0">
                          <a:latin typeface="Arial"/>
                        </a:rPr>
                        <a:t>Skenirani račun (nema provjere s originalom)</a:t>
                      </a:r>
                      <a:endParaRPr lang="hr-HR" sz="1200" dirty="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a:latin typeface="Arial"/>
                        </a:rPr>
                        <a:t>Elektronički račun zamjenjuje originalni račun. Nije skeniran nego ga sustav primatelja plaćanja automatski generira, spojen preko sučelja sa sustavom riznice (u dalekoj budućnosti) – vrlo skupa prilagodba svih sustava primatelja-BO-riznice</a:t>
                      </a:r>
                      <a:endParaRPr lang="hr-HR"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902517">
                <a:tc>
                  <a:txBody>
                    <a:bodyPr/>
                    <a:lstStyle/>
                    <a:p>
                      <a:pPr algn="ctr">
                        <a:lnSpc>
                          <a:spcPct val="115000"/>
                        </a:lnSpc>
                        <a:spcAft>
                          <a:spcPts val="0"/>
                        </a:spcAft>
                      </a:pPr>
                      <a:r>
                        <a:rPr lang="en-US" sz="1200" kern="1200">
                          <a:solidFill>
                            <a:srgbClr val="000000"/>
                          </a:solidFill>
                          <a:latin typeface="Calibri"/>
                        </a:rPr>
                        <a:t>4</a:t>
                      </a:r>
                      <a:endParaRPr lang="hr-HR" sz="1200">
                        <a:latin typeface="Calibri"/>
                        <a:ea typeface="Calibri"/>
                        <a:cs typeface="Times New Roman"/>
                      </a:endParaRPr>
                    </a:p>
                  </a:txBody>
                  <a:tcPr marL="29708" marR="29708" marT="4126"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0"/>
                        </a:spcAft>
                      </a:pPr>
                      <a:r>
                        <a:rPr lang="en-US" sz="1200">
                          <a:latin typeface="Arial"/>
                        </a:rPr>
                        <a:t>Nema ograničenja novčanih sredstava</a:t>
                      </a:r>
                      <a:endParaRPr lang="hr-HR"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0"/>
                        </a:spcAft>
                      </a:pPr>
                      <a:r>
                        <a:rPr lang="en-US" sz="1200">
                          <a:latin typeface="Arial"/>
                        </a:rPr>
                        <a:t>Prijenos obrade plaćanja na pozadinski ured koji pokušava dobiti pristup IT funkcijama kao administrator za ručnu obradu</a:t>
                      </a:r>
                      <a:endParaRPr lang="hr-HR"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just">
                        <a:lnSpc>
                          <a:spcPct val="115000"/>
                        </a:lnSpc>
                        <a:spcAft>
                          <a:spcPts val="0"/>
                        </a:spcAft>
                      </a:pPr>
                      <a:r>
                        <a:rPr lang="en-US" sz="1200">
                          <a:latin typeface="Arial"/>
                        </a:rPr>
                        <a:t>Digitalni potpis</a:t>
                      </a:r>
                      <a:endParaRPr lang="hr-HR" sz="120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424224">
                <a:tc>
                  <a:txBody>
                    <a:bodyPr/>
                    <a:lstStyle/>
                    <a:p>
                      <a:pPr algn="ctr">
                        <a:lnSpc>
                          <a:spcPct val="115000"/>
                        </a:lnSpc>
                        <a:spcAft>
                          <a:spcPts val="0"/>
                        </a:spcAft>
                      </a:pPr>
                      <a:r>
                        <a:rPr lang="en-US" sz="1200" kern="1200">
                          <a:solidFill>
                            <a:srgbClr val="000000"/>
                          </a:solidFill>
                          <a:latin typeface="Calibri"/>
                        </a:rPr>
                        <a:t>5</a:t>
                      </a:r>
                      <a:endParaRPr lang="hr-HR" sz="1200">
                        <a:latin typeface="Calibri"/>
                        <a:ea typeface="Calibri"/>
                        <a:cs typeface="Times New Roman"/>
                      </a:endParaRPr>
                    </a:p>
                  </a:txBody>
                  <a:tcPr marL="29708" marR="29708" marT="4126"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nSpc>
                          <a:spcPct val="115000"/>
                        </a:lnSpc>
                      </a:pPr>
                      <a:endParaRPr lang="sq-AL" sz="1200" dirty="0">
                        <a:latin typeface="Calibri"/>
                        <a:ea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dirty="0" err="1">
                          <a:latin typeface="Arial"/>
                        </a:rPr>
                        <a:t>Sigurnost</a:t>
                      </a:r>
                      <a:r>
                        <a:rPr lang="en-US" sz="1200" dirty="0">
                          <a:latin typeface="Arial"/>
                        </a:rPr>
                        <a:t> IT </a:t>
                      </a:r>
                      <a:r>
                        <a:rPr lang="en-US" sz="1200" dirty="0" err="1">
                          <a:latin typeface="Arial"/>
                        </a:rPr>
                        <a:t>sustava</a:t>
                      </a:r>
                      <a:r>
                        <a:rPr lang="en-US" sz="1200" dirty="0">
                          <a:latin typeface="Arial"/>
                        </a:rPr>
                        <a:t> </a:t>
                      </a:r>
                      <a:r>
                        <a:rPr lang="en-US" sz="1200" dirty="0" err="1">
                          <a:latin typeface="Arial"/>
                        </a:rPr>
                        <a:t>uzimajući</a:t>
                      </a:r>
                      <a:r>
                        <a:rPr lang="en-US" sz="1200" dirty="0">
                          <a:latin typeface="Arial"/>
                        </a:rPr>
                        <a:t> u </a:t>
                      </a:r>
                      <a:r>
                        <a:rPr lang="en-US" sz="1200" dirty="0" err="1">
                          <a:latin typeface="Arial"/>
                        </a:rPr>
                        <a:t>obzir</a:t>
                      </a:r>
                      <a:r>
                        <a:rPr lang="en-US" sz="1200" dirty="0">
                          <a:latin typeface="Arial"/>
                        </a:rPr>
                        <a:t> VPN </a:t>
                      </a:r>
                      <a:r>
                        <a:rPr lang="en-US" sz="1200" dirty="0" err="1">
                          <a:latin typeface="Arial"/>
                        </a:rPr>
                        <a:t>za</a:t>
                      </a:r>
                      <a:r>
                        <a:rPr lang="en-US" sz="1200" dirty="0">
                          <a:latin typeface="Arial"/>
                        </a:rPr>
                        <a:t> gore </a:t>
                      </a:r>
                      <a:r>
                        <a:rPr lang="en-US" sz="1200" dirty="0" err="1">
                          <a:latin typeface="Arial"/>
                        </a:rPr>
                        <a:t>navedenu</a:t>
                      </a:r>
                      <a:r>
                        <a:rPr lang="en-US" sz="1200" dirty="0">
                          <a:latin typeface="Arial"/>
                        </a:rPr>
                        <a:t> </a:t>
                      </a:r>
                      <a:r>
                        <a:rPr lang="en-US" sz="1200" dirty="0" err="1">
                          <a:latin typeface="Arial"/>
                        </a:rPr>
                        <a:t>točku</a:t>
                      </a:r>
                      <a:r>
                        <a:rPr lang="en-US" sz="1200" dirty="0">
                          <a:latin typeface="Arial"/>
                        </a:rPr>
                        <a:t> 4</a:t>
                      </a:r>
                      <a:endParaRPr lang="hr-HR" sz="1200" dirty="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just">
                        <a:lnSpc>
                          <a:spcPct val="115000"/>
                        </a:lnSpc>
                        <a:spcAft>
                          <a:spcPts val="0"/>
                        </a:spcAft>
                      </a:pPr>
                      <a:r>
                        <a:rPr lang="en-US" sz="1200" dirty="0">
                          <a:latin typeface="Arial"/>
                        </a:rPr>
                        <a:t>Provjera uzoraka</a:t>
                      </a:r>
                      <a:endParaRPr lang="hr-HR" sz="1200" dirty="0">
                        <a:latin typeface="Calibri"/>
                        <a:ea typeface="Calibri"/>
                        <a:cs typeface="Times New Roman"/>
                      </a:endParaRPr>
                    </a:p>
                  </a:txBody>
                  <a:tcPr marL="39610" marR="39610" marT="19805" marB="19805">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r>
            </a:tbl>
          </a:graphicData>
        </a:graphic>
      </p:graphicFrame>
    </p:spTree>
    <p:extLst>
      <p:ext uri="{BB962C8B-B14F-4D97-AF65-F5344CB8AC3E}">
        <p14:creationId xmlns:p14="http://schemas.microsoft.com/office/powerpoint/2010/main" val="2922682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1143000"/>
            <a:ext cx="6858000" cy="4800600"/>
          </a:xfrm>
        </p:spPr>
        <p:txBody>
          <a:bodyPr>
            <a:normAutofit fontScale="25000" lnSpcReduction="20000"/>
          </a:bodyPr>
          <a:lstStyle/>
          <a:p>
            <a:pPr algn="just"/>
            <a:endParaRPr lang="hr-HR" sz="6200" dirty="0" smtClean="0">
              <a:solidFill>
                <a:schemeClr val="tx1"/>
              </a:solidFill>
            </a:endParaRPr>
          </a:p>
          <a:p>
            <a:pPr algn="just"/>
            <a:r>
              <a:rPr lang="de-AT" sz="7200" b="1" dirty="0" smtClean="0">
                <a:solidFill>
                  <a:srgbClr val="FF0000"/>
                </a:solidFill>
              </a:rPr>
              <a:t>-</a:t>
            </a:r>
            <a:r>
              <a:rPr lang="de-AT" sz="7200" dirty="0" smtClean="0">
                <a:solidFill>
                  <a:schemeClr val="tx1"/>
                </a:solidFill>
              </a:rPr>
              <a:t> Zapravo: Kazahstan i Bjelarus imaju uspostavljen sličan sustav. </a:t>
            </a:r>
            <a:endParaRPr lang="hr-HR" sz="7200" dirty="0" smtClean="0">
              <a:solidFill>
                <a:schemeClr val="tx1"/>
              </a:solidFill>
            </a:endParaRPr>
          </a:p>
          <a:p>
            <a:pPr algn="just"/>
            <a:endParaRPr lang="hr-HR" sz="7200" dirty="0" smtClean="0">
              <a:solidFill>
                <a:schemeClr val="tx1"/>
              </a:solidFill>
            </a:endParaRPr>
          </a:p>
          <a:p>
            <a:pPr algn="just"/>
            <a:r>
              <a:rPr lang="de-AT" sz="7200" dirty="0">
                <a:solidFill>
                  <a:srgbClr val="FF0000"/>
                </a:solidFill>
              </a:rPr>
              <a:t>-</a:t>
            </a:r>
            <a:r>
              <a:rPr lang="de-AT" sz="7200" dirty="0" smtClean="0">
                <a:solidFill>
                  <a:schemeClr val="tx1"/>
                </a:solidFill>
              </a:rPr>
              <a:t> Većina zemalja smatra da je najbolja opcija usmjeriti se na vrstu plaćanja, slično Gruziji, iako se Kazahstan također služi pristupom gornje granice ili limita gdje se plaćanja malih vrijednosti brže obrađuju. </a:t>
            </a:r>
            <a:endParaRPr lang="hr-HR" sz="7200" dirty="0" smtClean="0">
              <a:solidFill>
                <a:schemeClr val="tx1"/>
              </a:solidFill>
            </a:endParaRPr>
          </a:p>
          <a:p>
            <a:pPr algn="just"/>
            <a:endParaRPr lang="hr-HR" sz="7200" dirty="0" smtClean="0">
              <a:solidFill>
                <a:schemeClr val="tx1"/>
              </a:solidFill>
            </a:endParaRPr>
          </a:p>
          <a:p>
            <a:pPr algn="just"/>
            <a:r>
              <a:rPr lang="de-AT" sz="7200" dirty="0">
                <a:solidFill>
                  <a:srgbClr val="FF0000"/>
                </a:solidFill>
              </a:rPr>
              <a:t>-</a:t>
            </a:r>
            <a:r>
              <a:rPr lang="de-AT" sz="7200" dirty="0" smtClean="0">
                <a:solidFill>
                  <a:schemeClr val="tx1"/>
                </a:solidFill>
              </a:rPr>
              <a:t> Dvije zemlje, Albanija i Ukrajina, smatraju da njihovo ICT okruženje treba dodatno razviti prije nego što se taj koncept uvede.</a:t>
            </a:r>
          </a:p>
          <a:p>
            <a:pPr algn="just"/>
            <a:endParaRPr lang="hr-HR" sz="7200" dirty="0">
              <a:solidFill>
                <a:schemeClr val="tx1"/>
              </a:solidFill>
            </a:endParaRPr>
          </a:p>
          <a:p>
            <a:pPr algn="just"/>
            <a:r>
              <a:rPr lang="de-AT" sz="7200" b="1" dirty="0">
                <a:solidFill>
                  <a:srgbClr val="FF0000"/>
                </a:solidFill>
              </a:rPr>
              <a:t>-</a:t>
            </a:r>
            <a:r>
              <a:rPr lang="de-AT" sz="7200" dirty="0" smtClean="0">
                <a:solidFill>
                  <a:schemeClr val="tx1"/>
                </a:solidFill>
              </a:rPr>
              <a:t> Detaljno se raspravljalo o određenim rizicima, uključujući dupla plaćanja. </a:t>
            </a:r>
            <a:endParaRPr lang="hr-HR" sz="7200" dirty="0" smtClean="0">
              <a:solidFill>
                <a:schemeClr val="tx1"/>
              </a:solidFill>
            </a:endParaRPr>
          </a:p>
          <a:p>
            <a:pPr algn="just"/>
            <a:endParaRPr lang="hr-HR" sz="7200" dirty="0">
              <a:solidFill>
                <a:schemeClr val="tx1"/>
              </a:solidFill>
            </a:endParaRPr>
          </a:p>
          <a:p>
            <a:pPr algn="just"/>
            <a:r>
              <a:rPr lang="de-AT" sz="7200" b="1" dirty="0">
                <a:solidFill>
                  <a:srgbClr val="FF0000"/>
                </a:solidFill>
              </a:rPr>
              <a:t>-</a:t>
            </a:r>
            <a:r>
              <a:rPr lang="de-AT" sz="7200" dirty="0" smtClean="0">
                <a:solidFill>
                  <a:schemeClr val="tx1"/>
                </a:solidFill>
              </a:rPr>
              <a:t> Ublažavanje rizika – Azerbajdžan je naglasio su rizici ograničeni te da ne bi trebalo sprječavati rad koridora. Jedan od načina ublažavanja rizika bilo bi nasumično odabiranje transakcija koje bi se dodatno pregledavale i prolazile inspekciju.  </a:t>
            </a:r>
            <a:endParaRPr lang="hr-HR" sz="7200" dirty="0">
              <a:solidFill>
                <a:srgbClr val="FF0000"/>
              </a:solidFill>
            </a:endParaRPr>
          </a:p>
          <a:p>
            <a:pPr algn="l"/>
            <a:endParaRPr lang="hr-HR"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6</a:t>
            </a:fld>
            <a:endParaRPr lang="hr-HR" dirty="0"/>
          </a:p>
        </p:txBody>
      </p:sp>
      <p:sp>
        <p:nvSpPr>
          <p:cNvPr id="2" name="TextBox 1"/>
          <p:cNvSpPr txBox="1"/>
          <p:nvPr/>
        </p:nvSpPr>
        <p:spPr>
          <a:xfrm>
            <a:off x="1371600" y="487949"/>
            <a:ext cx="1143000" cy="615553"/>
          </a:xfrm>
          <a:prstGeom prst="rect">
            <a:avLst/>
          </a:prstGeom>
          <a:noFill/>
        </p:spPr>
        <p:txBody>
          <a:bodyPr wrap="square" rtlCol="0">
            <a:spAutoFit/>
          </a:bodyPr>
          <a:lstStyle/>
          <a:p>
            <a:r>
              <a:rPr lang="en-US" sz="2000" b="1" dirty="0" smtClean="0">
                <a:solidFill>
                  <a:srgbClr val="FF0000"/>
                </a:solidFill>
                <a:effectLst>
                  <a:innerShdw blurRad="63500" dist="50800" dir="8100000">
                    <a:prstClr val="black">
                      <a:alpha val="50000"/>
                    </a:prstClr>
                  </a:innerShdw>
                </a:effectLst>
              </a:rPr>
              <a:t>II-1.P</a:t>
            </a:r>
          </a:p>
          <a:p>
            <a:r>
              <a:rPr lang="en-US" sz="1400" i="1" dirty="0" smtClean="0">
                <a:solidFill>
                  <a:srgbClr val="0070C0"/>
                </a:solidFill>
                <a:effectLst>
                  <a:innerShdw blurRad="63500" dist="50800" dir="8100000">
                    <a:prstClr val="black">
                      <a:alpha val="50000"/>
                    </a:prstClr>
                  </a:innerShdw>
                </a:effectLst>
              </a:rPr>
              <a:t>(nastavak)</a:t>
            </a:r>
            <a:endParaRPr lang="hr-HR" sz="1400" i="1" dirty="0">
              <a:solidFill>
                <a:srgbClr val="0070C0"/>
              </a:solidFill>
              <a:effectLst>
                <a:innerShdw blurRad="63500" dist="50800" dir="8100000">
                  <a:prstClr val="black">
                    <a:alpha val="50000"/>
                  </a:prstClr>
                </a:innerShdw>
              </a:effectLst>
            </a:endParaRPr>
          </a:p>
        </p:txBody>
      </p:sp>
      <p:sp>
        <p:nvSpPr>
          <p:cNvPr id="6" name="Rectangle 5"/>
          <p:cNvSpPr/>
          <p:nvPr/>
        </p:nvSpPr>
        <p:spPr>
          <a:xfrm>
            <a:off x="1333500" y="118617"/>
            <a:ext cx="1467068" cy="369332"/>
          </a:xfrm>
          <a:prstGeom prst="rect">
            <a:avLst/>
          </a:prstGeom>
        </p:spPr>
        <p:txBody>
          <a:bodyPr wrap="none">
            <a:spAutoFit/>
          </a:bodyPr>
          <a:lstStyle/>
          <a:p>
            <a:r>
              <a:rPr lang="de-AT" dirty="0" smtClean="0">
                <a:solidFill>
                  <a:srgbClr val="0070C0"/>
                </a:solidFill>
                <a:latin typeface="Arial Black" panose="020B0A04020102020204" pitchFamily="34" charset="0"/>
              </a:rPr>
              <a:t>ODGOVORI</a:t>
            </a:r>
            <a:endParaRPr lang="hr-HR" dirty="0"/>
          </a:p>
        </p:txBody>
      </p:sp>
    </p:spTree>
    <p:extLst>
      <p:ext uri="{BB962C8B-B14F-4D97-AF65-F5344CB8AC3E}">
        <p14:creationId xmlns:p14="http://schemas.microsoft.com/office/powerpoint/2010/main" val="2657396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648</Words>
  <Application>Microsoft Office PowerPoint</Application>
  <PresentationFormat>On-screen Show (4:3)</PresentationFormat>
  <Paragraphs>141</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SADRŽAJ</vt:lpstr>
      <vt:lpstr>PowerPoint Presentation</vt:lpstr>
      <vt:lpstr>PowerPoint Presentation</vt:lpstr>
      <vt:lpstr>PowerPoint Presentation</vt:lpstr>
      <vt:lpstr>PowerPoint Presentation</vt:lpstr>
    </vt:vector>
  </TitlesOfParts>
  <Company>CEF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Deanna Aubrey</dc:creator>
  <cp:lastModifiedBy>Assia</cp:lastModifiedBy>
  <cp:revision>549</cp:revision>
  <cp:lastPrinted>2017-05-31T19:59:34Z</cp:lastPrinted>
  <dcterms:created xsi:type="dcterms:W3CDTF">2012-02-13T09:14:10Z</dcterms:created>
  <dcterms:modified xsi:type="dcterms:W3CDTF">2017-06-09T09:04:39Z</dcterms:modified>
</cp:coreProperties>
</file>