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ED9164B2-57BE-4711-9502-A5E7579D1B49}" type="datetimeFigureOut">
              <a:rPr lang="en-US" smtClean="0"/>
              <a:pPr/>
              <a:t>3/21/2016</a:t>
            </a:fld>
            <a:endParaRPr xmlns:a="http://schemas.openxmlformats.org/drawingml/2006/main"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346D779D-EB3D-4E67-BECE-B369CFB4ACC2}" type="slidenum">
              <a:rPr lang="en-US" smtClean="0"/>
              <a:pPr/>
              <a:t>‹#›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303189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0" smtClean="0"/>
              <a:t>по</a:t>
            </a: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346D779D-EB3D-4E67-BECE-B369CFB4ACC2}" type="slidenum">
              <a:rPr lang="en-US" smtClean="0"/>
              <a:pPr/>
              <a:t>2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2532727541"/>
      </p:ext>
    </p:extLst>
  </p:cSld>
  <p:clrMapOvr>
    <a:masterClrMapping/>
  </p:clrMapOvr>
</p:notes>
</file>

<file path=ppt/notesSlides/notesSlide2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0" smtClean="0"/>
              <a:t>по</a:t>
            </a:r>
            <a:endParaRPr xmlns:a="http://schemas.openxmlformats.org/drawingml/2006/main"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346D779D-EB3D-4E67-BECE-B369CFB4ACC2}" type="slidenum">
              <a:rPr lang="en-US" smtClean="0"/>
              <a:pPr/>
              <a:t>4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278048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080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889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375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438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844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73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7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667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69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4B2E1-D7F8-4855-AB71-06247590B42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46ED-7C3E-4F41-A9FE-A30205E93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4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381001"/>
            <a:ext cx="7315199" cy="838200"/>
          </a:xfr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en-US" sz="2400" dirty="0" smtClean="0">
                <a:solidFill>
                  <a:srgbClr val="FF0000"/>
                </a:solidFill>
              </a:rPr>
              <a:t>Radionica Zajednice prakse za riznicu PEMPAL</a:t>
            </a:r>
            <a:r>
              <a:rPr xmlns:a="http://schemas.openxmlformats.org/drawingml/2006/main" lang="en-US" sz="2400" dirty="0" smtClean="0">
                <a:solidFill>
                  <a:srgbClr val="FF0000"/>
                </a:solidFill>
              </a:rPr>
              <a:t>-</a:t>
            </a:r>
            <a:r>
              <a:rPr xmlns:a="http://schemas.openxmlformats.org/drawingml/2006/main" lang="en-US" sz="2400" dirty="0" smtClean="0">
                <a:solidFill>
                  <a:srgbClr val="FF0000"/>
                </a:solidFill>
              </a:rPr>
              <a:t>a</a:t>
            </a:r>
            <a:br/>
            <a:r>
              <a:rPr xmlns:a="http://schemas.openxmlformats.org/drawingml/2006/main" lang="en-US" sz="2400" dirty="0" smtClean="0">
                <a:solidFill>
                  <a:srgbClr val="FF0000"/>
                </a:solidFill>
              </a:rPr>
              <a:t>Tematska skupina za upravljanje novčanim sredstvima </a:t>
            </a:r>
            <a:endParaRPr xmlns:a="http://schemas.openxmlformats.org/drawingml/2006/main" lang="hr-HR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752600"/>
            <a:ext cx="7772400" cy="4343400"/>
          </a:xfr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en-US" b="1" dirty="0" smtClean="0">
                <a:solidFill>
                  <a:schemeClr val="tx2">
                    <a:lumMod val="75000"/>
                  </a:schemeClr>
                </a:solidFill>
              </a:rPr>
              <a:t>Izvješće</a:t>
            </a:r>
          </a:p>
          <a:p>
            <a:pPr xmlns:a="http://schemas.openxmlformats.org/drawingml/2006/main"/>
            <a:r>
              <a:rPr xmlns:a="http://schemas.openxmlformats.org/drawingml/2006/main" lang="en-US" b="1" dirty="0" smtClean="0">
                <a:solidFill>
                  <a:schemeClr val="tx2">
                    <a:lumMod val="75000"/>
                  </a:schemeClr>
                </a:solidFill>
              </a:rPr>
              <a:t>s rasprava manjih skupina</a:t>
            </a:r>
            <a:endParaRPr xmlns:a="http://schemas.openxmlformats.org/drawingml/2006/main" lang="hr-H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sz="3900" b="1" u="sng" dirty="0" smtClean="0"/>
          </a:p>
          <a:p>
            <a:pPr xmlns:a="http://schemas.openxmlformats.org/drawingml/2006/main"/>
            <a:r>
              <a:rPr xmlns:a="http://schemas.openxmlformats.org/drawingml/2006/main" lang="en-US" sz="2800" b="1" u="sng" dirty="0" smtClean="0"/>
              <a:t>Druga skupina</a:t>
            </a:r>
            <a:endParaRPr xmlns:a="http://schemas.openxmlformats.org/drawingml/2006/main" lang="hr-HR" sz="2800" b="1" u="sng" dirty="0" smtClean="0"/>
          </a:p>
          <a:p>
            <a:pPr xmlns:a="http://schemas.openxmlformats.org/drawingml/2006/main"/>
            <a:r>
              <a:rPr xmlns:a="http://schemas.openxmlformats.org/drawingml/2006/main" lang="en-US" sz="2000" b="1" dirty="0" smtClean="0"/>
              <a:t>Azerbajdžan</a:t>
            </a:r>
            <a:r>
              <a:rPr xmlns:a="http://schemas.openxmlformats.org/drawingml/2006/main" lang="en-US" sz="2000" b="1" dirty="0" smtClean="0"/>
              <a:t>, </a:t>
            </a:r>
            <a:r>
              <a:rPr xmlns:a="http://schemas.openxmlformats.org/drawingml/2006/main" lang="en-US" sz="2000" b="1" dirty="0" smtClean="0"/>
              <a:t>Bjelarus</a:t>
            </a:r>
            <a:r>
              <a:rPr xmlns:a="http://schemas.openxmlformats.org/drawingml/2006/main" lang="en-US" sz="2000" b="1" dirty="0" smtClean="0"/>
              <a:t>, </a:t>
            </a:r>
            <a:r>
              <a:rPr xmlns:a="http://schemas.openxmlformats.org/drawingml/2006/main" lang="en-US" sz="2000" b="1" dirty="0" smtClean="0"/>
              <a:t>Kazahstan</a:t>
            </a:r>
            <a:r>
              <a:rPr xmlns:a="http://schemas.openxmlformats.org/drawingml/2006/main" lang="en-US" sz="2000" b="1" dirty="0" smtClean="0"/>
              <a:t>, </a:t>
            </a:r>
            <a:r>
              <a:rPr xmlns:a="http://schemas.openxmlformats.org/drawingml/2006/main" lang="en-US" sz="2000" b="1" dirty="0" smtClean="0"/>
              <a:t>Kirgistan</a:t>
            </a:r>
            <a:r>
              <a:rPr xmlns:a="http://schemas.openxmlformats.org/drawingml/2006/main" lang="en-US" sz="2000" b="1" dirty="0" smtClean="0"/>
              <a:t>, </a:t>
            </a:r>
            <a:r>
              <a:rPr xmlns:a="http://schemas.openxmlformats.org/drawingml/2006/main" lang="en-US" sz="2000" b="1" dirty="0" smtClean="0"/>
              <a:t>Rusija</a:t>
            </a:r>
            <a:r>
              <a:rPr xmlns:a="http://schemas.openxmlformats.org/drawingml/2006/main" lang="en-US" sz="2000" b="1" dirty="0" smtClean="0"/>
              <a:t>, </a:t>
            </a:r>
            <a:r>
              <a:rPr xmlns:a="http://schemas.openxmlformats.org/drawingml/2006/main" lang="en-US" sz="2000" b="1" dirty="0" smtClean="0"/>
              <a:t>Ukrajina</a:t>
            </a:r>
            <a:endParaRPr xmlns:a="http://schemas.openxmlformats.org/drawingml/2006/main" lang="hr-HR" sz="2000" b="1" dirty="0" smtClean="0"/>
          </a:p>
          <a:p>
            <a:pPr xmlns:a="http://schemas.openxmlformats.org/drawingml/2006/main"/>
            <a:endParaRPr xmlns:a="http://schemas.openxmlformats.org/drawingml/2006/main" lang="hr-HR" dirty="0" smtClean="0"/>
          </a:p>
          <a:p>
            <a:pPr xmlns:a="http://schemas.openxmlformats.org/drawingml/2006/main"/>
            <a:r>
              <a:rPr xmlns:a="http://schemas.openxmlformats.org/drawingml/2006/main" lang="en-US" sz="2000" dirty="0" smtClean="0"/>
              <a:t>17</a:t>
            </a:r>
            <a:r>
              <a:rPr xmlns:a="http://schemas.openxmlformats.org/drawingml/2006/main" lang="en-US" sz="2000" dirty="0" smtClean="0"/>
              <a:t>.</a:t>
            </a:r>
            <a:r>
              <a:rPr xmlns:a="http://schemas.openxmlformats.org/drawingml/2006/main" lang="en-US" sz="2000" dirty="0" smtClean="0"/>
              <a:t> </a:t>
            </a:r>
            <a:r>
              <a:rPr xmlns:a="http://schemas.openxmlformats.org/drawingml/2006/main" lang="en-US" sz="2000" dirty="0" smtClean="0"/>
              <a:t>ožujka </a:t>
            </a:r>
            <a:r>
              <a:rPr xmlns:a="http://schemas.openxmlformats.org/drawingml/2006/main" lang="en-US" sz="2000" dirty="0" smtClean="0"/>
              <a:t>2016</a:t>
            </a:r>
            <a:r>
              <a:rPr xmlns:a="http://schemas.openxmlformats.org/drawingml/2006/main" lang="en-US" sz="2000" dirty="0" smtClean="0"/>
              <a:t>.</a:t>
            </a:r>
            <a:endParaRPr xmlns:a="http://schemas.openxmlformats.org/drawingml/2006/main" lang="hr-HR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933699" y="28575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7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52400"/>
            <a:ext cx="8458199" cy="838200"/>
          </a:xfrm>
        </p:spPr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lang="en-US" sz="3200" b="1" dirty="0" smtClean="0">
                <a:solidFill>
                  <a:srgbClr val="FF0000"/>
                </a:solidFill>
              </a:rPr>
              <a:t>1</a:t>
            </a:r>
            <a:r>
              <a:rPr xmlns:a="http://schemas.openxmlformats.org/drawingml/2006/main" lang="en-US" sz="3200" b="1" dirty="0" smtClean="0">
                <a:solidFill>
                  <a:srgbClr val="FF0000"/>
                </a:solidFill>
              </a:rPr>
              <a:t>. </a:t>
            </a:r>
            <a:r>
              <a:rPr xmlns:a="http://schemas.openxmlformats.org/drawingml/2006/main" lang="en-US" sz="2700" b="1" dirty="0" smtClean="0">
                <a:solidFill>
                  <a:srgbClr val="FF0000"/>
                </a:solidFill>
              </a:rPr>
              <a:t>Izazovi pri određivanju ciljnih vrijednosti gotovinskog salda i pri stvaranju gotovinske rezerve</a:t>
            </a:r>
            <a:endParaRPr xmlns:a="http://schemas.openxmlformats.org/drawingml/2006/main" lang="hr-HR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43000"/>
            <a:ext cx="7924800" cy="5562600"/>
          </a:xfrm>
        </p:spPr>
        <p:txBody>
          <a:bodyPr>
            <a:normAutofit fontScale="70000" lnSpcReduction="20000"/>
          </a:bodyPr>
          <a:lstStyle/>
          <a:p>
            <a:pPr xmlns:a="http://schemas.openxmlformats.org/drawingml/2006/main"/>
            <a:r>
              <a:rPr xmlns:a="http://schemas.openxmlformats.org/drawingml/2006/main" dirty="0" smtClean="0"/>
              <a:t>Samo jedna zemlja u skupini primjenjuje mehanizam određivanja ciljnih vrijednosti gotovinskog salda </a:t>
            </a:r>
            <a:r>
              <a:rPr xmlns:a="http://schemas.openxmlformats.org/drawingml/2006/main" dirty="0" smtClean="0"/>
              <a:t>/ </a:t>
            </a:r>
            <a:r>
              <a:rPr xmlns:a="http://schemas.openxmlformats.org/drawingml/2006/main" dirty="0" smtClean="0"/>
              <a:t>rezerve </a:t>
            </a:r>
            <a:r>
              <a:rPr xmlns:a="http://schemas.openxmlformats.org/drawingml/2006/main" dirty="0" smtClean="0"/>
              <a:t>(</a:t>
            </a:r>
            <a:r>
              <a:rPr xmlns:a="http://schemas.openxmlformats.org/drawingml/2006/main" dirty="0" smtClean="0"/>
              <a:t>Ruska Federacija</a:t>
            </a:r>
            <a:r>
              <a:rPr xmlns:a="http://schemas.openxmlformats.org/drawingml/2006/main" dirty="0" smtClean="0"/>
              <a:t>)</a:t>
            </a:r>
            <a:r>
              <a:rPr xmlns:a="http://schemas.openxmlformats.org/drawingml/2006/main" dirty="0" smtClean="0"/>
              <a:t>; </a:t>
            </a:r>
            <a:r>
              <a:rPr xmlns:a="http://schemas.openxmlformats.org/drawingml/2006/main" dirty="0" smtClean="0"/>
              <a:t>mehanizam je u upotrebi</a:t>
            </a:r>
            <a:r>
              <a:rPr xmlns:a="http://schemas.openxmlformats.org/drawingml/2006/main" dirty="0" smtClean="0"/>
              <a:t>, </a:t>
            </a:r>
            <a:r>
              <a:rPr xmlns:a="http://schemas.openxmlformats.org/drawingml/2006/main" dirty="0" smtClean="0"/>
              <a:t>problema nema</a:t>
            </a:r>
          </a:p>
          <a:p>
            <a:pPr xmlns:a="http://schemas.openxmlformats.org/drawingml/2006/main"/>
            <a:r>
              <a:rPr xmlns:a="http://schemas.openxmlformats.org/drawingml/2006/main" dirty="0" smtClean="0"/>
              <a:t>Druge zemlje nemaju užurbanu potrebu da stvore takav alat</a:t>
            </a:r>
            <a:r>
              <a:rPr xmlns:a="http://schemas.openxmlformats.org/drawingml/2006/main" dirty="0" smtClean="0"/>
              <a:t>, </a:t>
            </a:r>
            <a:r>
              <a:rPr xmlns:a="http://schemas.openxmlformats.org/drawingml/2006/main" dirty="0" smtClean="0"/>
              <a:t>okružje još nije razvijeno iako se situacije razlikuju te bi se ovo pitanje moglo razmotriti u budućnosti</a:t>
            </a:r>
          </a:p>
          <a:p>
            <a:pPr xmlns:a="http://schemas.openxmlformats.org/drawingml/2006/main" lvl="1"/>
            <a:r>
              <a:rPr xmlns:a="http://schemas.openxmlformats.org/drawingml/2006/main" lang="en-US" sz="2600" dirty="0" smtClean="0"/>
              <a:t>U nekim zemljama postoje novčani viškovi </a:t>
            </a:r>
            <a:r>
              <a:rPr xmlns:a="http://schemas.openxmlformats.org/drawingml/2006/main" lang="en-US" sz="2600" dirty="0" smtClean="0"/>
              <a:t>- </a:t>
            </a:r>
            <a:r>
              <a:rPr xmlns:a="http://schemas.openxmlformats.org/drawingml/2006/main" lang="en-US" sz="2600" dirty="0" smtClean="0"/>
              <a:t>Azerbajdžan</a:t>
            </a:r>
            <a:r>
              <a:rPr xmlns:a="http://schemas.openxmlformats.org/drawingml/2006/main" lang="en-US" sz="2600" dirty="0" smtClean="0"/>
              <a:t>, </a:t>
            </a:r>
            <a:r>
              <a:rPr xmlns:a="http://schemas.openxmlformats.org/drawingml/2006/main" lang="en-US" sz="2600" dirty="0" smtClean="0"/>
              <a:t>Kazahstan</a:t>
            </a:r>
          </a:p>
          <a:p>
            <a:pPr xmlns:a="http://schemas.openxmlformats.org/drawingml/2006/main" lvl="1"/>
            <a:r>
              <a:rPr xmlns:a="http://schemas.openxmlformats.org/drawingml/2006/main" lang="en-US" sz="2600" dirty="0" smtClean="0"/>
              <a:t>U nekoliko zemalja postoje rezervna sredstva koja se mogu upotrijebiti za premošćivanje novčanog jaza</a:t>
            </a:r>
            <a:r>
              <a:rPr xmlns:a="http://schemas.openxmlformats.org/drawingml/2006/main" lang="en-US" sz="2600" dirty="0" smtClean="0"/>
              <a:t>, </a:t>
            </a:r>
            <a:r>
              <a:rPr xmlns:a="http://schemas.openxmlformats.org/drawingml/2006/main" lang="en-US" sz="2600" dirty="0" smtClean="0"/>
              <a:t>kao i mogućnost za privlačenje sredstava iz središnje banke </a:t>
            </a:r>
          </a:p>
          <a:p>
            <a:pPr xmlns:a="http://schemas.openxmlformats.org/drawingml/2006/main" lvl="1"/>
            <a:r>
              <a:rPr xmlns:a="http://schemas.openxmlformats.org/drawingml/2006/main" lang="en-US" sz="2600" dirty="0" smtClean="0"/>
              <a:t>Zemlje koje nemaju takve resurse moraju racionirati novčana sredstva u teškim razdobljima</a:t>
            </a:r>
          </a:p>
          <a:p>
            <a:pPr xmlns:a="http://schemas.openxmlformats.org/drawingml/2006/main" lvl="1"/>
            <a:r>
              <a:rPr xmlns:a="http://schemas.openxmlformats.org/drawingml/2006/main" lang="en-US" sz="2600" dirty="0"/>
              <a:t>Kratkoročni instrumenti financiranja novčanog jaza još uvijek nisu u tolikoj mjeri razvijeni u većini zemalja </a:t>
            </a:r>
            <a:r>
              <a:rPr xmlns:a="http://schemas.openxmlformats.org/drawingml/2006/main" lang="en-US" sz="2600" dirty="0"/>
              <a:t>(</a:t>
            </a:r>
            <a:r>
              <a:rPr xmlns:a="http://schemas.openxmlformats.org/drawingml/2006/main" lang="en-US" sz="2600" dirty="0"/>
              <a:t>u većini slučajeva</a:t>
            </a:r>
            <a:r>
              <a:rPr xmlns:a="http://schemas.openxmlformats.org/drawingml/2006/main" lang="en-US" sz="2600" dirty="0"/>
              <a:t>, </a:t>
            </a:r>
            <a:r>
              <a:rPr xmlns:a="http://schemas.openxmlformats.org/drawingml/2006/main" lang="en-US" sz="2600" dirty="0"/>
              <a:t>vremensko razdoblje državnih obveznica iznosi tri mjeseca i više</a:t>
            </a:r>
            <a:r>
              <a:rPr xmlns:a="http://schemas.openxmlformats.org/drawingml/2006/main" lang="en-US" sz="2600" dirty="0"/>
              <a:t>, </a:t>
            </a:r>
            <a:r>
              <a:rPr xmlns:a="http://schemas.openxmlformats.org/drawingml/2006/main" lang="en-US" sz="2600" dirty="0"/>
              <a:t>model kratkoročnih obveznica nije razvijen</a:t>
            </a:r>
            <a:r>
              <a:rPr xmlns:a="http://schemas.openxmlformats.org/drawingml/2006/main" lang="en-US" sz="2600" dirty="0"/>
              <a:t>; </a:t>
            </a:r>
            <a:r>
              <a:rPr xmlns:a="http://schemas.openxmlformats.org/drawingml/2006/main" lang="en-US" sz="2600" dirty="0"/>
              <a:t>Rusija je iznimka </a:t>
            </a:r>
            <a:r>
              <a:rPr xmlns:a="http://schemas.openxmlformats.org/drawingml/2006/main" lang="en-US" sz="2600" dirty="0"/>
              <a:t>- </a:t>
            </a:r>
            <a:r>
              <a:rPr xmlns:a="http://schemas.openxmlformats.org/drawingml/2006/main" lang="en-US" sz="2600" dirty="0"/>
              <a:t>ugovori o povratnoj kupnji </a:t>
            </a:r>
            <a:r>
              <a:rPr xmlns:a="http://schemas.openxmlformats.org/drawingml/2006/main" lang="en-US" sz="2600" dirty="0"/>
              <a:t>(</a:t>
            </a:r>
            <a:r>
              <a:rPr xmlns:a="http://schemas.openxmlformats.org/drawingml/2006/main" lang="en-US" sz="2600" dirty="0"/>
              <a:t>repo ugovori</a:t>
            </a:r>
            <a:r>
              <a:rPr xmlns:a="http://schemas.openxmlformats.org/drawingml/2006/main" lang="en-US" sz="2600" dirty="0"/>
              <a:t>) </a:t>
            </a:r>
            <a:r>
              <a:rPr xmlns:a="http://schemas.openxmlformats.org/drawingml/2006/main" lang="en-US" sz="2600" dirty="0"/>
              <a:t>i drugi instrumenti</a:t>
            </a:r>
            <a:r>
              <a:rPr xmlns:a="http://schemas.openxmlformats.org/drawingml/2006/main" lang="en-US" sz="2600" dirty="0"/>
              <a:t>)</a:t>
            </a:r>
          </a:p>
          <a:p>
            <a:pPr xmlns:a="http://schemas.openxmlformats.org/drawingml/2006/main" lvl="1"/>
            <a:r>
              <a:rPr xmlns:a="http://schemas.openxmlformats.org/drawingml/2006/main" lang="en-US" sz="2600" dirty="0" smtClean="0"/>
              <a:t>Nema stručnog kadra u ljudskim potencijalima za izvršavanje aktivnih transakcija upravljanja novčanim sredstvima</a:t>
            </a:r>
            <a:endParaRPr xmlns:a="http://schemas.openxmlformats.org/drawingml/2006/main" lang="hr-HR" sz="2600" dirty="0"/>
          </a:p>
          <a:p>
            <a:pPr xmlns:a="http://schemas.openxmlformats.org/drawingml/2006/main" lvl="1"/>
            <a:endParaRPr xmlns:a="http://schemas.openxmlformats.org/drawingml/2006/main" lang="hr-HR" dirty="0" smtClean="0"/>
          </a:p>
          <a:p>
            <a:pPr xmlns:a="http://schemas.openxmlformats.org/drawingml/2006/main"/>
            <a:endParaRPr xmlns:a="http://schemas.openxmlformats.org/drawingml/2006/main"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6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53" y="0"/>
            <a:ext cx="8458196" cy="970156"/>
          </a:xfrm>
        </p:spPr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lang="en-US" sz="3600" b="1" dirty="0" smtClean="0">
                <a:solidFill>
                  <a:srgbClr val="FF0000"/>
                </a:solidFill>
              </a:rPr>
              <a:t>2</a:t>
            </a:r>
            <a:r>
              <a:rPr xmlns:a="http://schemas.openxmlformats.org/drawingml/2006/main" lang="en-US" sz="3600" b="1" dirty="0" smtClean="0">
                <a:solidFill>
                  <a:srgbClr val="FF0000"/>
                </a:solidFill>
              </a:rPr>
              <a:t>. </a:t>
            </a:r>
            <a:r>
              <a:rPr xmlns:a="http://schemas.openxmlformats.org/drawingml/2006/main" lang="en-US" sz="2200" b="1" dirty="0" smtClean="0">
                <a:solidFill>
                  <a:srgbClr val="FF0000"/>
                </a:solidFill>
              </a:rPr>
              <a:t>Izazovi s kojima se suočavaju zemlje prilikom proširenja obuhvata jedinstvenog računa riznice i pristupi </a:t>
            </a:r>
            <a:endParaRPr xmlns:a="http://schemas.openxmlformats.org/drawingml/2006/main" lang="hr-HR" sz="22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312640"/>
              </p:ext>
            </p:extLst>
          </p:nvPr>
        </p:nvGraphicFramePr>
        <p:xfrm>
          <a:off x="990602" y="2743200"/>
          <a:ext cx="7696200" cy="3564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8"/>
                <a:gridCol w="5562602"/>
              </a:tblGrid>
              <a:tr h="384792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noProof="0" dirty="0" smtClean="0"/>
                        <a:t>Zemlja</a:t>
                      </a:r>
                      <a:endParaRPr xmlns:a="http://schemas.openxmlformats.org/drawingml/2006/main" lang="hr-HR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noProof="0" smtClean="0"/>
                        <a:t>Fondovi izvan JRR</a:t>
                      </a:r>
                      <a:endParaRPr xmlns:a="http://schemas.openxmlformats.org/drawingml/2006/main" lang="hr-HR" noProof="0"/>
                    </a:p>
                  </a:txBody>
                  <a:tcPr/>
                </a:tc>
              </a:tr>
              <a:tr h="537654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dirty="0" smtClean="0"/>
                        <a:t>Azerbajdžan</a:t>
                      </a:r>
                      <a:endParaRPr xmlns:a="http://schemas.openxmlformats.org/drawingml/2006/main" lang="hr-H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Investicijski projekti koje financiraju donatori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</a:tr>
              <a:tr h="677754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dirty="0" smtClean="0"/>
                        <a:t>Bjelarus</a:t>
                      </a:r>
                      <a:endParaRPr xmlns:a="http://schemas.openxmlformats.org/drawingml/2006/main" lang="hr-H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en-US" sz="1400" noProof="0" smtClean="0"/>
                        <a:t>Lokalni proračunski fondovi</a:t>
                      </a:r>
                      <a:r>
                        <a:rPr xmlns:a="http://schemas.openxmlformats.org/drawingml/2006/main" lang="en-US" sz="1400" noProof="0" smtClean="0"/>
                        <a:t>, </a:t>
                      </a:r>
                      <a:r>
                        <a:rPr xmlns:a="http://schemas.openxmlformats.org/drawingml/2006/main" lang="en-US" sz="1400" noProof="0" smtClean="0"/>
                        <a:t>posebni fondovi javnih ustanova</a:t>
                      </a:r>
                      <a:r>
                        <a:rPr xmlns:a="http://schemas.openxmlformats.org/drawingml/2006/main" lang="en-US" sz="1400" noProof="0" smtClean="0"/>
                        <a:t>, </a:t>
                      </a:r>
                      <a:r>
                        <a:rPr xmlns:a="http://schemas.openxmlformats.org/drawingml/2006/main" lang="en-US" sz="1400" noProof="0" smtClean="0"/>
                        <a:t>investicijski projekti koje financiraju donatori</a:t>
                      </a:r>
                    </a:p>
                    <a:p>
                      <a:pPr xmlns:a="http://schemas.openxmlformats.org/drawingml/2006/main"/>
                      <a:endParaRPr xmlns:a="http://schemas.openxmlformats.org/drawingml/2006/main" lang="hr-HR" sz="1400" noProof="0"/>
                    </a:p>
                  </a:txBody>
                  <a:tcPr/>
                </a:tc>
              </a:tr>
              <a:tr h="611726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Kirgistan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dirty="0" smtClean="0"/>
                        <a:t>Socijalni fond</a:t>
                      </a:r>
                      <a:r>
                        <a:rPr xmlns:a="http://schemas.openxmlformats.org/drawingml/2006/main" lang="en-US" sz="1400" noProof="0" dirty="0" smtClean="0"/>
                        <a:t>, </a:t>
                      </a:r>
                      <a:r>
                        <a:rPr xmlns:a="http://schemas.openxmlformats.org/drawingml/2006/main" lang="en-US" sz="1400" noProof="0" dirty="0" smtClean="0"/>
                        <a:t>zdravstveni fond</a:t>
                      </a:r>
                      <a:r>
                        <a:rPr xmlns:a="http://schemas.openxmlformats.org/drawingml/2006/main" lang="en-US" sz="1400" noProof="0" dirty="0" smtClean="0"/>
                        <a:t>,</a:t>
                      </a:r>
                      <a:r>
                        <a:t> </a:t>
                      </a:r>
                      <a:r>
                        <a:rPr xmlns:a="http://schemas.openxmlformats.org/drawingml/2006/main" lang="en-US" sz="1400" noProof="0" dirty="0" smtClean="0"/>
                        <a:t>investicijski projekti koje financiraju donatori</a:t>
                      </a:r>
                      <a:endParaRPr xmlns:a="http://schemas.openxmlformats.org/drawingml/2006/main" lang="hr-HR" sz="1400" noProof="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Kazahstan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Mirovinski fond</a:t>
                      </a:r>
                      <a:r>
                        <a:rPr xmlns:a="http://schemas.openxmlformats.org/drawingml/2006/main" lang="en-US" sz="1400" noProof="0" smtClean="0"/>
                        <a:t>, </a:t>
                      </a:r>
                      <a:r>
                        <a:rPr xmlns:a="http://schemas.openxmlformats.org/drawingml/2006/main" lang="en-US" sz="1400" noProof="0" smtClean="0"/>
                        <a:t>sposobnost samofinanciranja javnih ustanova 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Rusija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dirty="0" smtClean="0"/>
                        <a:t>Proračuni sastavnih regija Ruske Federacije</a:t>
                      </a:r>
                      <a:r>
                        <a:rPr xmlns:a="http://schemas.openxmlformats.org/drawingml/2006/main" lang="en-US" sz="1400" noProof="0" dirty="0" smtClean="0"/>
                        <a:t>, </a:t>
                      </a:r>
                      <a:r>
                        <a:rPr xmlns:a="http://schemas.openxmlformats.org/drawingml/2006/main" lang="en-US" sz="1400" noProof="0" dirty="0" smtClean="0"/>
                        <a:t>općine</a:t>
                      </a:r>
                      <a:r>
                        <a:rPr xmlns:a="http://schemas.openxmlformats.org/drawingml/2006/main" lang="en-US" sz="1400" noProof="0" dirty="0" smtClean="0"/>
                        <a:t>, </a:t>
                      </a:r>
                      <a:r>
                        <a:rPr xmlns:a="http://schemas.openxmlformats.org/drawingml/2006/main" lang="en-US" sz="1400" noProof="0" dirty="0" smtClean="0"/>
                        <a:t>devizna sredstva</a:t>
                      </a:r>
                      <a:endParaRPr xmlns:a="http://schemas.openxmlformats.org/drawingml/2006/main" lang="hr-HR" sz="1400" noProof="0" dirty="0"/>
                    </a:p>
                  </a:txBody>
                  <a:tcPr/>
                </a:tc>
              </a:tr>
              <a:tr h="384792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smtClean="0"/>
                        <a:t>Ukrajina</a:t>
                      </a:r>
                      <a:endParaRPr xmlns:a="http://schemas.openxmlformats.org/drawingml/2006/main" lang="hr-H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1400" noProof="0" dirty="0" smtClean="0"/>
                        <a:t>Devizna sredstva</a:t>
                      </a:r>
                      <a:endParaRPr xmlns:a="http://schemas.openxmlformats.org/drawingml/2006/main" lang="hr-HR" sz="14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124197" y="3048000"/>
            <a:ext cx="685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1219200"/>
            <a:ext cx="7848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xmlns:a="http://schemas.openxmlformats.org/drawingml/2006/main"/>
            <a:r>
              <a:rPr xmlns:a="http://schemas.openxmlformats.org/drawingml/2006/main" dirty="0" smtClean="0"/>
              <a:t>Najčešći su izuzeci s jedinstvenog računa riznice izvanproračunski fondovi </a:t>
            </a:r>
            <a:r>
              <a:rPr xmlns:a="http://schemas.openxmlformats.org/drawingml/2006/main" dirty="0" smtClean="0"/>
              <a:t>(</a:t>
            </a:r>
            <a:r>
              <a:rPr xmlns:a="http://schemas.openxmlformats.org/drawingml/2006/main" dirty="0" smtClean="0"/>
              <a:t>socijalni</a:t>
            </a:r>
            <a:r>
              <a:rPr xmlns:a="http://schemas.openxmlformats.org/drawingml/2006/main" dirty="0" smtClean="0"/>
              <a:t>, </a:t>
            </a:r>
            <a:r>
              <a:rPr xmlns:a="http://schemas.openxmlformats.org/drawingml/2006/main" dirty="0" smtClean="0"/>
              <a:t>mirovinski</a:t>
            </a:r>
            <a:r>
              <a:rPr xmlns:a="http://schemas.openxmlformats.org/drawingml/2006/main" dirty="0" smtClean="0"/>
              <a:t>, </a:t>
            </a:r>
            <a:r>
              <a:rPr xmlns:a="http://schemas.openxmlformats.org/drawingml/2006/main" dirty="0" smtClean="0"/>
              <a:t>zdravstveni</a:t>
            </a:r>
            <a:r>
              <a:rPr xmlns:a="http://schemas.openxmlformats.org/drawingml/2006/main" dirty="0" smtClean="0"/>
              <a:t>) </a:t>
            </a:r>
            <a:r>
              <a:rPr xmlns:a="http://schemas.openxmlformats.org/drawingml/2006/main" dirty="0" smtClean="0"/>
              <a:t>te investicijski projekti koje financiraju donatori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8919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33400"/>
            <a:ext cx="8458199" cy="838200"/>
          </a:xfrm>
        </p:spPr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lang="en-US" sz="3200" b="1" dirty="0" smtClean="0">
                <a:solidFill>
                  <a:srgbClr val="FF0000"/>
                </a:solidFill>
              </a:rPr>
              <a:t>2</a:t>
            </a:r>
            <a:r>
              <a:rPr xmlns:a="http://schemas.openxmlformats.org/drawingml/2006/main" lang="en-US" sz="3200" b="1" dirty="0" smtClean="0">
                <a:solidFill>
                  <a:srgbClr val="FF0000"/>
                </a:solidFill>
              </a:rPr>
              <a:t>. </a:t>
            </a:r>
            <a:r>
              <a:rPr xmlns:a="http://schemas.openxmlformats.org/drawingml/2006/main" lang="en-US" sz="2800" b="1" dirty="0">
                <a:solidFill>
                  <a:srgbClr val="FF0000"/>
                </a:solidFill>
              </a:rPr>
              <a:t>Izazovi s kojima se suočavaju zemlje prilikom proširenja obuhvata jedinstvenog računa riznice i pristupi </a:t>
            </a:r>
            <a:r>
              <a:rPr xmlns:a="http://schemas.openxmlformats.org/drawingml/2006/main" lang="en-US" sz="2800" b="1" dirty="0">
                <a:solidFill>
                  <a:srgbClr val="FF0000"/>
                </a:solidFill>
              </a:rPr>
              <a:t>(</a:t>
            </a:r>
            <a:r>
              <a:rPr xmlns:a="http://schemas.openxmlformats.org/drawingml/2006/main" lang="en-US" sz="2800" b="1" dirty="0">
                <a:solidFill>
                  <a:srgbClr val="FF0000"/>
                </a:solidFill>
              </a:rPr>
              <a:t>2</a:t>
            </a:r>
            <a:r>
              <a:rPr xmlns:a="http://schemas.openxmlformats.org/drawingml/2006/main" lang="en-US" sz="2800" b="1" dirty="0">
                <a:solidFill>
                  <a:srgbClr val="FF0000"/>
                </a:solidFill>
              </a:rPr>
              <a:t>)</a:t>
            </a:r>
            <a:endParaRPr xmlns:a="http://schemas.openxmlformats.org/drawingml/2006/main" lang="hr-HR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67600" cy="4267200"/>
          </a:xfrm>
        </p:spPr>
        <p:txBody>
          <a:bodyPr>
            <a:normAutofit/>
          </a:bodyPr>
          <a:lstStyle/>
          <a:p>
            <a:pPr xmlns:a="http://schemas.openxmlformats.org/drawingml/2006/main" marL="0" indent="0">
              <a:buNone/>
            </a:pPr>
            <a:r>
              <a:rPr xmlns:a="http://schemas.openxmlformats.org/drawingml/2006/main" lang="en-US" sz="2000" dirty="0" smtClean="0"/>
              <a:t>Autonomni status posebnih fondova</a:t>
            </a:r>
            <a:r>
              <a:rPr xmlns:a="http://schemas.openxmlformats.org/drawingml/2006/main" lang="en-US" sz="2000" dirty="0" smtClean="0"/>
              <a:t>, </a:t>
            </a:r>
            <a:r>
              <a:rPr xmlns:a="http://schemas.openxmlformats.org/drawingml/2006/main" lang="en-US" sz="2000" dirty="0" smtClean="0"/>
              <a:t>lokalne vlasti im dopuštaju da upravljaju vlastitim resursima</a:t>
            </a:r>
            <a:r>
              <a:rPr xmlns:a="http://schemas.openxmlformats.org/drawingml/2006/main" lang="en-US" sz="2000" dirty="0" smtClean="0"/>
              <a:t>, </a:t>
            </a:r>
            <a:r>
              <a:rPr xmlns:a="http://schemas.openxmlformats.org/drawingml/2006/main" lang="en-US" sz="2000" dirty="0" smtClean="0"/>
              <a:t>uključujući investicijama </a:t>
            </a:r>
            <a:endParaRPr xmlns:a="http://schemas.openxmlformats.org/drawingml/2006/main" lang="hr-HR" sz="2000" dirty="0" smtClean="0"/>
          </a:p>
          <a:p>
            <a:pPr xmlns:a="http://schemas.openxmlformats.org/drawingml/2006/main" marL="0" indent="0">
              <a:buNone/>
            </a:pPr>
            <a:endParaRPr xmlns:a="http://schemas.openxmlformats.org/drawingml/2006/main" lang="hr-HR" sz="2000" i="1" dirty="0" smtClean="0">
              <a:solidFill>
                <a:srgbClr val="C00000"/>
              </a:solidFill>
            </a:endParaRPr>
          </a:p>
          <a:p>
            <a:pPr xmlns:a="http://schemas.openxmlformats.org/drawingml/2006/main" marL="0" indent="0">
              <a:buNone/>
            </a:pPr>
            <a:r>
              <a:rPr xmlns:a="http://schemas.openxmlformats.org/drawingml/2006/main" lang="en-US" sz="2000" b="1" dirty="0" smtClean="0">
                <a:solidFill>
                  <a:srgbClr val="C00000"/>
                </a:solidFill>
              </a:rPr>
              <a:t>Moguća rješenja</a:t>
            </a:r>
            <a:r>
              <a:rPr xmlns:a="http://schemas.openxmlformats.org/drawingml/2006/main" lang="en-US" sz="2000" b="1" dirty="0" smtClean="0">
                <a:solidFill>
                  <a:srgbClr val="C00000"/>
                </a:solidFill>
              </a:rPr>
              <a:t>:</a:t>
            </a:r>
            <a:r>
              <a:rPr xmlns:a="http://schemas.openxmlformats.org/drawingml/2006/main" dirty="0" smtClean="0"/>
              <a:t> </a:t>
            </a:r>
            <a:endParaRPr xmlns:a="http://schemas.openxmlformats.org/drawingml/2006/main" lang="hr-HR" dirty="0" smtClean="0"/>
          </a:p>
          <a:p>
            <a:pPr xmlns:a="http://schemas.openxmlformats.org/drawingml/2006/main" marL="400050" lvl="1" indent="0">
              <a:buNone/>
            </a:pPr>
            <a:r>
              <a:rPr xmlns:a="http://schemas.openxmlformats.org/drawingml/2006/main" lang="en-US" sz="1600" dirty="0" smtClean="0">
                <a:solidFill>
                  <a:srgbClr val="C00000"/>
                </a:solidFill>
              </a:rPr>
              <a:t>–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politička odluka na najvišoj razini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(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u Rusiji je mirovinski fond prebačen na JRR predsjedničkim dekretom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)</a:t>
            </a:r>
          </a:p>
          <a:p>
            <a:pPr xmlns:a="http://schemas.openxmlformats.org/drawingml/2006/main" marL="400050" lvl="1" indent="0">
              <a:buNone/>
            </a:pP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-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poticaji kroz kamatne stope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(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osigurati naknadu za moguće smanjenje prihoda putem nezavisnog depozita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) </a:t>
            </a:r>
          </a:p>
          <a:p>
            <a:pPr xmlns:a="http://schemas.openxmlformats.org/drawingml/2006/main" marL="400050" lvl="1" indent="0">
              <a:buNone/>
            </a:pP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-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osiguranje kvalitete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ispravna kontinuirana usluga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, </a:t>
            </a:r>
            <a:r>
              <a:rPr xmlns:a="http://schemas.openxmlformats.org/drawingml/2006/main" lang="en-US" sz="1800" dirty="0" smtClean="0">
                <a:solidFill>
                  <a:srgbClr val="C00000"/>
                </a:solidFill>
              </a:rPr>
              <a:t>dovođenje rizika na najnižu razinu </a:t>
            </a:r>
          </a:p>
          <a:p>
            <a:pPr xmlns:a="http://schemas.openxmlformats.org/drawingml/2006/main"/>
            <a:endParaRPr xmlns:a="http://schemas.openxmlformats.org/drawingml/2006/main" lang="hr-HR" i="1" dirty="0" smtClean="0">
              <a:solidFill>
                <a:srgbClr val="C00000"/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i="1" dirty="0" smtClean="0">
              <a:solidFill>
                <a:srgbClr val="C00000"/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i="1" dirty="0" smtClean="0">
              <a:solidFill>
                <a:srgbClr val="C00000"/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dirty="0" smtClean="0"/>
          </a:p>
          <a:p>
            <a:pPr xmlns:a="http://schemas.openxmlformats.org/drawingml/2006/main" lvl="1"/>
            <a:endParaRPr xmlns:a="http://schemas.openxmlformats.org/drawingml/2006/main" lang="hr-HR" dirty="0" smtClean="0"/>
          </a:p>
          <a:p>
            <a:pPr xmlns:a="http://schemas.openxmlformats.org/drawingml/2006/main"/>
            <a:endParaRPr xmlns:a="http://schemas.openxmlformats.org/drawingml/2006/main"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86099" y="3009900"/>
            <a:ext cx="6858000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4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416</Words>
  <Application>Microsoft Office PowerPoint</Application>
  <PresentationFormat>Экран (4:3)</PresentationFormat>
  <Paragraphs>47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PEMPAL Treasury Community of Practice Workshop Thematic Group on Cash Management </vt:lpstr>
      <vt:lpstr>1. Challenges in targeting cash balance and creating a cash buffer</vt:lpstr>
      <vt:lpstr>2. Challenges faced by countries in extending TSA coverage and approaches </vt:lpstr>
      <vt:lpstr>2. Challenges faced by countries in extending TSA coverage and approaches (2)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TCOP workshop in Tirana</dc:title>
  <dc:creator>Ion Chicu</dc:creator>
  <cp:lastModifiedBy>Anastasia</cp:lastModifiedBy>
  <cp:revision>20</cp:revision>
  <dcterms:created xsi:type="dcterms:W3CDTF">2015-05-06T10:24:58Z</dcterms:created>
  <dcterms:modified xsi:type="dcterms:W3CDTF">2016-03-21T09:12:59Z</dcterms:modified>
</cp:coreProperties>
</file>