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6" r:id="rId3"/>
    <p:sldId id="364" r:id="rId4"/>
    <p:sldId id="367" r:id="rId5"/>
    <p:sldId id="356" r:id="rId6"/>
    <p:sldId id="370" r:id="rId7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67771" autoAdjust="0"/>
  </p:normalViewPr>
  <p:slideViewPr>
    <p:cSldViewPr>
      <p:cViewPr>
        <p:scale>
          <a:sx n="90" d="100"/>
          <a:sy n="90" d="100"/>
        </p:scale>
        <p:origin x="101" y="-15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288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31288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17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/>
            <a:endParaRPr lang="ru-RU" sz="4400" b="1" dirty="0"/>
          </a:p>
          <a:p>
            <a:pPr lvl="1"/>
            <a:endParaRPr lang="en-US" sz="3600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Управление рисками в Казначействе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lvl="1"/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000" b="1" dirty="0"/>
          </a:p>
          <a:p>
            <a:pPr lvl="1" algn="l"/>
            <a:r>
              <a:rPr lang="ru-RU" sz="2600" b="1" dirty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Группа </a:t>
            </a:r>
            <a:r>
              <a:rPr lang="en-US" sz="2600" b="1" dirty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2: 	</a:t>
            </a:r>
            <a:r>
              <a:rPr lang="ru-RU" sz="2600" b="1" dirty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Азербайджан, Албания, Беларусь, Грузия, Казахстан, Таджикистан и Украина</a:t>
            </a:r>
            <a:endParaRPr lang="en-US" sz="2600" b="1" dirty="0">
              <a:solidFill>
                <a:srgbClr val="C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lvl="1"/>
            <a:endParaRPr lang="ru-RU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ru-RU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Вена</a:t>
            </a:r>
            <a:endParaRPr lang="en-US" sz="26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lvl="1"/>
            <a:r>
              <a:rPr lang="ro-RO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31</a:t>
            </a:r>
            <a:r>
              <a:rPr lang="ru-RU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мая</a:t>
            </a:r>
            <a:r>
              <a:rPr lang="en-US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201</a:t>
            </a:r>
            <a:r>
              <a:rPr lang="ro-RO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7</a:t>
            </a:r>
            <a:r>
              <a:rPr lang="ru-RU" sz="26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г.</a:t>
            </a:r>
          </a:p>
          <a:p>
            <a:pPr lvl="1"/>
            <a:endParaRPr lang="en-US" sz="3900" b="1" dirty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7" y="0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Содержание</a:t>
            </a:r>
            <a:endParaRPr lang="de-AT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4" y="419851"/>
            <a:ext cx="3124199" cy="1371600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extrusionH="76200" contourW="12700" prstMaterial="matte">
            <a:bevelT w="127000" h="127000"/>
            <a:bevelB w="127000" h="127000"/>
            <a:extrusionClr>
              <a:schemeClr val="accent3">
                <a:lumMod val="20000"/>
                <a:lumOff val="80000"/>
              </a:schemeClr>
            </a:extrusionClr>
            <a:contourClr>
              <a:schemeClr val="accent3">
                <a:lumMod val="20000"/>
                <a:lumOff val="80000"/>
              </a:schemeClr>
            </a:contourClr>
          </a:sp3d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I-Q</a:t>
            </a:r>
            <a:r>
              <a:rPr lang="ru-RU" sz="1600" b="1" dirty="0">
                <a:solidFill>
                  <a:srgbClr val="FF0000"/>
                </a:solidFill>
              </a:rPr>
              <a:t>1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Является ли управление рисками частью регулярных обязанностей каких-либо подразделений/отделов казначейства вашей страны?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197" y="1948226"/>
            <a:ext cx="3124199" cy="32852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127000" h="127000"/>
            <a:bevelB w="127000" h="127000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40000"/>
                <a:lumOff val="60000"/>
              </a:schemeClr>
            </a:contourClr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I-Q2.</a:t>
            </a:r>
            <a:r>
              <a:rPr lang="ru-RU" sz="1200" dirty="0"/>
              <a:t> </a:t>
            </a:r>
            <a:r>
              <a:rPr lang="ru-RU" sz="1600" dirty="0"/>
              <a:t>Проводился ли официальный анализ/оценка рисков в отношении каких-либо функций/процессов казначейства</a:t>
            </a:r>
            <a:r>
              <a:rPr lang="en-US" sz="1600" dirty="0"/>
              <a:t>? Если да, то просьба пояснить функции/процессы и контекст проводимого анализа. Является ли это</a:t>
            </a:r>
            <a:r>
              <a:rPr lang="ru-RU" sz="1600" dirty="0"/>
              <a:t> регулярной/периодической работой или одноразовым мероприятием</a:t>
            </a:r>
            <a:r>
              <a:rPr lang="en-US" sz="1600" dirty="0"/>
              <a:t>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69409" y="558029"/>
            <a:ext cx="5714999" cy="464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27000" h="127000"/>
            <a:bevelB w="127000" h="127000"/>
            <a:extrusionClr>
              <a:schemeClr val="accent4">
                <a:lumMod val="40000"/>
                <a:lumOff val="60000"/>
              </a:schemeClr>
            </a:extrusionClr>
            <a:contourClr>
              <a:schemeClr val="accent4">
                <a:lumMod val="40000"/>
                <a:lumOff val="60000"/>
              </a:schemeClr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196" y="5236327"/>
            <a:ext cx="8908212" cy="762000"/>
          </a:xfrm>
          <a:prstGeom prst="rect">
            <a:avLst/>
          </a:prstGeom>
          <a:solidFill>
            <a:srgbClr val="9BE5FF"/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27000" h="127000"/>
            <a:bevelB w="127000" h="127000"/>
            <a:extrusionClr>
              <a:schemeClr val="accent4">
                <a:lumMod val="40000"/>
                <a:lumOff val="60000"/>
              </a:schemeClr>
            </a:extrusionClr>
            <a:contourClr>
              <a:schemeClr val="accent4">
                <a:lumMod val="40000"/>
                <a:lumOff val="60000"/>
              </a:schemeClr>
            </a:contourClr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I-Q3</a:t>
            </a:r>
            <a:r>
              <a:rPr lang="en-US" sz="2000" dirty="0"/>
              <a:t>. </a:t>
            </a:r>
            <a:r>
              <a:rPr lang="ru-RU" sz="1600" dirty="0"/>
              <a:t>Имеются ли в вашем казначействе внутренние документы/методология, описывающие подходы к управлению риском? Если да, то просьба пояснить, каковы эти документы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914400"/>
            <a:ext cx="5181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Q1 </a:t>
            </a:r>
            <a:r>
              <a:rPr lang="ru-RU" sz="2000" b="1" dirty="0">
                <a:solidFill>
                  <a:srgbClr val="FF0000"/>
                </a:solidFill>
              </a:rPr>
              <a:t>и </a:t>
            </a:r>
            <a:r>
              <a:rPr lang="en-US" sz="2000" b="1" dirty="0">
                <a:solidFill>
                  <a:srgbClr val="FF0000"/>
                </a:solidFill>
              </a:rPr>
              <a:t>Q2 </a:t>
            </a:r>
            <a:r>
              <a:rPr lang="ru-RU" dirty="0"/>
              <a:t>относятся к следующим функциям Казначейства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Контрол</a:t>
            </a:r>
            <a:r>
              <a:rPr lang="ru-RU" dirty="0"/>
              <a:t>ь за ассигнованиями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Обработка платежей и учёт и отчетность о поступлениях (сборах)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Надзор за банковскими счетами и базовое управление денежными средствами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Управление активами и обязательствами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Финансовая отчётность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Политика в части бухгалтерского учёта и отчетности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Полугодовая отчётность об исполнении бюджета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ИКТ</a:t>
            </a:r>
            <a:endParaRPr lang="en-US" sz="2000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Другое -просьба указать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195" y="6005515"/>
            <a:ext cx="8908213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27000" h="127000"/>
            <a:bevelB w="127000" h="127000"/>
            <a:extrusionClr>
              <a:schemeClr val="accent4">
                <a:lumMod val="40000"/>
                <a:lumOff val="60000"/>
              </a:schemeClr>
            </a:extrusionClr>
            <a:contourClr>
              <a:schemeClr val="accent4">
                <a:lumMod val="40000"/>
                <a:lumOff val="60000"/>
              </a:schemeClr>
            </a:contourClr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II-Q1.</a:t>
            </a:r>
            <a:r>
              <a:rPr lang="en-US" sz="2000" dirty="0"/>
              <a:t> </a:t>
            </a:r>
            <a:r>
              <a:rPr lang="ru-RU" sz="2000" dirty="0"/>
              <a:t>Считаете ли вы, что концепция «зеленого коридора» сможет работать в вашей стране</a:t>
            </a:r>
            <a:r>
              <a:rPr lang="en-US" sz="2000" dirty="0"/>
              <a:t>? </a:t>
            </a:r>
            <a:r>
              <a:rPr lang="ru-RU" sz="2000" dirty="0"/>
              <a:t>Каковы преимущества, риски и пути их смягчения?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061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934" y="1031575"/>
            <a:ext cx="685800" cy="380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000" b="1" dirty="0">
                <a:solidFill>
                  <a:srgbClr val="FF0000"/>
                </a:solidFill>
              </a:rPr>
              <a:t>I-Q1.</a:t>
            </a:r>
            <a:endParaRPr lang="de-A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329102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Ответы</a:t>
            </a:r>
            <a:endParaRPr lang="de-AT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895601" y="2895599"/>
            <a:ext cx="685800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23204" y="1447800"/>
            <a:ext cx="70891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Учитывая отличия между контрольными мерами, управлением рисками и исполнением платежных поручений, которые выполняет Казначейство, мы пришли к выводу, что управление рисками является неформальной частью казначейских операций в рамках всех отмеченных функций</a:t>
            </a:r>
            <a:r>
              <a:rPr lang="de-AT" dirty="0"/>
              <a:t>. </a:t>
            </a:r>
            <a:r>
              <a:rPr lang="ru-RU" dirty="0"/>
              <a:t>В структуре казначейства отсутствует подразделение по управлению рисками</a:t>
            </a:r>
            <a:r>
              <a:rPr lang="de-AT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3474184"/>
            <a:ext cx="6934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AT" sz="2000" b="1" dirty="0">
                <a:solidFill>
                  <a:srgbClr val="FF0000"/>
                </a:solidFill>
              </a:rPr>
              <a:t>I-Q2</a:t>
            </a:r>
            <a:r>
              <a:rPr lang="de-AT" sz="2000" dirty="0"/>
              <a:t> </a:t>
            </a:r>
            <a:r>
              <a:rPr lang="ru-RU" sz="2000" dirty="0"/>
              <a:t>и </a:t>
            </a:r>
            <a:r>
              <a:rPr lang="de-AT" sz="2000" b="1" dirty="0">
                <a:solidFill>
                  <a:srgbClr val="FF0000"/>
                </a:solidFill>
              </a:rPr>
              <a:t>I-Q3.</a:t>
            </a:r>
            <a:r>
              <a:rPr lang="de-AT" sz="2000" dirty="0"/>
              <a:t> </a:t>
            </a:r>
            <a:r>
              <a:rPr lang="ru-RU" sz="2000" dirty="0"/>
              <a:t>Вместе с тем формальная функция по управлению рисками в большинстве стран ограничивается отделом ИКТ</a:t>
            </a:r>
            <a:r>
              <a:rPr lang="de-AT" sz="2000" dirty="0"/>
              <a:t>. </a:t>
            </a:r>
            <a:r>
              <a:rPr lang="ru-RU" sz="2000" dirty="0"/>
              <a:t>Единственное исключение – это Албания, где в Казначействе имеется реестр рисков, выявляющий все риски, вероятность их возникновения и степень воздействия</a:t>
            </a:r>
            <a:r>
              <a:rPr lang="de-A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917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1" y="152400"/>
            <a:ext cx="1418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Ответы</a:t>
            </a:r>
            <a:endParaRPr lang="de-AT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de-AT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</a:t>
            </a:r>
            <a:r>
              <a:rPr lang="de-AT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124201" y="3124201"/>
            <a:ext cx="685800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36423"/>
              </p:ext>
            </p:extLst>
          </p:nvPr>
        </p:nvGraphicFramePr>
        <p:xfrm>
          <a:off x="762000" y="1260395"/>
          <a:ext cx="8229600" cy="14523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8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Наименование организации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800" i="1" dirty="0">
                          <a:effectLst/>
                          <a:latin typeface="Times New Roman"/>
                          <a:ea typeface="Times New Roman"/>
                        </a:rPr>
                        <a:t>Raported from: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Министерство финансов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>
                        <a:spcAft>
                          <a:spcPts val="0"/>
                        </a:spcAft>
                      </a:pPr>
                      <a:r>
                        <a:rPr lang="sq-AL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Миссия Министерства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67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Эффективный, действенный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 и прозрачный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сбор и использование государственных средств в соответствии с государственной программой и национальной стратегией развития и интеграции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21587"/>
              </p:ext>
            </p:extLst>
          </p:nvPr>
        </p:nvGraphicFramePr>
        <p:xfrm>
          <a:off x="762000" y="2971800"/>
          <a:ext cx="8229601" cy="3698808"/>
        </p:xfrm>
        <a:graphic>
          <a:graphicData uri="http://schemas.openxmlformats.org/drawingml/2006/table">
            <a:tbl>
              <a:tblPr firstCol="1" lastRow="1" lastCol="1" bandRow="1" bandCol="1"/>
              <a:tblGrid>
                <a:gridCol w="22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5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5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17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4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Описание  риска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Риск до принятия мер контроля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Действующие</a:t>
                      </a:r>
                      <a:r>
                        <a:rPr lang="ru-RU" sz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меры контроля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Риски после принятия мер контроля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Необходимость в дополнительных мерах контроля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Действия по ликвидации пробелов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Принадлежность риска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Изменение риска после последних</a:t>
                      </a: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действий </a:t>
                      </a: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ухудшение </a:t>
                      </a: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=&gt;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</a:t>
                      </a: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&lt;=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 изменений </a:t>
                      </a:r>
                      <a:r>
                        <a:rPr lang="sq-A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=)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Комментарии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76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Генеральная</a:t>
                      </a:r>
                      <a:r>
                        <a:rPr lang="ru-RU" sz="1000" b="1" baseline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дирекция казначейства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baseline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  <a:r>
                        <a:rPr lang="sq-AL" sz="100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00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</a:t>
                      </a:r>
                      <a:r>
                        <a:rPr lang="sq-AL" sz="100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AGFIS </a:t>
                      </a:r>
                      <a:r>
                        <a:rPr lang="ru-RU" sz="100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получения консолидированной отчетности о расходовании государственных средств/исполнении</a:t>
                      </a:r>
                      <a:r>
                        <a:rPr lang="ru-RU" sz="1000" baseline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бюджета и представления своевременной отчетности в верховный орган аудита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45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Система </a:t>
                      </a:r>
                      <a:r>
                        <a:rPr lang="sq-AL" sz="1400" dirty="0">
                          <a:effectLst/>
                          <a:latin typeface="Times New Roman"/>
                          <a:ea typeface="Times New Roman"/>
                        </a:rPr>
                        <a:t>AGFIS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не функционировала по внутренним причинам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Times New Roman"/>
                          <a:ea typeface="Times New Roman"/>
                        </a:rPr>
                        <a:t>6 (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высокий/средний)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50290" algn="ctr"/>
                        </a:tabLst>
                      </a:pP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Система резервного копирования</a:t>
                      </a: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;	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План аварийного восстановления</a:t>
                      </a: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Тестирование плана аварийного восстановление</a:t>
                      </a: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Резервный план</a:t>
                      </a:r>
                      <a:r>
                        <a:rPr lang="ru-RU" sz="1200" baseline="0" dirty="0">
                          <a:effectLst/>
                          <a:latin typeface="Times New Roman"/>
                          <a:ea typeface="Times New Roman"/>
                        </a:rPr>
                        <a:t> в поддержку ручной системы в случае остановки системы</a:t>
                      </a:r>
                      <a:r>
                        <a:rPr lang="sq-AL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de-A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Times New Roman"/>
                          <a:ea typeface="Times New Roman"/>
                        </a:rPr>
                        <a:t>3 (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высокий/низкий</a:t>
                      </a:r>
                      <a:r>
                        <a:rPr lang="sq-AL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Генеральная дирекция казначейства</a:t>
                      </a:r>
                      <a:endParaRPr lang="de-A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без изменений </a:t>
                      </a:r>
                      <a:r>
                        <a:rPr lang="sq-AL" sz="1300" dirty="0">
                          <a:effectLst/>
                          <a:latin typeface="Times New Roman"/>
                          <a:ea typeface="Times New Roman"/>
                        </a:rPr>
                        <a:t>(=)</a:t>
                      </a:r>
                      <a:endParaRPr lang="de-AT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74914" y="737175"/>
            <a:ext cx="7238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509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ctr"/>
              </a:tabLst>
            </a:pPr>
            <a:r>
              <a:rPr kumimoji="0" lang="ru-RU" altLang="de-DE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Приложение </a:t>
            </a:r>
            <a:endParaRPr kumimoji="0" lang="de-AT" altLang="de-DE" sz="1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ctr"/>
              </a:tabLst>
            </a:pPr>
            <a:r>
              <a:rPr kumimoji="0" lang="ru-RU" altLang="de-DE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Реестр рисков Министерства финансов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46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489" y="533400"/>
            <a:ext cx="8411116" cy="1462639"/>
          </a:xfrm>
        </p:spPr>
        <p:txBody>
          <a:bodyPr>
            <a:noAutofit/>
          </a:bodyPr>
          <a:lstStyle/>
          <a:p>
            <a:pPr algn="l">
              <a:lnSpc>
                <a:spcPts val="1000"/>
              </a:lnSpc>
              <a:spcBef>
                <a:spcPts val="0"/>
              </a:spcBef>
            </a:pPr>
            <a:endParaRPr lang="de-AT" sz="1600" dirty="0">
              <a:solidFill>
                <a:schemeClr val="tx1"/>
              </a:solidFill>
            </a:endParaRPr>
          </a:p>
          <a:p>
            <a:pPr algn="l">
              <a:lnSpc>
                <a:spcPts val="1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Мы пришли к выводу, что система «зеленого коридора» – это хорошая инициатива с учетом особенностей Казначейства Грузии</a:t>
            </a:r>
          </a:p>
          <a:p>
            <a:pPr algn="l">
              <a:lnSpc>
                <a:spcPts val="1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algn="l">
              <a:lnSpc>
                <a:spcPts val="1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Все страны поддерживают общую концепцию</a:t>
            </a:r>
            <a:r>
              <a:rPr lang="de-AT" sz="1600"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ts val="1000"/>
              </a:lnSpc>
            </a:pPr>
            <a:endParaRPr lang="de-AT" sz="400" dirty="0">
              <a:solidFill>
                <a:schemeClr val="tx1"/>
              </a:solidFill>
            </a:endParaRPr>
          </a:p>
          <a:p>
            <a:pPr algn="l">
              <a:lnSpc>
                <a:spcPts val="1000"/>
              </a:lnSpc>
            </a:pPr>
            <a:r>
              <a:rPr lang="ru-RU" sz="1600" dirty="0">
                <a:solidFill>
                  <a:schemeClr val="tx1"/>
                </a:solidFill>
              </a:rPr>
              <a:t>Внедрение в наших странах зависит от некоторых факторов и результатов анализа</a:t>
            </a:r>
            <a:r>
              <a:rPr lang="de-AT" sz="1600" dirty="0"/>
              <a:t>:</a:t>
            </a:r>
          </a:p>
          <a:p>
            <a:pPr algn="l"/>
            <a:endParaRPr lang="en-ZA" sz="1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4651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II-Q1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562" y="0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Ответы</a:t>
            </a:r>
            <a:endParaRPr lang="de-AT" dirty="0"/>
          </a:p>
        </p:txBody>
      </p:sp>
      <p:sp>
        <p:nvSpPr>
          <p:cNvPr id="7" name="TextBox 6"/>
          <p:cNvSpPr txBox="1"/>
          <p:nvPr/>
        </p:nvSpPr>
        <p:spPr>
          <a:xfrm>
            <a:off x="627930" y="6194027"/>
            <a:ext cx="859226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700" dirty="0"/>
              <a:t>Always we have to consider the cost/benefit report, their equilibrum to get optimum solution.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06430"/>
              </p:ext>
            </p:extLst>
          </p:nvPr>
        </p:nvGraphicFramePr>
        <p:xfrm>
          <a:off x="685800" y="1600200"/>
          <a:ext cx="8305800" cy="656305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No.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Преимущества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Риски</a:t>
                      </a:r>
                      <a:r>
                        <a:rPr lang="ru-RU" sz="1200" b="1" kern="1200" baseline="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Смягчение рисков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ru-RU" sz="12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элементы хеджирования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q-A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08" marR="29708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Упрощение процедуры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платежей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одним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этапом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меньше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Дублирование платежей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Разработка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IT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для автоматической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проверки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q-A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08" marR="29708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Экономия рабочего времени работников центрального аппарата казначейства,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т.к. нет необходимости в ручном режиме контролировать  обоснованные документы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Соблюдение специальных критериев системы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Интегрированная система ИСУГФ 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для связи </a:t>
                      </a:r>
                      <a:r>
                        <a:rPr lang="ru-RU" sz="1200" i="1" baseline="0" dirty="0">
                          <a:latin typeface="Calibri"/>
                          <a:ea typeface="Calibri"/>
                          <a:cs typeface="Times New Roman"/>
                        </a:rPr>
                        <a:t>с другими системами, такими как база данных налоговой администрации, для выявления получателей и пр.).  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5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08" marR="29708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Запрос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информации у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сторонних организаций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Отсканированные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копии счетов-фактур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отсутствие сверки с оригиналами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Электронные счета-фактуры заменят оригиналы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Не отсканированные копии, а о автоматически создаваемые системой получателя платежа, связь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с казначейской системой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 отдаленном будущем) –адаптация всех систем получатель-бюджетные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учреждения – Казначейство -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очень дорогостоящая мера.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q-A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08" marR="29708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Отсутствие лимитов денежных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средств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Передача функций обработки платежей в «бэк-офис», который в качестве администратора получит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доступ к функциям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IT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и сможет заменить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ручную обработку платежей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Цифровая подпись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q-A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08" marR="29708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q-AL" sz="1200">
                        <a:latin typeface="Calibri"/>
                        <a:ea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Безопасность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-системы,</a:t>
                      </a:r>
                      <a:r>
                        <a:rPr lang="ru-RU" sz="1200" baseline="0" dirty="0">
                          <a:latin typeface="Arial"/>
                          <a:ea typeface="Times New Roman"/>
                          <a:cs typeface="Times New Roman"/>
                        </a:rPr>
                        <a:t> рассмотрение возможности использования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VPN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для целей указанного выше п. 4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Выборочные проверки</a:t>
                      </a:r>
                      <a:endParaRPr lang="sq-A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0" marR="39610" marT="19805" marB="198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68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143000"/>
            <a:ext cx="6858000" cy="48006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de-AT" sz="6200" dirty="0">
              <a:solidFill>
                <a:schemeClr val="tx1"/>
              </a:solidFill>
            </a:endParaRPr>
          </a:p>
          <a:p>
            <a:pPr algn="just"/>
            <a:r>
              <a:rPr lang="de-AT" sz="7200" b="1" dirty="0">
                <a:solidFill>
                  <a:srgbClr val="FF0000"/>
                </a:solidFill>
              </a:rPr>
              <a:t>-</a:t>
            </a:r>
            <a:r>
              <a:rPr lang="de-AT" sz="7200" dirty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Такие страны, как Казахстан и Беларусь, имеют схожие системы</a:t>
            </a:r>
            <a:r>
              <a:rPr lang="de-AT" sz="72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de-AT" sz="7200" dirty="0">
              <a:solidFill>
                <a:schemeClr val="tx1"/>
              </a:solidFill>
            </a:endParaRPr>
          </a:p>
          <a:p>
            <a:pPr algn="just"/>
            <a:r>
              <a:rPr lang="de-AT" sz="7200" dirty="0">
                <a:solidFill>
                  <a:srgbClr val="FF0000"/>
                </a:solidFill>
              </a:rPr>
              <a:t>-</a:t>
            </a:r>
            <a:r>
              <a:rPr lang="de-AT" sz="7200" dirty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Большинство стран полагают, что система будет работать наиболее оптимально, если сосредоточиться на тех же видах платежей, что и в Грузии. Однако в Казахстане применяется подход, при котором платежи на небольшие суммы, не превышающие  установленные максимальные предельные уровни или пороговые значения, обрабатываются в оперативном режиме</a:t>
            </a:r>
            <a:r>
              <a:rPr lang="de-AT" sz="72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de-AT" sz="7200" dirty="0">
              <a:solidFill>
                <a:schemeClr val="tx1"/>
              </a:solidFill>
            </a:endParaRPr>
          </a:p>
          <a:p>
            <a:pPr algn="just"/>
            <a:r>
              <a:rPr lang="de-AT" sz="7200" dirty="0">
                <a:solidFill>
                  <a:srgbClr val="FF0000"/>
                </a:solidFill>
              </a:rPr>
              <a:t>-</a:t>
            </a:r>
            <a:r>
              <a:rPr lang="de-AT" sz="7200" dirty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Две страны – Албания и Украина – полагают, что необходимо дальнейшее совершенствование системы ИКТ, прежде чем такая система может быть внедрена</a:t>
            </a:r>
            <a:r>
              <a:rPr lang="de-AT" sz="72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de-AT" sz="7200" dirty="0">
              <a:solidFill>
                <a:schemeClr val="tx1"/>
              </a:solidFill>
            </a:endParaRPr>
          </a:p>
          <a:p>
            <a:pPr algn="just"/>
            <a:r>
              <a:rPr lang="de-AT" sz="7200" b="1" dirty="0">
                <a:solidFill>
                  <a:srgbClr val="FF0000"/>
                </a:solidFill>
              </a:rPr>
              <a:t>-</a:t>
            </a:r>
            <a:r>
              <a:rPr lang="de-AT" sz="7200" dirty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Состоялась обширная дискуссия о некоторых рисках, в том числе дублирования платежей</a:t>
            </a:r>
            <a:r>
              <a:rPr lang="de-AT" sz="7200" dirty="0">
                <a:solidFill>
                  <a:schemeClr val="tx1"/>
                </a:solidFill>
              </a:rPr>
              <a:t>. </a:t>
            </a:r>
          </a:p>
          <a:p>
            <a:pPr algn="just"/>
            <a:endParaRPr lang="de-AT" sz="7200" dirty="0">
              <a:solidFill>
                <a:schemeClr val="tx1"/>
              </a:solidFill>
            </a:endParaRPr>
          </a:p>
          <a:p>
            <a:pPr algn="just"/>
            <a:r>
              <a:rPr lang="de-AT" sz="7200" b="1" dirty="0">
                <a:solidFill>
                  <a:srgbClr val="FF0000"/>
                </a:solidFill>
              </a:rPr>
              <a:t>-</a:t>
            </a:r>
            <a:r>
              <a:rPr lang="de-AT" sz="7200" dirty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Смягчение риска. Азербайджан отметил, что, по-видимому, риски минимальны и что не следует замедлять работу коридора, поэтому один из способов смягчения рисков – это проведение выборочной проверки операций, требующих дополнительного анализа и изучения</a:t>
            </a:r>
            <a:r>
              <a:rPr lang="de-AT" sz="7200" dirty="0">
                <a:solidFill>
                  <a:schemeClr val="tx1"/>
                </a:solidFill>
              </a:rPr>
              <a:t>.  </a:t>
            </a:r>
            <a:endParaRPr lang="en-ZA" sz="7200" dirty="0">
              <a:solidFill>
                <a:srgbClr val="FF0000"/>
              </a:solidFill>
            </a:endParaRPr>
          </a:p>
          <a:p>
            <a:pPr algn="l"/>
            <a:endParaRPr lang="en-ZA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487949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II-Q1</a:t>
            </a:r>
          </a:p>
          <a:p>
            <a:r>
              <a:rPr lang="en-US" sz="1400" i="1" dirty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ru-RU" sz="1400" i="1" dirty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продолжение</a:t>
            </a:r>
            <a:r>
              <a:rPr lang="en-US" sz="1400" i="1" dirty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3500" y="118617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Ответы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739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708</Words>
  <Application>Microsoft Office PowerPoint</Application>
  <PresentationFormat>On-screen Show (4:3)</PresentationFormat>
  <Paragraphs>137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Cambria</vt:lpstr>
      <vt:lpstr>Times New Roman</vt:lpstr>
      <vt:lpstr>Office Theme</vt:lpstr>
      <vt:lpstr>PowerPoint Presentation</vt:lpstr>
      <vt:lpstr>Содержание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563</cp:revision>
  <cp:lastPrinted>2017-05-31T19:59:34Z</cp:lastPrinted>
  <dcterms:created xsi:type="dcterms:W3CDTF">2012-02-13T09:14:10Z</dcterms:created>
  <dcterms:modified xsi:type="dcterms:W3CDTF">2017-06-08T09:15:58Z</dcterms:modified>
</cp:coreProperties>
</file>