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3" r:id="rId2"/>
    <p:sldId id="366" r:id="rId3"/>
    <p:sldId id="364" r:id="rId4"/>
    <p:sldId id="367" r:id="rId5"/>
    <p:sldId id="356" r:id="rId6"/>
    <p:sldId id="370" r:id="rId7"/>
  </p:sldIdLst>
  <p:sldSz cx="9144000" cy="6858000" type="screen4x3"/>
  <p:notesSz cx="6797675" cy="9929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BE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89" autoAdjust="0"/>
    <p:restoredTop sz="67771" autoAdjust="0"/>
  </p:normalViewPr>
  <p:slideViewPr>
    <p:cSldViewPr>
      <p:cViewPr>
        <p:scale>
          <a:sx n="90" d="100"/>
          <a:sy n="90" d="100"/>
        </p:scale>
        <p:origin x="101" y="-157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6275" cy="49683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862" y="0"/>
            <a:ext cx="2946275" cy="49683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69F348-2C7F-401C-92D7-DC4CE7899B6F}" type="datetimeFigureOut">
              <a:rPr lang="en-US" smtClean="0"/>
              <a:pPr/>
              <a:t>6/8/2017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431288"/>
            <a:ext cx="2946275" cy="49683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862" y="9431288"/>
            <a:ext cx="2946275" cy="49683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DAE607-FF26-4835-9EAD-DBB3FB491D1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2294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91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91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907AD67-7C60-4008-9560-6C146AAB157C}" type="datetimeFigureOut">
              <a:rPr lang="en-US" smtClean="0"/>
              <a:pPr/>
              <a:t>6/8/2017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6661"/>
            <a:ext cx="5438140" cy="4468416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1599"/>
            <a:ext cx="2945659" cy="496491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1599"/>
            <a:ext cx="2945659" cy="496491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E66FA965-B4FE-420C-8A3C-83B71E304D1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61750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0890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95566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95566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F2E64-0A67-474B-A639-17E615330E46}" type="datetime1">
              <a:rPr lang="en-US" smtClean="0"/>
              <a:pPr/>
              <a:t>6/8/2017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72771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2589C-FC03-4259-8BBC-0BD281CB6FD4}" type="datetime1">
              <a:rPr lang="en-US" smtClean="0"/>
              <a:pPr/>
              <a:t>6/8/2017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46088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EECDC-4F87-4C25-B3AD-A2774A9FCBD3}" type="datetime1">
              <a:rPr lang="en-US" smtClean="0"/>
              <a:pPr/>
              <a:t>6/8/2017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22171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F2C02-1F7B-454E-8A54-3041221DBA6F}" type="datetime1">
              <a:rPr lang="en-US" smtClean="0"/>
              <a:pPr/>
              <a:t>6/8/2017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76936-CDE1-44C9-8756-609327187BEC}" type="datetime1">
              <a:rPr lang="en-US" smtClean="0"/>
              <a:pPr/>
              <a:t>6/8/2017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35931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C727-D177-4367-A10D-85F66D20A87B}" type="datetime1">
              <a:rPr lang="en-US" smtClean="0"/>
              <a:pPr/>
              <a:t>6/8/2017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0295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27EE1-2D06-409D-94E9-C88BA720C917}" type="datetime1">
              <a:rPr lang="en-US" smtClean="0"/>
              <a:pPr/>
              <a:t>6/8/2017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89278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72D95-2A0A-4837-AE48-53DD1A2E57A4}" type="datetime1">
              <a:rPr lang="en-US" smtClean="0"/>
              <a:pPr/>
              <a:t>6/8/2017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92014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8A60B-CE01-4442-B45E-2835CD8C19AA}" type="datetime1">
              <a:rPr lang="en-US" smtClean="0"/>
              <a:pPr/>
              <a:t>6/8/2017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85100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01E71-AD02-4FB2-A70E-7F4274975F0E}" type="datetime1">
              <a:rPr lang="en-US" smtClean="0"/>
              <a:pPr/>
              <a:t>6/8/2017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27126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8F447-F262-404B-9C87-E9F53C2B0C74}" type="datetime1">
              <a:rPr lang="en-US" smtClean="0"/>
              <a:pPr/>
              <a:t>6/8/2017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5982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495E1-C638-4617-8F56-1143B3659993}" type="datetime1">
              <a:rPr lang="en-US" smtClean="0"/>
              <a:pPr/>
              <a:t>6/8/2017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48380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EF2C02-1F7B-454E-8A54-3041221DBA6F}" type="datetime1">
              <a:rPr lang="en-US" smtClean="0"/>
              <a:pPr/>
              <a:t>6/8/2017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1111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04800"/>
            <a:ext cx="7696200" cy="61722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lvl="1"/>
            <a:endParaRPr lang="ru-RU" sz="4400" b="1" dirty="0"/>
          </a:p>
          <a:p>
            <a:pPr lvl="1"/>
            <a:endParaRPr lang="en-US" sz="3600" dirty="0"/>
          </a:p>
          <a:p>
            <a:pPr lvl="1"/>
            <a:endParaRPr lang="en-US" sz="3600" dirty="0"/>
          </a:p>
          <a:p>
            <a:pPr lvl="1"/>
            <a:r>
              <a:rPr lang="ru-RU" sz="4000" b="1" dirty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</a:rPr>
              <a:t>Управление рисками в Казначействе</a:t>
            </a:r>
            <a:endParaRPr lang="en-US" sz="4000" b="1" dirty="0">
              <a:solidFill>
                <a:schemeClr val="tx2">
                  <a:lumMod val="60000"/>
                  <a:lumOff val="40000"/>
                </a:schemeClr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</a:effectLst>
            </a:endParaRPr>
          </a:p>
          <a:p>
            <a:pPr lvl="1"/>
            <a:endParaRPr lang="en-US" sz="4000" b="1" dirty="0">
              <a:solidFill>
                <a:srgbClr val="002060"/>
              </a:solidFill>
            </a:endParaRPr>
          </a:p>
          <a:p>
            <a:pPr lvl="1"/>
            <a:endParaRPr lang="en-US" sz="2000" b="1" dirty="0"/>
          </a:p>
          <a:p>
            <a:pPr lvl="1" algn="l"/>
            <a:r>
              <a:rPr lang="ru-RU" sz="2600" b="1" dirty="0">
                <a:solidFill>
                  <a:srgbClr val="C0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</a:rPr>
              <a:t>Группа </a:t>
            </a:r>
            <a:r>
              <a:rPr lang="en-US" sz="2600" b="1" dirty="0">
                <a:solidFill>
                  <a:srgbClr val="C0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</a:rPr>
              <a:t>2: 	</a:t>
            </a:r>
            <a:r>
              <a:rPr lang="ru-RU" sz="2600" b="1" dirty="0">
                <a:solidFill>
                  <a:srgbClr val="C0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</a:rPr>
              <a:t> Азербайджан, Албания, Беларусь, Грузия, Казахстан, Таджикистан и Украина</a:t>
            </a:r>
            <a:endParaRPr lang="en-US" sz="2600" b="1" dirty="0">
              <a:solidFill>
                <a:srgbClr val="C00000"/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</a:effectLst>
            </a:endParaRPr>
          </a:p>
          <a:p>
            <a:pPr lvl="1"/>
            <a:endParaRPr lang="ru-RU" sz="2600" b="1" dirty="0"/>
          </a:p>
          <a:p>
            <a:pPr lvl="1"/>
            <a:endParaRPr lang="en-US" sz="2600" b="1" dirty="0"/>
          </a:p>
          <a:p>
            <a:pPr lvl="1"/>
            <a:endParaRPr lang="en-US" sz="2600" b="1" dirty="0"/>
          </a:p>
          <a:p>
            <a:pPr lvl="1"/>
            <a:r>
              <a:rPr lang="ru-RU" sz="2600" b="1" dirty="0"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</a:rPr>
              <a:t>Вена</a:t>
            </a:r>
            <a:endParaRPr lang="en-US" sz="2600" b="1" dirty="0">
              <a:effectLst>
                <a:innerShdw blurRad="63500" dist="50800" dir="8100000">
                  <a:prstClr val="black">
                    <a:alpha val="50000"/>
                  </a:prstClr>
                </a:innerShdw>
              </a:effectLst>
            </a:endParaRPr>
          </a:p>
          <a:p>
            <a:pPr lvl="1"/>
            <a:r>
              <a:rPr lang="ro-RO" sz="2600" b="1" dirty="0"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</a:rPr>
              <a:t>31</a:t>
            </a:r>
            <a:r>
              <a:rPr lang="ru-RU" sz="2600" b="1" dirty="0"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</a:rPr>
              <a:t> мая</a:t>
            </a:r>
            <a:r>
              <a:rPr lang="en-US" sz="2600" b="1" dirty="0"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</a:rPr>
              <a:t> </a:t>
            </a:r>
            <a:r>
              <a:rPr lang="ru-RU" sz="2600" b="1" dirty="0"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</a:rPr>
              <a:t>201</a:t>
            </a:r>
            <a:r>
              <a:rPr lang="ro-RO" sz="2600" b="1" dirty="0"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</a:rPr>
              <a:t>7</a:t>
            </a:r>
            <a:r>
              <a:rPr lang="ru-RU" sz="2600" b="1" dirty="0"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</a:rPr>
              <a:t> г.</a:t>
            </a:r>
          </a:p>
          <a:p>
            <a:pPr lvl="1"/>
            <a:endParaRPr lang="en-US" sz="3900" b="1" dirty="0"/>
          </a:p>
          <a:p>
            <a:pPr lvl="1" algn="l"/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933700" y="2933699"/>
            <a:ext cx="6858002" cy="990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58650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197" y="0"/>
            <a:ext cx="8229600" cy="487362"/>
          </a:xfrm>
        </p:spPr>
        <p:txBody>
          <a:bodyPr>
            <a:normAutofit/>
          </a:bodyPr>
          <a:lstStyle/>
          <a:p>
            <a:pPr algn="l"/>
            <a:r>
              <a:rPr lang="ru-RU" sz="2000" dirty="0">
                <a:solidFill>
                  <a:srgbClr val="0070C0"/>
                </a:solidFill>
                <a:latin typeface="Arial Black" panose="020B0A04020102020204" pitchFamily="34" charset="0"/>
              </a:rPr>
              <a:t>Содержание</a:t>
            </a:r>
            <a:endParaRPr lang="de-AT" sz="2000" dirty="0">
              <a:solidFill>
                <a:srgbClr val="0070C0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314" y="419851"/>
            <a:ext cx="3124199" cy="1371600"/>
          </a:xfrm>
          <a:solidFill>
            <a:schemeClr val="accent3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 extrusionH="76200" contourW="12700" prstMaterial="matte">
            <a:bevelT w="127000" h="127000"/>
            <a:bevelB w="127000" h="127000"/>
            <a:extrusionClr>
              <a:schemeClr val="accent3">
                <a:lumMod val="20000"/>
                <a:lumOff val="80000"/>
              </a:schemeClr>
            </a:extrusionClr>
            <a:contourClr>
              <a:schemeClr val="accent3">
                <a:lumMod val="20000"/>
                <a:lumOff val="80000"/>
              </a:schemeClr>
            </a:contourClr>
          </a:sp3d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600" b="1" dirty="0">
                <a:solidFill>
                  <a:srgbClr val="FF0000"/>
                </a:solidFill>
              </a:rPr>
              <a:t>I-Q</a:t>
            </a:r>
            <a:r>
              <a:rPr lang="ru-RU" sz="1600" b="1" dirty="0">
                <a:solidFill>
                  <a:srgbClr val="FF0000"/>
                </a:solidFill>
              </a:rPr>
              <a:t>1</a:t>
            </a:r>
            <a:r>
              <a:rPr lang="en-US" sz="1600" b="1" dirty="0">
                <a:solidFill>
                  <a:srgbClr val="FF0000"/>
                </a:solidFill>
              </a:rPr>
              <a:t> </a:t>
            </a:r>
            <a:r>
              <a:rPr lang="ru-RU" sz="1600" dirty="0"/>
              <a:t>Является ли управление рисками частью регулярных обязанностей каких-либо подразделений/отделов казначейства вашей страны? 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76197" y="1948226"/>
            <a:ext cx="3124199" cy="328522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127000" h="127000"/>
            <a:bevelB w="127000" h="127000"/>
            <a:extrusionClr>
              <a:schemeClr val="accent6">
                <a:lumMod val="40000"/>
                <a:lumOff val="60000"/>
              </a:schemeClr>
            </a:extrusionClr>
            <a:contourClr>
              <a:schemeClr val="accent6">
                <a:lumMod val="40000"/>
                <a:lumOff val="60000"/>
              </a:schemeClr>
            </a:contourClr>
          </a:sp3d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2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1200" b="1" dirty="0">
                <a:solidFill>
                  <a:srgbClr val="FF0000"/>
                </a:solidFill>
              </a:rPr>
              <a:t>I-Q2.</a:t>
            </a:r>
            <a:r>
              <a:rPr lang="ru-RU" sz="1200" dirty="0"/>
              <a:t> </a:t>
            </a:r>
            <a:r>
              <a:rPr lang="ru-RU" sz="1600" dirty="0"/>
              <a:t>Проводился ли официальный анализ/оценка рисков в отношении каких-либо функций/процессов казначейства</a:t>
            </a:r>
            <a:r>
              <a:rPr lang="en-US" sz="1600" dirty="0"/>
              <a:t>? Если да, то просьба пояснить функции/процессы и контекст проводимого анализа. Является ли это</a:t>
            </a:r>
            <a:r>
              <a:rPr lang="ru-RU" sz="1600" dirty="0"/>
              <a:t> регулярной/периодической работой или одноразовым мероприятием</a:t>
            </a:r>
            <a:r>
              <a:rPr lang="en-US" sz="1600" dirty="0"/>
              <a:t>?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3269409" y="558029"/>
            <a:ext cx="5714999" cy="46482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20000"/>
                <a:lumOff val="80000"/>
              </a:schemeClr>
            </a:solidFill>
          </a:ln>
          <a:scene3d>
            <a:camera prst="orthographicFront"/>
            <a:lightRig rig="threePt" dir="t"/>
          </a:scene3d>
          <a:sp3d extrusionH="76200" contourW="12700">
            <a:bevelT w="127000" h="127000"/>
            <a:bevelB w="127000" h="127000"/>
            <a:extrusionClr>
              <a:schemeClr val="accent4">
                <a:lumMod val="40000"/>
                <a:lumOff val="60000"/>
              </a:schemeClr>
            </a:extrusionClr>
            <a:contourClr>
              <a:schemeClr val="accent4">
                <a:lumMod val="40000"/>
                <a:lumOff val="60000"/>
              </a:schemeClr>
            </a:contourClr>
          </a:sp3d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en-US" i="1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76196" y="5236327"/>
            <a:ext cx="8908212" cy="762000"/>
          </a:xfrm>
          <a:prstGeom prst="rect">
            <a:avLst/>
          </a:prstGeom>
          <a:solidFill>
            <a:srgbClr val="9BE5FF"/>
          </a:solidFill>
          <a:ln>
            <a:solidFill>
              <a:schemeClr val="accent4">
                <a:lumMod val="20000"/>
                <a:lumOff val="80000"/>
              </a:schemeClr>
            </a:solidFill>
          </a:ln>
          <a:scene3d>
            <a:camera prst="orthographicFront"/>
            <a:lightRig rig="threePt" dir="t"/>
          </a:scene3d>
          <a:sp3d extrusionH="76200" contourW="12700">
            <a:bevelT w="127000" h="127000"/>
            <a:bevelB w="127000" h="127000"/>
            <a:extrusionClr>
              <a:schemeClr val="accent4">
                <a:lumMod val="40000"/>
                <a:lumOff val="60000"/>
              </a:schemeClr>
            </a:extrusionClr>
            <a:contourClr>
              <a:schemeClr val="accent4">
                <a:lumMod val="40000"/>
                <a:lumOff val="60000"/>
              </a:schemeClr>
            </a:contourClr>
          </a:sp3d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b="1" dirty="0">
                <a:solidFill>
                  <a:srgbClr val="FF0000"/>
                </a:solidFill>
              </a:rPr>
              <a:t>I-Q3</a:t>
            </a:r>
            <a:r>
              <a:rPr lang="en-US" sz="2000" dirty="0"/>
              <a:t>. </a:t>
            </a:r>
            <a:r>
              <a:rPr lang="ru-RU" sz="1600" dirty="0"/>
              <a:t>Имеются ли в вашем казначействе внутренние документы/методология, описывающие подходы к управлению риском? Если да, то просьба пояснить, каковы эти документы</a:t>
            </a:r>
            <a:endParaRPr lang="en-US" sz="1600" dirty="0"/>
          </a:p>
        </p:txBody>
      </p:sp>
      <p:sp>
        <p:nvSpPr>
          <p:cNvPr id="9" name="TextBox 8"/>
          <p:cNvSpPr txBox="1"/>
          <p:nvPr/>
        </p:nvSpPr>
        <p:spPr>
          <a:xfrm>
            <a:off x="3505200" y="914400"/>
            <a:ext cx="5181600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</a:rPr>
              <a:t>Q1 </a:t>
            </a:r>
            <a:r>
              <a:rPr lang="ru-RU" sz="2000" b="1" dirty="0">
                <a:solidFill>
                  <a:srgbClr val="FF0000"/>
                </a:solidFill>
              </a:rPr>
              <a:t>и </a:t>
            </a:r>
            <a:r>
              <a:rPr lang="en-US" sz="2000" b="1" dirty="0">
                <a:solidFill>
                  <a:srgbClr val="FF0000"/>
                </a:solidFill>
              </a:rPr>
              <a:t>Q2 </a:t>
            </a:r>
            <a:r>
              <a:rPr lang="ru-RU" dirty="0"/>
              <a:t>относятся к следующим функциям Казначейства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Контрол</a:t>
            </a:r>
            <a:r>
              <a:rPr lang="ru-RU" dirty="0"/>
              <a:t>ь за ассигнованиями </a:t>
            </a:r>
          </a:p>
          <a:p>
            <a:pPr marL="457200" indent="-457200">
              <a:buFont typeface="+mj-lt"/>
              <a:buAutoNum type="arabicPeriod"/>
            </a:pPr>
            <a:r>
              <a:rPr lang="ru-RU" dirty="0"/>
              <a:t>Обработка платежей и учёт и отчетность о поступлениях (сборах) </a:t>
            </a:r>
          </a:p>
          <a:p>
            <a:pPr marL="457200" indent="-457200">
              <a:buFont typeface="+mj-lt"/>
              <a:buAutoNum type="arabicPeriod"/>
            </a:pPr>
            <a:r>
              <a:rPr lang="ru-RU" dirty="0"/>
              <a:t>Надзор за банковскими счетами и базовое управление денежными средствами </a:t>
            </a:r>
          </a:p>
          <a:p>
            <a:pPr marL="457200" indent="-457200">
              <a:buFont typeface="+mj-lt"/>
              <a:buAutoNum type="arabicPeriod"/>
            </a:pPr>
            <a:r>
              <a:rPr lang="ru-RU" dirty="0"/>
              <a:t>Управление активами и обязательствами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ru-RU" dirty="0"/>
              <a:t>Финансовая отчётность </a:t>
            </a:r>
          </a:p>
          <a:p>
            <a:pPr marL="457200" indent="-457200">
              <a:buFont typeface="+mj-lt"/>
              <a:buAutoNum type="arabicPeriod"/>
            </a:pPr>
            <a:r>
              <a:rPr lang="ru-RU" dirty="0"/>
              <a:t>Политика в части бухгалтерского учёта и отчетности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ru-RU" dirty="0"/>
              <a:t>Полугодовая отчётность об исполнении бюджета </a:t>
            </a:r>
          </a:p>
          <a:p>
            <a:pPr marL="457200" indent="-457200">
              <a:buFont typeface="+mj-lt"/>
              <a:buAutoNum type="arabicPeriod"/>
            </a:pPr>
            <a:r>
              <a:rPr lang="ru-RU" dirty="0"/>
              <a:t>ИКТ</a:t>
            </a:r>
            <a:endParaRPr lang="en-US" sz="2000" dirty="0">
              <a:solidFill>
                <a:schemeClr val="dk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ru-RU" dirty="0"/>
              <a:t>Другое -просьба указать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76195" y="6005515"/>
            <a:ext cx="8908213" cy="7620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accent4">
                <a:lumMod val="20000"/>
                <a:lumOff val="80000"/>
              </a:schemeClr>
            </a:solidFill>
          </a:ln>
          <a:scene3d>
            <a:camera prst="orthographicFront"/>
            <a:lightRig rig="threePt" dir="t"/>
          </a:scene3d>
          <a:sp3d extrusionH="76200" contourW="12700">
            <a:bevelT w="127000" h="127000"/>
            <a:bevelB w="127000" h="127000"/>
            <a:extrusionClr>
              <a:schemeClr val="accent4">
                <a:lumMod val="40000"/>
                <a:lumOff val="60000"/>
              </a:schemeClr>
            </a:extrusionClr>
            <a:contourClr>
              <a:schemeClr val="accent4">
                <a:lumMod val="40000"/>
                <a:lumOff val="60000"/>
              </a:schemeClr>
            </a:contourClr>
          </a:sp3d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b="1" dirty="0">
                <a:solidFill>
                  <a:srgbClr val="FF0000"/>
                </a:solidFill>
              </a:rPr>
              <a:t>II-Q1.</a:t>
            </a:r>
            <a:r>
              <a:rPr lang="en-US" sz="2000" dirty="0"/>
              <a:t> </a:t>
            </a:r>
            <a:r>
              <a:rPr lang="ru-RU" sz="2000" dirty="0"/>
              <a:t>Считаете ли вы, что концепция «зеленого коридора» сможет работать в вашей стране</a:t>
            </a:r>
            <a:r>
              <a:rPr lang="en-US" sz="2000" dirty="0"/>
              <a:t>? </a:t>
            </a:r>
            <a:r>
              <a:rPr lang="ru-RU" sz="2000" dirty="0"/>
              <a:t>Каковы преимущества, риски и пути их смягчения?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2506139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47934" y="1031575"/>
            <a:ext cx="685800" cy="38099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de-AT" sz="2000" b="1" dirty="0">
                <a:solidFill>
                  <a:srgbClr val="FF0000"/>
                </a:solidFill>
              </a:rPr>
              <a:t>I-Q1.</a:t>
            </a:r>
            <a:endParaRPr lang="de-AT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600200" y="329102"/>
            <a:ext cx="11176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solidFill>
                  <a:srgbClr val="0070C0"/>
                </a:solidFill>
                <a:latin typeface="Arial Black" panose="020B0A04020102020204" pitchFamily="34" charset="0"/>
              </a:rPr>
              <a:t>Ответы</a:t>
            </a:r>
            <a:endParaRPr lang="de-AT" dirty="0"/>
          </a:p>
        </p:txBody>
      </p:sp>
      <p:pic>
        <p:nvPicPr>
          <p:cNvPr id="7" name="Picture 6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6200000">
            <a:off x="-2895601" y="2895599"/>
            <a:ext cx="6858002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Rectangle 1"/>
          <p:cNvSpPr/>
          <p:nvPr/>
        </p:nvSpPr>
        <p:spPr>
          <a:xfrm>
            <a:off x="1623204" y="1447800"/>
            <a:ext cx="7089187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/>
              <a:t>Учитывая отличия между контрольными мерами, управлением рисками и исполнением платежных поручений, которые выполняет Казначейство, мы пришли к выводу, что управление рисками является неформальной частью казначейских операций в рамках всех отмеченных функций</a:t>
            </a:r>
            <a:r>
              <a:rPr lang="de-AT" dirty="0"/>
              <a:t>. </a:t>
            </a:r>
            <a:r>
              <a:rPr lang="ru-RU" dirty="0"/>
              <a:t>В структуре казначейства отсутствует подразделение по управлению рисками</a:t>
            </a:r>
            <a:r>
              <a:rPr lang="de-AT" dirty="0"/>
              <a:t>.</a:t>
            </a:r>
          </a:p>
        </p:txBody>
      </p:sp>
      <p:sp>
        <p:nvSpPr>
          <p:cNvPr id="8" name="Rectangle 7"/>
          <p:cNvSpPr/>
          <p:nvPr/>
        </p:nvSpPr>
        <p:spPr>
          <a:xfrm>
            <a:off x="1600200" y="3474184"/>
            <a:ext cx="6934200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de-AT" sz="2000" b="1" dirty="0">
                <a:solidFill>
                  <a:srgbClr val="FF0000"/>
                </a:solidFill>
              </a:rPr>
              <a:t>I-Q2</a:t>
            </a:r>
            <a:r>
              <a:rPr lang="de-AT" sz="2000" dirty="0"/>
              <a:t> </a:t>
            </a:r>
            <a:r>
              <a:rPr lang="ru-RU" sz="2000" dirty="0"/>
              <a:t>и </a:t>
            </a:r>
            <a:r>
              <a:rPr lang="de-AT" sz="2000" b="1" dirty="0">
                <a:solidFill>
                  <a:srgbClr val="FF0000"/>
                </a:solidFill>
              </a:rPr>
              <a:t>I-Q3.</a:t>
            </a:r>
            <a:r>
              <a:rPr lang="de-AT" sz="2000" dirty="0"/>
              <a:t> </a:t>
            </a:r>
            <a:r>
              <a:rPr lang="ru-RU" sz="2000" dirty="0"/>
              <a:t>Вместе с тем формальная функция по управлению рисками в большинстве стран ограничивается отделом ИКТ</a:t>
            </a:r>
            <a:r>
              <a:rPr lang="de-AT" sz="2000" dirty="0"/>
              <a:t>. </a:t>
            </a:r>
            <a:r>
              <a:rPr lang="ru-RU" sz="2000" dirty="0"/>
              <a:t>Единственное исключение – это Албания, где в Казначействе имеется реестр рисков, выявляющий все риски, вероятность их возникновения и степень воздействия</a:t>
            </a:r>
            <a:r>
              <a:rPr lang="de-AT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291738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609601" y="152400"/>
            <a:ext cx="141820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solidFill>
                  <a:srgbClr val="0070C0"/>
                </a:solidFill>
                <a:latin typeface="Arial Black" panose="020B0A04020102020204" pitchFamily="34" charset="0"/>
              </a:rPr>
              <a:t>Ответы</a:t>
            </a:r>
            <a:endParaRPr lang="de-AT" dirty="0">
              <a:solidFill>
                <a:srgbClr val="0070C0"/>
              </a:solidFill>
              <a:latin typeface="Arial Black" panose="020B0A04020102020204" pitchFamily="34" charset="0"/>
            </a:endParaRPr>
          </a:p>
          <a:p>
            <a:r>
              <a:rPr lang="de-AT" sz="1400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sz="1400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продолжение</a:t>
            </a:r>
            <a:r>
              <a:rPr lang="de-AT" sz="1400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de-AT" sz="14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5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6200000">
            <a:off x="-3124201" y="3124201"/>
            <a:ext cx="6858002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9936423"/>
              </p:ext>
            </p:extLst>
          </p:nvPr>
        </p:nvGraphicFramePr>
        <p:xfrm>
          <a:off x="762000" y="1260395"/>
          <a:ext cx="8229600" cy="1452325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74879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416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497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i="1" dirty="0">
                          <a:effectLst/>
                          <a:latin typeface="Times New Roman"/>
                          <a:ea typeface="Times New Roman"/>
                        </a:rPr>
                        <a:t>Наименование организации</a:t>
                      </a:r>
                      <a:endParaRPr lang="de-AT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485" marR="5648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q-AL" sz="800" i="1" dirty="0">
                          <a:effectLst/>
                          <a:latin typeface="Times New Roman"/>
                          <a:ea typeface="Times New Roman"/>
                        </a:rPr>
                        <a:t>Raported from:</a:t>
                      </a:r>
                      <a:endParaRPr lang="de-AT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485" marR="5648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94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</a:rPr>
                        <a:t>Министерство финансов</a:t>
                      </a:r>
                      <a:endParaRPr lang="de-AT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485" marR="5648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49580" indent="-449580">
                        <a:spcAft>
                          <a:spcPts val="0"/>
                        </a:spcAft>
                      </a:pPr>
                      <a:r>
                        <a:rPr lang="sq-AL" sz="1000" b="1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de-AT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485" marR="564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119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i="1" dirty="0">
                          <a:effectLst/>
                          <a:latin typeface="Times New Roman"/>
                          <a:ea typeface="Times New Roman"/>
                        </a:rPr>
                        <a:t>Миссия Министерства</a:t>
                      </a:r>
                      <a:endParaRPr lang="de-AT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485" marR="5648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q-AL" sz="10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de-AT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485" marR="564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2667000" algn="l"/>
                        </a:tabLs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Эффективный, действенный</a:t>
                      </a:r>
                      <a:r>
                        <a:rPr lang="ru-RU" sz="1400" baseline="0" dirty="0">
                          <a:effectLst/>
                          <a:latin typeface="Times New Roman"/>
                          <a:ea typeface="Times New Roman"/>
                        </a:rPr>
                        <a:t> и прозрачный</a:t>
                      </a: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 сбор и использование государственных средств в соответствии с государственной программой и национальной стратегией развития и интеграции</a:t>
                      </a:r>
                      <a:endParaRPr lang="de-AT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485" marR="564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q-AL" sz="10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de-AT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485" marR="564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6421587"/>
              </p:ext>
            </p:extLst>
          </p:nvPr>
        </p:nvGraphicFramePr>
        <p:xfrm>
          <a:off x="762000" y="2971800"/>
          <a:ext cx="8229601" cy="3698808"/>
        </p:xfrm>
        <a:graphic>
          <a:graphicData uri="http://schemas.openxmlformats.org/drawingml/2006/table">
            <a:tbl>
              <a:tblPr firstCol="1" lastRow="1" lastCol="1" bandRow="1" bandCol="1"/>
              <a:tblGrid>
                <a:gridCol w="222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867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673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2039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450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4456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4508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2171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524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09601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22408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q-AL" sz="1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de-AT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485" marR="5648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q-AL" sz="1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  <a:endParaRPr lang="de-AT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485" marR="5648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q-AL" sz="1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  <a:endParaRPr lang="de-AT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485" marR="5648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q-AL" sz="1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4</a:t>
                      </a:r>
                      <a:endParaRPr lang="de-AT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485" marR="5648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q-AL" sz="1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5</a:t>
                      </a:r>
                      <a:endParaRPr lang="de-AT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485" marR="5648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q-AL" sz="1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6</a:t>
                      </a:r>
                      <a:endParaRPr lang="de-AT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485" marR="5648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q-AL" sz="1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7</a:t>
                      </a:r>
                      <a:endParaRPr lang="de-AT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485" marR="5648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q-AL" sz="1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8</a:t>
                      </a:r>
                      <a:endParaRPr lang="de-AT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485" marR="5648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q-AL" sz="1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9</a:t>
                      </a:r>
                      <a:endParaRPr lang="de-AT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485" marR="5648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q-AL" sz="1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10</a:t>
                      </a:r>
                      <a:endParaRPr lang="de-AT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485" marR="5648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0740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q-AL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No</a:t>
                      </a:r>
                      <a:endParaRPr lang="de-AT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485" marR="5648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Описание  риска</a:t>
                      </a:r>
                      <a:endParaRPr lang="de-AT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485" marR="5648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Риск до принятия мер контроля</a:t>
                      </a:r>
                      <a:endParaRPr lang="de-AT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485" marR="5648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Действующие</a:t>
                      </a:r>
                      <a:r>
                        <a:rPr lang="ru-RU" sz="1200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меры контроля</a:t>
                      </a:r>
                      <a:endParaRPr lang="de-AT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485" marR="5648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Риски после принятия мер контроля</a:t>
                      </a:r>
                      <a:endParaRPr lang="de-AT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485" marR="5648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Необходимость в дополнительных мерах контроля</a:t>
                      </a:r>
                      <a:endParaRPr lang="de-AT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485" marR="5648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Действия по ликвидации пробелов</a:t>
                      </a:r>
                      <a:endParaRPr lang="de-AT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485" marR="5648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Принадлежность риска</a:t>
                      </a:r>
                      <a:endParaRPr lang="de-AT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485" marR="5648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Изменение риска после последних</a:t>
                      </a:r>
                      <a:r>
                        <a:rPr lang="ru-RU" sz="1000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действий </a:t>
                      </a:r>
                      <a:r>
                        <a:rPr lang="sq-AL" sz="1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(</a:t>
                      </a: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ухудшение </a:t>
                      </a:r>
                      <a:r>
                        <a:rPr lang="sq-AL" sz="1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=&gt;</a:t>
                      </a:r>
                      <a:endParaRPr lang="de-AT" sz="10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улучшение </a:t>
                      </a:r>
                      <a:r>
                        <a:rPr lang="sq-AL" sz="1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&lt;=</a:t>
                      </a:r>
                      <a:endParaRPr lang="de-AT" sz="10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q-AL" sz="1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без изменений </a:t>
                      </a:r>
                      <a:r>
                        <a:rPr lang="sq-AL" sz="1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=)</a:t>
                      </a:r>
                      <a:endParaRPr lang="de-AT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485" marR="5648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Комментарии</a:t>
                      </a:r>
                      <a:endParaRPr lang="de-AT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485" marR="5648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8176">
                <a:tc gridSpan="1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800000"/>
                          </a:solidFill>
                          <a:effectLst/>
                          <a:latin typeface="Times New Roman"/>
                          <a:ea typeface="Times New Roman"/>
                        </a:rPr>
                        <a:t>Генеральная</a:t>
                      </a:r>
                      <a:r>
                        <a:rPr lang="ru-RU" sz="1000" b="1" baseline="0" dirty="0">
                          <a:solidFill>
                            <a:srgbClr val="800000"/>
                          </a:solidFill>
                          <a:effectLst/>
                          <a:latin typeface="Times New Roman"/>
                          <a:ea typeface="Times New Roman"/>
                        </a:rPr>
                        <a:t> дирекция казначейства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i="1" baseline="0" dirty="0">
                          <a:solidFill>
                            <a:srgbClr val="800000"/>
                          </a:solidFill>
                          <a:effectLst/>
                          <a:latin typeface="Times New Roman"/>
                          <a:ea typeface="Times New Roman"/>
                        </a:rPr>
                        <a:t>Цель</a:t>
                      </a:r>
                      <a:r>
                        <a:rPr lang="sq-AL" sz="1000" dirty="0">
                          <a:solidFill>
                            <a:srgbClr val="800000"/>
                          </a:solidFill>
                          <a:effectLst/>
                          <a:latin typeface="Times New Roman"/>
                          <a:ea typeface="Times New Roman"/>
                        </a:rPr>
                        <a:t>: </a:t>
                      </a:r>
                      <a:r>
                        <a:rPr lang="ru-RU" sz="1000" dirty="0">
                          <a:solidFill>
                            <a:srgbClr val="800000"/>
                          </a:solidFill>
                          <a:effectLst/>
                          <a:latin typeface="Times New Roman"/>
                          <a:ea typeface="Times New Roman"/>
                        </a:rPr>
                        <a:t>улучшение </a:t>
                      </a:r>
                      <a:r>
                        <a:rPr lang="sq-AL" sz="1000" dirty="0">
                          <a:solidFill>
                            <a:srgbClr val="800000"/>
                          </a:solidFill>
                          <a:effectLst/>
                          <a:latin typeface="Times New Roman"/>
                          <a:ea typeface="Times New Roman"/>
                        </a:rPr>
                        <a:t>AGFIS </a:t>
                      </a:r>
                      <a:r>
                        <a:rPr lang="ru-RU" sz="1000" dirty="0">
                          <a:solidFill>
                            <a:srgbClr val="800000"/>
                          </a:solidFill>
                          <a:effectLst/>
                          <a:latin typeface="Times New Roman"/>
                          <a:ea typeface="Times New Roman"/>
                        </a:rPr>
                        <a:t>для получения консолидированной отчетности о расходовании государственных средств/исполнении</a:t>
                      </a:r>
                      <a:r>
                        <a:rPr lang="ru-RU" sz="1000" baseline="0" dirty="0">
                          <a:solidFill>
                            <a:srgbClr val="800000"/>
                          </a:solidFill>
                          <a:effectLst/>
                          <a:latin typeface="Times New Roman"/>
                          <a:ea typeface="Times New Roman"/>
                        </a:rPr>
                        <a:t> бюджета и представления своевременной отчетности в верховный орган аудита</a:t>
                      </a:r>
                      <a:endParaRPr lang="de-AT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485" marR="564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44528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q-AL" sz="1400" dirty="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de-AT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485" marR="564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Система </a:t>
                      </a:r>
                      <a:r>
                        <a:rPr lang="sq-AL" sz="1400" dirty="0">
                          <a:effectLst/>
                          <a:latin typeface="Times New Roman"/>
                          <a:ea typeface="Times New Roman"/>
                        </a:rPr>
                        <a:t>AGFIS </a:t>
                      </a: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не функционировала по внутренним причинам</a:t>
                      </a:r>
                      <a:endParaRPr lang="de-AT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485" marR="564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q-AL" sz="1400" dirty="0">
                          <a:effectLst/>
                          <a:latin typeface="Times New Roman"/>
                          <a:ea typeface="Times New Roman"/>
                        </a:rPr>
                        <a:t>6 (</a:t>
                      </a: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высокий/средний)</a:t>
                      </a:r>
                      <a:endParaRPr lang="de-AT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485" marR="564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050290" algn="ctr"/>
                        </a:tabLst>
                      </a:pPr>
                      <a:r>
                        <a:rPr lang="sq-AL" sz="1200" dirty="0">
                          <a:effectLst/>
                          <a:latin typeface="Times New Roman"/>
                          <a:ea typeface="Times New Roman"/>
                        </a:rPr>
                        <a:t>- </a:t>
                      </a: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Система резервного копирования</a:t>
                      </a:r>
                      <a:r>
                        <a:rPr lang="sq-AL" sz="1200" dirty="0">
                          <a:effectLst/>
                          <a:latin typeface="Times New Roman"/>
                          <a:ea typeface="Times New Roman"/>
                        </a:rPr>
                        <a:t>;	</a:t>
                      </a:r>
                      <a:endParaRPr lang="de-AT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sq-AL" sz="1200" dirty="0">
                          <a:effectLst/>
                          <a:latin typeface="Times New Roman"/>
                          <a:ea typeface="Times New Roman"/>
                        </a:rPr>
                        <a:t>- </a:t>
                      </a: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План аварийного восстановления</a:t>
                      </a:r>
                      <a:r>
                        <a:rPr lang="sq-AL" sz="1200" dirty="0">
                          <a:effectLst/>
                          <a:latin typeface="Times New Roman"/>
                          <a:ea typeface="Times New Roman"/>
                        </a:rPr>
                        <a:t>;</a:t>
                      </a:r>
                      <a:endParaRPr lang="de-AT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sq-AL" sz="1200" dirty="0">
                          <a:effectLst/>
                          <a:latin typeface="Times New Roman"/>
                          <a:ea typeface="Times New Roman"/>
                        </a:rPr>
                        <a:t>- </a:t>
                      </a: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Тестирование плана аварийного восстановление</a:t>
                      </a:r>
                      <a:r>
                        <a:rPr lang="sq-AL" sz="1200" dirty="0">
                          <a:effectLst/>
                          <a:latin typeface="Times New Roman"/>
                          <a:ea typeface="Times New Roman"/>
                        </a:rPr>
                        <a:t>;</a:t>
                      </a:r>
                      <a:endParaRPr lang="de-AT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sq-AL" sz="1200" dirty="0">
                          <a:effectLst/>
                          <a:latin typeface="Times New Roman"/>
                          <a:ea typeface="Times New Roman"/>
                        </a:rPr>
                        <a:t>- </a:t>
                      </a: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Резервный план</a:t>
                      </a:r>
                      <a:r>
                        <a:rPr lang="ru-RU" sz="1200" baseline="0" dirty="0">
                          <a:effectLst/>
                          <a:latin typeface="Times New Roman"/>
                          <a:ea typeface="Times New Roman"/>
                        </a:rPr>
                        <a:t> в поддержку ручной системы в случае остановки системы</a:t>
                      </a:r>
                      <a:r>
                        <a:rPr lang="sq-AL" sz="1200" dirty="0">
                          <a:effectLst/>
                          <a:latin typeface="Times New Roman"/>
                          <a:ea typeface="Times New Roman"/>
                        </a:rPr>
                        <a:t>.</a:t>
                      </a:r>
                      <a:endParaRPr lang="de-AT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485" marR="564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q-AL" sz="1400" dirty="0">
                          <a:effectLst/>
                          <a:latin typeface="Times New Roman"/>
                          <a:ea typeface="Times New Roman"/>
                        </a:rPr>
                        <a:t>3 (</a:t>
                      </a: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высокий/низкий</a:t>
                      </a:r>
                      <a:r>
                        <a:rPr lang="sq-AL" sz="1400" dirty="0">
                          <a:effectLst/>
                          <a:latin typeface="Times New Roman"/>
                          <a:ea typeface="Times New Roman"/>
                        </a:rPr>
                        <a:t>)</a:t>
                      </a:r>
                      <a:endParaRPr lang="de-AT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485" marR="564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Нет</a:t>
                      </a:r>
                      <a:endParaRPr lang="de-AT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485" marR="564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q-AL" sz="10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de-AT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485" marR="564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Генеральная дирекция казначейства</a:t>
                      </a:r>
                      <a:endParaRPr lang="de-AT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485" marR="564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de-AT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485" marR="564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q-AL" sz="1000" dirty="0">
                          <a:effectLst/>
                          <a:latin typeface="Times New Roman"/>
                          <a:ea typeface="Times New Roman"/>
                        </a:rPr>
                        <a:t>  </a:t>
                      </a:r>
                      <a:endParaRPr lang="de-AT" sz="10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sq-AL" sz="10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de-AT" sz="10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q-AL" sz="1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</a:rPr>
                        <a:t>без изменений </a:t>
                      </a:r>
                      <a:r>
                        <a:rPr lang="sq-AL" sz="1300" dirty="0">
                          <a:effectLst/>
                          <a:latin typeface="Times New Roman"/>
                          <a:ea typeface="Times New Roman"/>
                        </a:rPr>
                        <a:t>(=)</a:t>
                      </a:r>
                      <a:endParaRPr lang="de-AT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485" marR="564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q-AL" sz="10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de-AT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485" marR="564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674914" y="737175"/>
            <a:ext cx="723899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1050925" algn="ct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1050925" algn="ct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1050925" algn="ct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1050925" algn="ct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1050925" algn="ct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50925" algn="ct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50925" algn="ct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50925" algn="ct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50925" algn="ct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050925" algn="ctr"/>
              </a:tabLst>
            </a:pPr>
            <a:r>
              <a:rPr kumimoji="0" lang="ru-RU" altLang="de-DE" sz="14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Cambria" pitchFamily="18" charset="0"/>
                <a:ea typeface="Times New Roman" pitchFamily="18" charset="0"/>
                <a:cs typeface="Arial" pitchFamily="34" charset="0"/>
              </a:rPr>
              <a:t>Приложение </a:t>
            </a:r>
            <a:endParaRPr kumimoji="0" lang="de-AT" altLang="de-DE" sz="1400" b="1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Cambria" pitchFamily="18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050925" algn="ctr"/>
              </a:tabLst>
            </a:pPr>
            <a:r>
              <a:rPr kumimoji="0" lang="ru-RU" altLang="de-DE" sz="14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Cambria" pitchFamily="18" charset="0"/>
                <a:ea typeface="Times New Roman" pitchFamily="18" charset="0"/>
                <a:cs typeface="Arial" pitchFamily="34" charset="0"/>
              </a:rPr>
              <a:t>Реестр рисков Министерства финансов</a:t>
            </a:r>
            <a:endParaRPr kumimoji="0" lang="de-AT" altLang="de-DE" sz="600" b="0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24662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7489" y="533400"/>
            <a:ext cx="8411116" cy="1462639"/>
          </a:xfrm>
        </p:spPr>
        <p:txBody>
          <a:bodyPr>
            <a:noAutofit/>
          </a:bodyPr>
          <a:lstStyle/>
          <a:p>
            <a:pPr algn="l">
              <a:lnSpc>
                <a:spcPts val="1000"/>
              </a:lnSpc>
              <a:spcBef>
                <a:spcPts val="0"/>
              </a:spcBef>
            </a:pPr>
            <a:endParaRPr lang="de-AT" sz="1600" dirty="0">
              <a:solidFill>
                <a:schemeClr val="tx1"/>
              </a:solidFill>
            </a:endParaRPr>
          </a:p>
          <a:p>
            <a:pPr algn="l">
              <a:lnSpc>
                <a:spcPts val="1000"/>
              </a:lnSpc>
              <a:spcBef>
                <a:spcPts val="0"/>
              </a:spcBef>
            </a:pPr>
            <a:r>
              <a:rPr lang="ru-RU" sz="1600" dirty="0">
                <a:solidFill>
                  <a:schemeClr val="tx1"/>
                </a:solidFill>
              </a:rPr>
              <a:t>Мы пришли к выводу, что система «зеленого коридора» – это хорошая инициатива с учетом особенностей Казначейства Грузии</a:t>
            </a:r>
          </a:p>
          <a:p>
            <a:pPr algn="l">
              <a:lnSpc>
                <a:spcPts val="1000"/>
              </a:lnSpc>
              <a:spcBef>
                <a:spcPts val="0"/>
              </a:spcBef>
            </a:pPr>
            <a:endParaRPr lang="ru-RU" sz="1600" dirty="0">
              <a:solidFill>
                <a:schemeClr val="tx1"/>
              </a:solidFill>
            </a:endParaRPr>
          </a:p>
          <a:p>
            <a:pPr algn="l">
              <a:lnSpc>
                <a:spcPts val="1000"/>
              </a:lnSpc>
              <a:spcBef>
                <a:spcPts val="0"/>
              </a:spcBef>
            </a:pPr>
            <a:r>
              <a:rPr lang="ru-RU" sz="1600" dirty="0">
                <a:solidFill>
                  <a:schemeClr val="tx1"/>
                </a:solidFill>
              </a:rPr>
              <a:t>Все страны поддерживают общую концепцию</a:t>
            </a:r>
            <a:r>
              <a:rPr lang="de-AT" sz="1600" dirty="0">
                <a:solidFill>
                  <a:schemeClr val="tx1"/>
                </a:solidFill>
              </a:rPr>
              <a:t>.</a:t>
            </a:r>
          </a:p>
          <a:p>
            <a:pPr algn="l">
              <a:lnSpc>
                <a:spcPts val="1000"/>
              </a:lnSpc>
            </a:pPr>
            <a:endParaRPr lang="de-AT" sz="400" dirty="0">
              <a:solidFill>
                <a:schemeClr val="tx1"/>
              </a:solidFill>
            </a:endParaRPr>
          </a:p>
          <a:p>
            <a:pPr algn="l">
              <a:lnSpc>
                <a:spcPts val="1000"/>
              </a:lnSpc>
            </a:pPr>
            <a:r>
              <a:rPr lang="ru-RU" sz="1600" dirty="0">
                <a:solidFill>
                  <a:schemeClr val="tx1"/>
                </a:solidFill>
              </a:rPr>
              <a:t>Внедрение в наших странах зависит от некоторых факторов и результатов анализа</a:t>
            </a:r>
            <a:r>
              <a:rPr lang="de-AT" sz="1600" dirty="0"/>
              <a:t>:</a:t>
            </a:r>
          </a:p>
          <a:p>
            <a:pPr algn="l"/>
            <a:endParaRPr lang="en-ZA" sz="1600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3124200" y="3124199"/>
            <a:ext cx="6858002" cy="6095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762000" y="194651"/>
            <a:ext cx="838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</a:rPr>
              <a:t>II-Q1</a:t>
            </a:r>
          </a:p>
        </p:txBody>
      </p:sp>
      <p:sp>
        <p:nvSpPr>
          <p:cNvPr id="6" name="Rectangle 5"/>
          <p:cNvSpPr/>
          <p:nvPr/>
        </p:nvSpPr>
        <p:spPr>
          <a:xfrm>
            <a:off x="760562" y="0"/>
            <a:ext cx="11176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solidFill>
                  <a:srgbClr val="0070C0"/>
                </a:solidFill>
                <a:latin typeface="Arial Black" panose="020B0A04020102020204" pitchFamily="34" charset="0"/>
              </a:rPr>
              <a:t>Ответы</a:t>
            </a:r>
            <a:endParaRPr lang="de-AT" dirty="0"/>
          </a:p>
        </p:txBody>
      </p:sp>
      <p:sp>
        <p:nvSpPr>
          <p:cNvPr id="7" name="TextBox 6"/>
          <p:cNvSpPr txBox="1"/>
          <p:nvPr/>
        </p:nvSpPr>
        <p:spPr>
          <a:xfrm>
            <a:off x="627930" y="6194027"/>
            <a:ext cx="8592269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1700" dirty="0"/>
              <a:t>Always we have to consider the cost/benefit report, their equilibrum to get optimum solution.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1806430"/>
              </p:ext>
            </p:extLst>
          </p:nvPr>
        </p:nvGraphicFramePr>
        <p:xfrm>
          <a:off x="685800" y="1600200"/>
          <a:ext cx="8305800" cy="6563052"/>
        </p:xfrm>
        <a:graphic>
          <a:graphicData uri="http://schemas.openxmlformats.org/drawingml/2006/table">
            <a:tbl>
              <a:tblPr/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76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551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200" dirty="0">
                          <a:solidFill>
                            <a:srgbClr val="FFFFFF"/>
                          </a:solidFill>
                          <a:latin typeface="Calibri"/>
                          <a:ea typeface="Times New Roman"/>
                          <a:cs typeface="Arial"/>
                        </a:rPr>
                        <a:t>No.</a:t>
                      </a:r>
                      <a:endParaRPr lang="sq-AL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10" marR="39610" marT="19805" marB="1980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200" dirty="0">
                          <a:solidFill>
                            <a:srgbClr val="FFFFFF"/>
                          </a:solidFill>
                          <a:latin typeface="Calibri"/>
                          <a:ea typeface="Times New Roman"/>
                          <a:cs typeface="Arial"/>
                        </a:rPr>
                        <a:t>Преимущества</a:t>
                      </a:r>
                      <a:endParaRPr lang="sq-AL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10" marR="39610" marT="19805" marB="198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200" dirty="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Arial"/>
                        </a:rPr>
                        <a:t>Риски</a:t>
                      </a:r>
                      <a:r>
                        <a:rPr lang="ru-RU" sz="1200" b="1" kern="1200" baseline="0" dirty="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endParaRPr lang="sq-AL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10" marR="39610" marT="19805" marB="198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200" dirty="0">
                          <a:solidFill>
                            <a:srgbClr val="FFFFFF"/>
                          </a:solidFill>
                          <a:latin typeface="Calibri"/>
                          <a:ea typeface="Times New Roman"/>
                          <a:cs typeface="Arial"/>
                        </a:rPr>
                        <a:t>Смягчение рисков </a:t>
                      </a:r>
                      <a:r>
                        <a:rPr lang="en-US" sz="1200" b="1" kern="1200" dirty="0">
                          <a:solidFill>
                            <a:srgbClr val="FFFFFF"/>
                          </a:solidFill>
                          <a:latin typeface="Calibri"/>
                          <a:ea typeface="Times New Roman"/>
                          <a:cs typeface="Arial"/>
                        </a:rPr>
                        <a:t>(</a:t>
                      </a:r>
                      <a:r>
                        <a:rPr lang="ru-RU" sz="1200" b="1" kern="1200" dirty="0">
                          <a:solidFill>
                            <a:srgbClr val="FFFFFF"/>
                          </a:solidFill>
                          <a:latin typeface="Calibri"/>
                          <a:ea typeface="Times New Roman"/>
                          <a:cs typeface="Arial"/>
                        </a:rPr>
                        <a:t>элементы хеджирования</a:t>
                      </a:r>
                      <a:r>
                        <a:rPr lang="en-US" sz="1200" b="1" kern="1200" dirty="0">
                          <a:solidFill>
                            <a:srgbClr val="FFFFFF"/>
                          </a:solidFill>
                          <a:latin typeface="Calibri"/>
                          <a:ea typeface="Times New Roman"/>
                          <a:cs typeface="Arial"/>
                        </a:rPr>
                        <a:t>)</a:t>
                      </a:r>
                      <a:endParaRPr lang="sq-AL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10" marR="39610" marT="19805" marB="198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508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sq-AL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708" marR="29708" marT="41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Arial"/>
                          <a:ea typeface="Times New Roman"/>
                          <a:cs typeface="Times New Roman"/>
                        </a:rPr>
                        <a:t>Упрощение процедуры</a:t>
                      </a:r>
                      <a:r>
                        <a:rPr lang="ru-RU" sz="1200" baseline="0" dirty="0">
                          <a:latin typeface="Arial"/>
                          <a:ea typeface="Times New Roman"/>
                          <a:cs typeface="Times New Roman"/>
                        </a:rPr>
                        <a:t> платежей </a:t>
                      </a:r>
                      <a:r>
                        <a:rPr lang="en-US" sz="1200" dirty="0">
                          <a:latin typeface="Arial"/>
                          <a:ea typeface="Times New Roman"/>
                          <a:cs typeface="Times New Roman"/>
                        </a:rPr>
                        <a:t>(</a:t>
                      </a:r>
                      <a:r>
                        <a:rPr lang="ru-RU" sz="1200" dirty="0">
                          <a:latin typeface="Arial"/>
                          <a:ea typeface="Times New Roman"/>
                          <a:cs typeface="Times New Roman"/>
                        </a:rPr>
                        <a:t>одним</a:t>
                      </a:r>
                      <a:r>
                        <a:rPr lang="ru-RU" sz="1200" baseline="0" dirty="0">
                          <a:latin typeface="Arial"/>
                          <a:ea typeface="Times New Roman"/>
                          <a:cs typeface="Times New Roman"/>
                        </a:rPr>
                        <a:t> этапом </a:t>
                      </a:r>
                      <a:r>
                        <a:rPr lang="ru-RU" sz="1200" dirty="0">
                          <a:latin typeface="Arial"/>
                          <a:ea typeface="Times New Roman"/>
                          <a:cs typeface="Times New Roman"/>
                        </a:rPr>
                        <a:t>меньше</a:t>
                      </a:r>
                      <a:r>
                        <a:rPr lang="en-US" sz="1200" dirty="0">
                          <a:latin typeface="Arial"/>
                          <a:ea typeface="Times New Roman"/>
                          <a:cs typeface="Times New Roman"/>
                        </a:rPr>
                        <a:t>)</a:t>
                      </a:r>
                      <a:endParaRPr lang="sq-AL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10" marR="39610" marT="19805" marB="198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Arial"/>
                          <a:ea typeface="Times New Roman"/>
                          <a:cs typeface="Times New Roman"/>
                        </a:rPr>
                        <a:t>Дублирование платежей</a:t>
                      </a:r>
                      <a:endParaRPr lang="sq-AL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10" marR="39610" marT="19805" marB="198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Arial"/>
                          <a:ea typeface="Times New Roman"/>
                          <a:cs typeface="Times New Roman"/>
                        </a:rPr>
                        <a:t>Разработка </a:t>
                      </a:r>
                      <a:r>
                        <a:rPr lang="en-US" sz="1200" dirty="0">
                          <a:latin typeface="Arial"/>
                          <a:ea typeface="Times New Roman"/>
                          <a:cs typeface="Times New Roman"/>
                        </a:rPr>
                        <a:t>IT </a:t>
                      </a:r>
                      <a:r>
                        <a:rPr lang="ru-RU" sz="1200" dirty="0">
                          <a:latin typeface="Arial"/>
                          <a:ea typeface="Times New Roman"/>
                          <a:cs typeface="Times New Roman"/>
                        </a:rPr>
                        <a:t>для автоматической</a:t>
                      </a:r>
                      <a:r>
                        <a:rPr lang="ru-RU" sz="1200" baseline="0" dirty="0">
                          <a:latin typeface="Arial"/>
                          <a:ea typeface="Times New Roman"/>
                          <a:cs typeface="Times New Roman"/>
                        </a:rPr>
                        <a:t> проверки</a:t>
                      </a:r>
                      <a:endParaRPr lang="sq-AL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10" marR="39610" marT="19805" marB="198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592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sq-AL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708" marR="29708" marT="41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Arial"/>
                          <a:ea typeface="Times New Roman"/>
                          <a:cs typeface="Times New Roman"/>
                        </a:rPr>
                        <a:t>Экономия рабочего времени работников центрального аппарата казначейства,</a:t>
                      </a:r>
                      <a:r>
                        <a:rPr lang="ru-RU" sz="1200" baseline="0" dirty="0">
                          <a:latin typeface="Arial"/>
                          <a:ea typeface="Times New Roman"/>
                          <a:cs typeface="Times New Roman"/>
                        </a:rPr>
                        <a:t> т.к. нет необходимости в ручном режиме контролировать  обоснованные документы</a:t>
                      </a:r>
                      <a:endParaRPr lang="sq-AL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10" marR="39610" marT="19805" marB="198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Arial"/>
                          <a:ea typeface="Times New Roman"/>
                          <a:cs typeface="Times New Roman"/>
                        </a:rPr>
                        <a:t>Соблюдение специальных критериев системы</a:t>
                      </a:r>
                      <a:endParaRPr lang="sq-AL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10" marR="39610" marT="19805" marB="198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Arial"/>
                          <a:ea typeface="Times New Roman"/>
                          <a:cs typeface="Times New Roman"/>
                        </a:rPr>
                        <a:t>Интегрированная система ИСУГФ </a:t>
                      </a:r>
                      <a:r>
                        <a:rPr lang="en-US" sz="1200" i="1" dirty="0">
                          <a:latin typeface="Calibri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ru-RU" sz="1200" i="1" dirty="0">
                          <a:latin typeface="Calibri"/>
                          <a:ea typeface="Calibri"/>
                          <a:cs typeface="Times New Roman"/>
                        </a:rPr>
                        <a:t>для связи </a:t>
                      </a:r>
                      <a:r>
                        <a:rPr lang="ru-RU" sz="1200" i="1" baseline="0" dirty="0">
                          <a:latin typeface="Calibri"/>
                          <a:ea typeface="Calibri"/>
                          <a:cs typeface="Times New Roman"/>
                        </a:rPr>
                        <a:t>с другими системами, такими как база данных налоговой администрации, для выявления получателей и пр.).  </a:t>
                      </a:r>
                      <a:endParaRPr lang="sq-AL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10" marR="39610" marT="19805" marB="198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0539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sq-AL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708" marR="29708" marT="41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Arial"/>
                          <a:ea typeface="Times New Roman"/>
                          <a:cs typeface="Times New Roman"/>
                        </a:rPr>
                        <a:t>Запрос</a:t>
                      </a:r>
                      <a:r>
                        <a:rPr lang="ru-RU" sz="1200" baseline="0" dirty="0">
                          <a:latin typeface="Arial"/>
                          <a:ea typeface="Times New Roman"/>
                          <a:cs typeface="Times New Roman"/>
                        </a:rPr>
                        <a:t> информации у </a:t>
                      </a:r>
                      <a:r>
                        <a:rPr lang="ru-RU" sz="1200" dirty="0">
                          <a:latin typeface="Arial"/>
                          <a:ea typeface="Times New Roman"/>
                          <a:cs typeface="Times New Roman"/>
                        </a:rPr>
                        <a:t>сторонних организаций</a:t>
                      </a:r>
                      <a:endParaRPr lang="sq-AL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10" marR="39610" marT="19805" marB="198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Arial"/>
                          <a:ea typeface="Times New Roman"/>
                          <a:cs typeface="Times New Roman"/>
                        </a:rPr>
                        <a:t>Отсканированные</a:t>
                      </a:r>
                      <a:r>
                        <a:rPr lang="ru-RU" sz="1200" baseline="0" dirty="0">
                          <a:latin typeface="Arial"/>
                          <a:ea typeface="Times New Roman"/>
                          <a:cs typeface="Times New Roman"/>
                        </a:rPr>
                        <a:t> копии счетов-фактур </a:t>
                      </a:r>
                      <a:r>
                        <a:rPr lang="en-US" sz="1200" dirty="0">
                          <a:latin typeface="Arial"/>
                          <a:ea typeface="Times New Roman"/>
                          <a:cs typeface="Times New Roman"/>
                        </a:rPr>
                        <a:t>(</a:t>
                      </a:r>
                      <a:r>
                        <a:rPr lang="ru-RU" sz="1200" dirty="0">
                          <a:latin typeface="Arial"/>
                          <a:ea typeface="Times New Roman"/>
                          <a:cs typeface="Times New Roman"/>
                        </a:rPr>
                        <a:t>отсутствие сверки с оригиналами</a:t>
                      </a:r>
                      <a:r>
                        <a:rPr lang="en-US" sz="1200" dirty="0">
                          <a:latin typeface="Arial"/>
                          <a:ea typeface="Times New Roman"/>
                          <a:cs typeface="Times New Roman"/>
                        </a:rPr>
                        <a:t>)</a:t>
                      </a:r>
                      <a:endParaRPr lang="sq-AL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10" marR="39610" marT="19805" marB="198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Arial"/>
                          <a:ea typeface="Times New Roman"/>
                          <a:cs typeface="Times New Roman"/>
                        </a:rPr>
                        <a:t>Электронные счета-фактуры заменят оригиналы</a:t>
                      </a:r>
                      <a:r>
                        <a:rPr lang="en-US" sz="1200" dirty="0">
                          <a:latin typeface="Arial"/>
                          <a:ea typeface="Times New Roman"/>
                          <a:cs typeface="Times New Roman"/>
                        </a:rPr>
                        <a:t>. </a:t>
                      </a:r>
                      <a:r>
                        <a:rPr lang="ru-RU" sz="1200" dirty="0">
                          <a:latin typeface="Arial"/>
                          <a:ea typeface="Times New Roman"/>
                          <a:cs typeface="Times New Roman"/>
                        </a:rPr>
                        <a:t>Не отсканированные копии, а о автоматически создаваемые системой получателя платежа, связь</a:t>
                      </a:r>
                      <a:r>
                        <a:rPr lang="ru-RU" sz="1200" baseline="0" dirty="0">
                          <a:latin typeface="Arial"/>
                          <a:ea typeface="Times New Roman"/>
                          <a:cs typeface="Times New Roman"/>
                        </a:rPr>
                        <a:t> с казначейской системой </a:t>
                      </a:r>
                      <a:r>
                        <a:rPr lang="en-US" sz="1200" dirty="0">
                          <a:latin typeface="Arial"/>
                          <a:ea typeface="Times New Roman"/>
                          <a:cs typeface="Times New Roman"/>
                        </a:rPr>
                        <a:t>(</a:t>
                      </a:r>
                      <a:r>
                        <a:rPr lang="ru-RU" sz="1200" dirty="0">
                          <a:latin typeface="Arial"/>
                          <a:ea typeface="Times New Roman"/>
                          <a:cs typeface="Times New Roman"/>
                        </a:rPr>
                        <a:t>в отдаленном будущем) –адаптация всех систем получатель-бюджетные</a:t>
                      </a:r>
                      <a:r>
                        <a:rPr lang="ru-RU" sz="1200" baseline="0" dirty="0">
                          <a:latin typeface="Arial"/>
                          <a:ea typeface="Times New Roman"/>
                          <a:cs typeface="Times New Roman"/>
                        </a:rPr>
                        <a:t> учреждения – Казначейство - </a:t>
                      </a:r>
                      <a:r>
                        <a:rPr lang="ru-RU" sz="1200" dirty="0">
                          <a:latin typeface="Arial"/>
                          <a:ea typeface="Times New Roman"/>
                          <a:cs typeface="Times New Roman"/>
                        </a:rPr>
                        <a:t>очень дорогостоящая мера.</a:t>
                      </a:r>
                      <a:endParaRPr lang="sq-AL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10" marR="39610" marT="19805" marB="198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592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endParaRPr lang="sq-AL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708" marR="29708" marT="41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Arial"/>
                          <a:ea typeface="Times New Roman"/>
                          <a:cs typeface="Times New Roman"/>
                        </a:rPr>
                        <a:t>Отсутствие лимитов денежных</a:t>
                      </a:r>
                      <a:r>
                        <a:rPr lang="ru-RU" sz="1200" baseline="0" dirty="0">
                          <a:latin typeface="Arial"/>
                          <a:ea typeface="Times New Roman"/>
                          <a:cs typeface="Times New Roman"/>
                        </a:rPr>
                        <a:t> средств</a:t>
                      </a:r>
                      <a:endParaRPr lang="sq-AL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10" marR="39610" marT="19805" marB="198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Arial"/>
                          <a:ea typeface="Times New Roman"/>
                          <a:cs typeface="Times New Roman"/>
                        </a:rPr>
                        <a:t>Передача функций обработки платежей в «бэк-офис», который в качестве администратора получит</a:t>
                      </a:r>
                      <a:r>
                        <a:rPr lang="ru-RU" sz="1200" baseline="0" dirty="0">
                          <a:latin typeface="Arial"/>
                          <a:ea typeface="Times New Roman"/>
                          <a:cs typeface="Times New Roman"/>
                        </a:rPr>
                        <a:t> доступ к функциям </a:t>
                      </a:r>
                      <a:r>
                        <a:rPr lang="en-US" sz="1200" dirty="0">
                          <a:latin typeface="Arial"/>
                          <a:ea typeface="Times New Roman"/>
                          <a:cs typeface="Times New Roman"/>
                        </a:rPr>
                        <a:t>IT </a:t>
                      </a:r>
                      <a:r>
                        <a:rPr lang="ru-RU" sz="1200" dirty="0">
                          <a:latin typeface="Arial"/>
                          <a:ea typeface="Times New Roman"/>
                          <a:cs typeface="Times New Roman"/>
                        </a:rPr>
                        <a:t>и сможет заменить</a:t>
                      </a:r>
                      <a:r>
                        <a:rPr lang="ru-RU" sz="1200" baseline="0" dirty="0"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200" dirty="0">
                          <a:latin typeface="Arial"/>
                          <a:ea typeface="Times New Roman"/>
                          <a:cs typeface="Times New Roman"/>
                        </a:rPr>
                        <a:t>ручную обработку платежей</a:t>
                      </a:r>
                      <a:endParaRPr lang="sq-AL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10" marR="39610" marT="19805" marB="198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Arial"/>
                          <a:ea typeface="Times New Roman"/>
                          <a:cs typeface="Times New Roman"/>
                        </a:rPr>
                        <a:t>Цифровая подпись</a:t>
                      </a:r>
                      <a:endParaRPr lang="sq-AL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10" marR="39610" marT="19805" marB="198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1237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  <a:endParaRPr lang="sq-AL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708" marR="29708" marT="41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sq-AL" sz="1200">
                        <a:latin typeface="Calibri"/>
                        <a:ea typeface="Times New Roman"/>
                      </a:endParaRPr>
                    </a:p>
                  </a:txBody>
                  <a:tcPr marL="39610" marR="39610" marT="19805" marB="198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Arial"/>
                          <a:ea typeface="Times New Roman"/>
                          <a:cs typeface="Times New Roman"/>
                        </a:rPr>
                        <a:t>Безопасность </a:t>
                      </a:r>
                      <a:r>
                        <a:rPr lang="en-US" sz="1200" dirty="0">
                          <a:latin typeface="Arial"/>
                          <a:ea typeface="Times New Roman"/>
                          <a:cs typeface="Times New Roman"/>
                        </a:rPr>
                        <a:t>IT</a:t>
                      </a:r>
                      <a:r>
                        <a:rPr lang="ru-RU" sz="1200" dirty="0">
                          <a:latin typeface="Arial"/>
                          <a:ea typeface="Times New Roman"/>
                          <a:cs typeface="Times New Roman"/>
                        </a:rPr>
                        <a:t>-системы,</a:t>
                      </a:r>
                      <a:r>
                        <a:rPr lang="ru-RU" sz="1200" baseline="0" dirty="0">
                          <a:latin typeface="Arial"/>
                          <a:ea typeface="Times New Roman"/>
                          <a:cs typeface="Times New Roman"/>
                        </a:rPr>
                        <a:t> рассмотрение возможности использования </a:t>
                      </a:r>
                      <a:r>
                        <a:rPr lang="en-US" sz="1200" dirty="0">
                          <a:latin typeface="Arial"/>
                          <a:ea typeface="Times New Roman"/>
                          <a:cs typeface="Times New Roman"/>
                        </a:rPr>
                        <a:t>VPN </a:t>
                      </a:r>
                      <a:r>
                        <a:rPr lang="ru-RU" sz="1200" dirty="0">
                          <a:latin typeface="Arial"/>
                          <a:ea typeface="Times New Roman"/>
                          <a:cs typeface="Times New Roman"/>
                        </a:rPr>
                        <a:t>для целей указанного выше п. 4</a:t>
                      </a:r>
                      <a:endParaRPr lang="sq-AL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10" marR="39610" marT="19805" marB="198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Arial"/>
                          <a:ea typeface="Times New Roman"/>
                          <a:cs typeface="Times New Roman"/>
                        </a:rPr>
                        <a:t>Выборочные проверки</a:t>
                      </a:r>
                      <a:endParaRPr lang="sq-AL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10" marR="39610" marT="19805" marB="198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26828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1143000"/>
            <a:ext cx="6858000" cy="4800600"/>
          </a:xfrm>
        </p:spPr>
        <p:txBody>
          <a:bodyPr>
            <a:normAutofit fontScale="25000" lnSpcReduction="20000"/>
          </a:bodyPr>
          <a:lstStyle/>
          <a:p>
            <a:pPr algn="just"/>
            <a:endParaRPr lang="de-AT" sz="6200" dirty="0">
              <a:solidFill>
                <a:schemeClr val="tx1"/>
              </a:solidFill>
            </a:endParaRPr>
          </a:p>
          <a:p>
            <a:pPr algn="just"/>
            <a:r>
              <a:rPr lang="de-AT" sz="7200" b="1" dirty="0">
                <a:solidFill>
                  <a:srgbClr val="FF0000"/>
                </a:solidFill>
              </a:rPr>
              <a:t>-</a:t>
            </a:r>
            <a:r>
              <a:rPr lang="de-AT" sz="7200" dirty="0">
                <a:solidFill>
                  <a:schemeClr val="tx1"/>
                </a:solidFill>
              </a:rPr>
              <a:t> </a:t>
            </a:r>
            <a:r>
              <a:rPr lang="ru-RU" sz="7200" dirty="0">
                <a:solidFill>
                  <a:schemeClr val="tx1"/>
                </a:solidFill>
              </a:rPr>
              <a:t>Такие страны, как Казахстан и Беларусь, имеют схожие системы</a:t>
            </a:r>
            <a:r>
              <a:rPr lang="de-AT" sz="7200" dirty="0">
                <a:solidFill>
                  <a:schemeClr val="tx1"/>
                </a:solidFill>
              </a:rPr>
              <a:t>. </a:t>
            </a:r>
          </a:p>
          <a:p>
            <a:pPr algn="just"/>
            <a:endParaRPr lang="de-AT" sz="7200" dirty="0">
              <a:solidFill>
                <a:schemeClr val="tx1"/>
              </a:solidFill>
            </a:endParaRPr>
          </a:p>
          <a:p>
            <a:pPr algn="just"/>
            <a:r>
              <a:rPr lang="de-AT" sz="7200" dirty="0">
                <a:solidFill>
                  <a:srgbClr val="FF0000"/>
                </a:solidFill>
              </a:rPr>
              <a:t>-</a:t>
            </a:r>
            <a:r>
              <a:rPr lang="de-AT" sz="7200" dirty="0">
                <a:solidFill>
                  <a:schemeClr val="tx1"/>
                </a:solidFill>
              </a:rPr>
              <a:t> </a:t>
            </a:r>
            <a:r>
              <a:rPr lang="ru-RU" sz="7200" dirty="0">
                <a:solidFill>
                  <a:schemeClr val="tx1"/>
                </a:solidFill>
              </a:rPr>
              <a:t>Большинство стран полагают, что система будет работать наиболее оптимально, если сосредоточиться на тех же видах платежей, что и в Грузии. Однако в Казахстане применяется подход, при котором платежи на небольшие суммы, не превышающие  установленные максимальные предельные уровни или пороговые значения, обрабатываются в оперативном режиме</a:t>
            </a:r>
            <a:r>
              <a:rPr lang="de-AT" sz="7200" dirty="0">
                <a:solidFill>
                  <a:schemeClr val="tx1"/>
                </a:solidFill>
              </a:rPr>
              <a:t>. </a:t>
            </a:r>
          </a:p>
          <a:p>
            <a:pPr algn="just"/>
            <a:endParaRPr lang="de-AT" sz="7200" dirty="0">
              <a:solidFill>
                <a:schemeClr val="tx1"/>
              </a:solidFill>
            </a:endParaRPr>
          </a:p>
          <a:p>
            <a:pPr algn="just"/>
            <a:r>
              <a:rPr lang="de-AT" sz="7200" dirty="0">
                <a:solidFill>
                  <a:srgbClr val="FF0000"/>
                </a:solidFill>
              </a:rPr>
              <a:t>-</a:t>
            </a:r>
            <a:r>
              <a:rPr lang="de-AT" sz="7200" dirty="0">
                <a:solidFill>
                  <a:schemeClr val="tx1"/>
                </a:solidFill>
              </a:rPr>
              <a:t> </a:t>
            </a:r>
            <a:r>
              <a:rPr lang="ru-RU" sz="7200" dirty="0">
                <a:solidFill>
                  <a:schemeClr val="tx1"/>
                </a:solidFill>
              </a:rPr>
              <a:t>Две страны – Албания и Украина – полагают, что необходимо дальнейшее совершенствование системы ИКТ, прежде чем такая система может быть внедрена</a:t>
            </a:r>
            <a:r>
              <a:rPr lang="de-AT" sz="7200" dirty="0">
                <a:solidFill>
                  <a:schemeClr val="tx1"/>
                </a:solidFill>
              </a:rPr>
              <a:t>.</a:t>
            </a:r>
          </a:p>
          <a:p>
            <a:pPr algn="just"/>
            <a:endParaRPr lang="de-AT" sz="7200" dirty="0">
              <a:solidFill>
                <a:schemeClr val="tx1"/>
              </a:solidFill>
            </a:endParaRPr>
          </a:p>
          <a:p>
            <a:pPr algn="just"/>
            <a:r>
              <a:rPr lang="de-AT" sz="7200" b="1" dirty="0">
                <a:solidFill>
                  <a:srgbClr val="FF0000"/>
                </a:solidFill>
              </a:rPr>
              <a:t>-</a:t>
            </a:r>
            <a:r>
              <a:rPr lang="de-AT" sz="7200" dirty="0">
                <a:solidFill>
                  <a:schemeClr val="tx1"/>
                </a:solidFill>
              </a:rPr>
              <a:t> </a:t>
            </a:r>
            <a:r>
              <a:rPr lang="ru-RU" sz="7200" dirty="0">
                <a:solidFill>
                  <a:schemeClr val="tx1"/>
                </a:solidFill>
              </a:rPr>
              <a:t>Состоялась обширная дискуссия о некоторых рисках, в том числе дублирования платежей</a:t>
            </a:r>
            <a:r>
              <a:rPr lang="de-AT" sz="7200" dirty="0">
                <a:solidFill>
                  <a:schemeClr val="tx1"/>
                </a:solidFill>
              </a:rPr>
              <a:t>. </a:t>
            </a:r>
          </a:p>
          <a:p>
            <a:pPr algn="just"/>
            <a:endParaRPr lang="de-AT" sz="7200" dirty="0">
              <a:solidFill>
                <a:schemeClr val="tx1"/>
              </a:solidFill>
            </a:endParaRPr>
          </a:p>
          <a:p>
            <a:pPr algn="just"/>
            <a:r>
              <a:rPr lang="de-AT" sz="7200" b="1" dirty="0">
                <a:solidFill>
                  <a:srgbClr val="FF0000"/>
                </a:solidFill>
              </a:rPr>
              <a:t>-</a:t>
            </a:r>
            <a:r>
              <a:rPr lang="de-AT" sz="7200" dirty="0">
                <a:solidFill>
                  <a:schemeClr val="tx1"/>
                </a:solidFill>
              </a:rPr>
              <a:t> </a:t>
            </a:r>
            <a:r>
              <a:rPr lang="ru-RU" sz="7200" dirty="0">
                <a:solidFill>
                  <a:schemeClr val="tx1"/>
                </a:solidFill>
              </a:rPr>
              <a:t>Смягчение риска. Азербайджан отметил, что, по-видимому, риски минимальны и что не следует замедлять работу коридора, поэтому один из способов смягчения рисков – это проведение выборочной проверки операций, требующих дополнительного анализа и изучения</a:t>
            </a:r>
            <a:r>
              <a:rPr lang="de-AT" sz="7200" dirty="0">
                <a:solidFill>
                  <a:schemeClr val="tx1"/>
                </a:solidFill>
              </a:rPr>
              <a:t>.  </a:t>
            </a:r>
            <a:endParaRPr lang="en-ZA" sz="7200" dirty="0">
              <a:solidFill>
                <a:srgbClr val="FF0000"/>
              </a:solidFill>
            </a:endParaRPr>
          </a:p>
          <a:p>
            <a:pPr algn="l"/>
            <a:endParaRPr lang="en-ZA" sz="2800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971800" y="2971799"/>
            <a:ext cx="6858002" cy="914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1371600" y="487949"/>
            <a:ext cx="1143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</a:rPr>
              <a:t>II-Q1</a:t>
            </a:r>
          </a:p>
          <a:p>
            <a:r>
              <a:rPr lang="en-US" sz="1400" i="1" dirty="0">
                <a:solidFill>
                  <a:srgbClr val="0070C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</a:rPr>
              <a:t>(</a:t>
            </a:r>
            <a:r>
              <a:rPr lang="ru-RU" sz="1400" i="1" dirty="0">
                <a:solidFill>
                  <a:srgbClr val="0070C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</a:rPr>
              <a:t>продолжение</a:t>
            </a:r>
            <a:r>
              <a:rPr lang="en-US" sz="1400" i="1" dirty="0">
                <a:solidFill>
                  <a:srgbClr val="0070C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</a:rPr>
              <a:t>)</a:t>
            </a:r>
          </a:p>
        </p:txBody>
      </p:sp>
      <p:sp>
        <p:nvSpPr>
          <p:cNvPr id="6" name="Rectangle 5"/>
          <p:cNvSpPr/>
          <p:nvPr/>
        </p:nvSpPr>
        <p:spPr>
          <a:xfrm>
            <a:off x="1333500" y="118617"/>
            <a:ext cx="11176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solidFill>
                  <a:srgbClr val="0070C0"/>
                </a:solidFill>
                <a:latin typeface="Arial Black" panose="020B0A04020102020204" pitchFamily="34" charset="0"/>
              </a:rPr>
              <a:t>Ответы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6573965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189</TotalTime>
  <Words>708</Words>
  <Application>Microsoft Office PowerPoint</Application>
  <PresentationFormat>On-screen Show (4:3)</PresentationFormat>
  <Paragraphs>137</Paragraphs>
  <Slides>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Arial Black</vt:lpstr>
      <vt:lpstr>Calibri</vt:lpstr>
      <vt:lpstr>Cambria</vt:lpstr>
      <vt:lpstr>Times New Roman</vt:lpstr>
      <vt:lpstr>Office Theme</vt:lpstr>
      <vt:lpstr>PowerPoint Presentation</vt:lpstr>
      <vt:lpstr>Содержание</vt:lpstr>
      <vt:lpstr>PowerPoint Presentation</vt:lpstr>
      <vt:lpstr>PowerPoint Presentation</vt:lpstr>
      <vt:lpstr>PowerPoint Presentation</vt:lpstr>
      <vt:lpstr>PowerPoint Presentation</vt:lpstr>
    </vt:vector>
  </TitlesOfParts>
  <Company>CEF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Deanna Aubrey</dc:creator>
  <cp:lastModifiedBy>Inna Anatolievna Davidova</cp:lastModifiedBy>
  <cp:revision>563</cp:revision>
  <cp:lastPrinted>2017-05-31T19:59:34Z</cp:lastPrinted>
  <dcterms:created xsi:type="dcterms:W3CDTF">2012-02-13T09:14:10Z</dcterms:created>
  <dcterms:modified xsi:type="dcterms:W3CDTF">2017-06-08T09:15:58Z</dcterms:modified>
</cp:coreProperties>
</file>