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366" r:id="rId3"/>
    <p:sldId id="368" r:id="rId4"/>
    <p:sldId id="369" r:id="rId5"/>
    <p:sldId id="367" r:id="rId6"/>
    <p:sldId id="365" r:id="rId7"/>
  </p:sldIdLst>
  <p:sldSz cx="9144000" cy="6858000" type="screen4x3"/>
  <p:notesSz cx="67611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91" autoAdjust="0"/>
    <p:restoredTop sz="96255" autoAdjust="0"/>
  </p:normalViewPr>
  <p:slideViewPr>
    <p:cSldViewPr>
      <p:cViewPr varScale="1">
        <p:scale>
          <a:sx n="66" d="100"/>
          <a:sy n="66" d="100"/>
        </p:scale>
        <p:origin x="7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CF183B-654C-E1CD-133B-8CA6EE6716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46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4CDA0C-7848-5D1C-4462-23544E29F3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46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351802-B3F0-9B48-9375-C2BCFE34B481}" type="datetimeFigureOut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BBD75-536C-9CB3-F783-C81D75D3D2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3350"/>
            <a:ext cx="2929837" cy="4974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B551EC-6518-424C-AE96-979D1502DB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761" y="9443350"/>
            <a:ext cx="2929837" cy="4974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E4FEB64-B6C0-D34A-AB86-1BF44DCA8D0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72B644-BC3D-C574-3C3B-24032F0077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466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113DC-145D-1EA4-CF31-C9E611152D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466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4BE39D7-0CD5-F24B-A66E-E0C3E057455C}" type="datetimeFigureOut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6A52EA3-C99D-27C7-C039-6980B348ED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602CE07-F817-B2A2-8BEA-F9C12D99A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117" y="4723373"/>
            <a:ext cx="5408930" cy="447379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DB470-600F-6CD2-89AB-4433BA3B18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3350"/>
            <a:ext cx="2929837" cy="497466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58D7B-5543-21B8-E06C-678C24A2CF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761" y="9443350"/>
            <a:ext cx="2929837" cy="497466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BE61563-840F-E64F-A2CF-E6C319F9CE9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27CA5D1-A58F-2348-EF5C-F2D1290BA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EE7D0DD-F06E-4BD0-4218-F249B6371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sr-Latn-RS" altLang="sr-Latn-R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F0A9764-3F8F-4B02-3D0C-D622C7676B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A90BD6C2-6CC1-D144-89AF-AD49CC0DC7C1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1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2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3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63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4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631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4ACBC1D8-6C66-3A3A-AE62-B33853782D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A8ABE7C6-204C-974E-1AED-8672177E4F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4CAC1003-74DA-F7E9-F54D-D219BE654F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17AA54DC-892B-0542-8794-841D8FC87C3D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5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5AFB3B29-DBB0-9B9D-0FE6-3C9060355B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2074EE57-E6F6-E2FB-23BE-B87127B49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93C87AF-B5D0-57DF-6317-D34CAC789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875FD76D-5858-2747-B46C-60FCAC5CCA4C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6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AC2ED-7398-B3F3-01A1-46488B183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9167-DA73-D943-9D8D-F54A0BBC91CB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85756-AB2B-0B51-B44F-368AC88D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0902A-29BB-C4B6-D211-95812672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15FB1-95F2-AA43-A5A5-091AB0C6DF5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6146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90398-862E-0E60-CDE4-8172B4D56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DCC4-1E0A-054F-AB02-A33F8BEC900F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826DF-B348-D06B-4194-F73D29B1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83FE1-5C8D-A078-D158-002E6EB0F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E93F-67E0-8744-97A6-3184C3E8693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4879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90761-A689-DD57-E158-BDD04A24F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CFFB1-CBFB-FB43-AFAD-43ECFF559722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D21F6-96F0-EE05-0A9A-4FE82688B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5D21-89EB-1789-4552-854AD9864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73A76-429E-D141-8BD5-34AF6814B81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53192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FE08389-ED3D-770D-6D43-7703C7C0B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CEF1-74E6-5145-BA00-E9F76AB89AAA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F09628F-5CD6-D0B2-536B-4E306F95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D44850-B765-69B1-CD62-F6F3ADDDC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3027D-216B-104B-B8AD-45E133BFC56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229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0A826-8241-291E-46CA-0E26FE41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71907-FD3D-8647-8FE5-1088EB831BC2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86FA8-F71D-A289-612E-3BE991A0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26724-18E3-7611-C8C1-9A8148E7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68DF-CBCD-7048-90B0-8A6E2D694D7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3220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1E2F3-0993-521F-5666-13E547E4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A7A1C-01EB-D74A-BBE9-F366C2E8E568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33754-946D-4BA5-6257-14A8D392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3B19E-8DD6-D611-F6E1-DE1A4205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1270-FDD8-BA4C-B573-72DE16383CC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364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7A25C3-4CD2-AF43-6C21-BCA72559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253F0-E5E1-6846-82E9-A358E22F6AD3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88F14A-6D43-7D50-5D32-696477AB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C5584B-1AAF-B5A7-CE62-33012FD5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C4899-1D40-ED43-9362-4B7A2A9D56B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1774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5C4A5C-FE8C-B786-B134-D4894DE4A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3F9AA-3DC0-BB47-98E5-5FDF34A56E83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9F835F-4B38-5DEB-2472-DDE4AE97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29D483-0002-44A4-F737-2C89285B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B9BF0-9785-5647-9FEE-E64040C05C1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161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A6ABC5D-F51C-A605-89AE-8202363F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7A9A9-940C-D142-98F2-CA87A61AFFF4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3A04A48-A928-74ED-2CAC-78C4A821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0FD41F2-1C40-5301-73BD-2FE803D4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94A5E-E7A7-3944-9B90-CD4037DEC6A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2183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FBB78B3-301E-079C-D8CD-DBA975BB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AF559-7B82-9848-945F-B42F1796C8BC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4C23D9-6587-FA7F-5B20-BB4FA728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2411143-3D0A-D799-DD91-E770BDD9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7CC3-7E5A-C043-AA3F-ACDE66C6207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8045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371684-A507-D114-0E20-2F0C7D02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6FA2-82B0-E744-831E-6EE2B1BAC582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2B6BBD-DC07-BEDD-506F-1D5D87C3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072621-C18D-1538-5B8D-CE1BDE2B6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E82D-FC92-6148-B56C-77DA2F4AF92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9029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879A2B-C22A-BC41-4995-7D069EBF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4C36-5393-A747-AD8A-7AB9A449F109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5BB646-20FC-8A55-61F1-EE4EE60B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30A410-0DA9-281F-4654-8C04EBA8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236D-02E5-5447-BF17-9FCDE3BF981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7072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3B8B8C4-6655-E68D-E281-126F03BC8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B215D19-8290-4835-5865-7B2100DE6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71322-CFA6-2B6D-00D7-8C097A168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1B3B262-C288-7244-B70E-D9FC63C01E65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2CC4-85F9-4661-E3E8-79CD74502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43F16-B122-AD70-0872-8583855DC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D4CABF-40B6-6942-B176-B651C32D3A9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3713A7C5-B385-438D-3811-A73290177F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"/>
            <a:ext cx="7821613" cy="64166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3600" b="1" dirty="0">
                <a:solidFill>
                  <a:srgbClr val="898989"/>
                </a:solidFill>
              </a:rPr>
              <a:t>Пленарное заседание Казначейского сообщества (КС) </a:t>
            </a:r>
            <a:r>
              <a:rPr lang="en-GB" sz="3600" b="1" dirty="0">
                <a:solidFill>
                  <a:srgbClr val="898989"/>
                </a:solidFill>
              </a:rPr>
              <a:t>PEMPAL </a:t>
            </a: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200" b="1" dirty="0">
              <a:solidFill>
                <a:srgbClr val="898989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3400" b="1" dirty="0">
                <a:solidFill>
                  <a:srgbClr val="002060"/>
                </a:solidFill>
              </a:rPr>
              <a:t>День</a:t>
            </a:r>
            <a:r>
              <a:rPr lang="en-GB" sz="3400" b="1" dirty="0">
                <a:solidFill>
                  <a:srgbClr val="002060"/>
                </a:solidFill>
              </a:rPr>
              <a:t> 1 – 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3400" b="1" dirty="0">
                <a:solidFill>
                  <a:srgbClr val="002060"/>
                </a:solidFill>
              </a:rPr>
              <a:t>Клиенты казначейства. Центральное казначейство и региональные офисы</a:t>
            </a:r>
            <a:endParaRPr lang="en-GB" sz="3400" b="1" dirty="0">
              <a:solidFill>
                <a:srgbClr val="00206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ru-RU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2000" b="1" dirty="0">
                <a:solidFill>
                  <a:srgbClr val="C00000"/>
                </a:solidFill>
              </a:rPr>
              <a:t>Босния и Герцеговина</a:t>
            </a:r>
            <a:endParaRPr lang="en-GB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</a:rPr>
              <a:t>Вьетнам</a:t>
            </a:r>
            <a:endParaRPr lang="en-GB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2000" b="1" dirty="0">
                <a:solidFill>
                  <a:srgbClr val="C00000"/>
                </a:solidFill>
              </a:rPr>
              <a:t>Северная Македония</a:t>
            </a:r>
            <a:endParaRPr lang="en-GB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</a:rPr>
              <a:t>Сербия</a:t>
            </a:r>
            <a:endParaRPr lang="en-GB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</a:rPr>
              <a:t>Филиппины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</a:rPr>
              <a:t>Хорватия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</a:rPr>
              <a:t>Черногория</a:t>
            </a:r>
            <a:endParaRPr lang="en-GB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b="1" dirty="0">
                <a:solidFill>
                  <a:srgbClr val="898989"/>
                </a:solidFill>
              </a:rPr>
              <a:t>Алматы</a:t>
            </a:r>
            <a:r>
              <a:rPr lang="en-GB" b="1" dirty="0">
                <a:solidFill>
                  <a:srgbClr val="898989"/>
                </a:solidFill>
              </a:rPr>
              <a:t> (</a:t>
            </a:r>
            <a:r>
              <a:rPr lang="ru-RU" b="1" dirty="0">
                <a:solidFill>
                  <a:srgbClr val="898989"/>
                </a:solidFill>
              </a:rPr>
              <a:t>Казахстан</a:t>
            </a:r>
            <a:r>
              <a:rPr lang="en-GB" b="1" dirty="0">
                <a:solidFill>
                  <a:srgbClr val="898989"/>
                </a:solidFill>
              </a:rPr>
              <a:t>), 23</a:t>
            </a:r>
            <a:r>
              <a:rPr lang="ru-RU" b="1" dirty="0">
                <a:solidFill>
                  <a:srgbClr val="898989"/>
                </a:solidFill>
              </a:rPr>
              <a:t>-</a:t>
            </a:r>
            <a:r>
              <a:rPr lang="en-GB" b="1" dirty="0">
                <a:solidFill>
                  <a:srgbClr val="898989"/>
                </a:solidFill>
              </a:rPr>
              <a:t>26</a:t>
            </a:r>
            <a:r>
              <a:rPr lang="ru-RU" b="1" dirty="0">
                <a:solidFill>
                  <a:srgbClr val="898989"/>
                </a:solidFill>
              </a:rPr>
              <a:t> мая</a:t>
            </a:r>
            <a:r>
              <a:rPr lang="en-GB" b="1" dirty="0">
                <a:solidFill>
                  <a:srgbClr val="898989"/>
                </a:solidFill>
              </a:rPr>
              <a:t> 2023</a:t>
            </a:r>
            <a:r>
              <a:rPr lang="ru-RU" b="1" dirty="0">
                <a:solidFill>
                  <a:srgbClr val="898989"/>
                </a:solidFill>
              </a:rPr>
              <a:t> года</a:t>
            </a:r>
            <a:endParaRPr lang="en-GB" b="1" dirty="0">
              <a:solidFill>
                <a:srgbClr val="898989"/>
              </a:solidFill>
            </a:endParaRP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D788443B-A346-C06D-39B8-7CBE906DB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33700" y="2933700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87FABF18-2905-EB6C-B487-9CC99020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4F02D8-7DA8-EB4E-A5B8-EAD99DBA4C43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1000"/>
            <a:ext cx="770572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3000" b="1" dirty="0">
                <a:solidFill>
                  <a:srgbClr val="376092"/>
                </a:solidFill>
              </a:rPr>
              <a:t>Определение клиента казначейства и количество клиентов</a:t>
            </a:r>
            <a:endParaRPr lang="en-GB" sz="3000" b="1" dirty="0">
              <a:solidFill>
                <a:srgbClr val="376092"/>
              </a:solidFill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9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2000" b="1" u="sng" dirty="0">
                <a:solidFill>
                  <a:srgbClr val="FF0000"/>
                </a:solidFill>
              </a:rPr>
              <a:t>Общие тенденции</a:t>
            </a:r>
            <a:endParaRPr lang="en-GB" sz="2000" b="1" u="sng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i="1" dirty="0">
                <a:solidFill>
                  <a:srgbClr val="376092"/>
                </a:solidFill>
              </a:rPr>
              <a:t> </a:t>
            </a:r>
            <a:r>
              <a:rPr lang="ru-RU" sz="2000" i="1" dirty="0">
                <a:solidFill>
                  <a:srgbClr val="376092"/>
                </a:solidFill>
              </a:rPr>
              <a:t>Существует несколько моделей, которые главным образом отличаются тем, как трактуются прямые и косвенные получатели бюджетных средств, а также тем, включается ли в казначейскую систему субнациональный уровень</a:t>
            </a:r>
            <a:r>
              <a:rPr lang="en-GB" sz="2000" i="1" dirty="0">
                <a:solidFill>
                  <a:srgbClr val="376092"/>
                </a:solidFill>
              </a:rPr>
              <a:t>:</a:t>
            </a: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>
                <a:solidFill>
                  <a:srgbClr val="376092"/>
                </a:solidFill>
              </a:rPr>
              <a:t> </a:t>
            </a:r>
            <a:r>
              <a:rPr lang="ru-RU" sz="1600" b="1" dirty="0">
                <a:solidFill>
                  <a:srgbClr val="376092"/>
                </a:solidFill>
              </a:rPr>
              <a:t>В Сербии и Македонии все прямые и косвенные получатели бюджетных средств включены в казначейскую систему (в т.ч., например, отдельные школы).</a:t>
            </a:r>
            <a:endParaRPr lang="en-GB" sz="1600" b="1" dirty="0">
              <a:solidFill>
                <a:srgbClr val="376092"/>
              </a:solidFill>
            </a:endParaRP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376092"/>
                </a:solidFill>
              </a:rPr>
              <a:t> В Черногории и Хорватии казначейство обслуживает только прямых получателей бюджетных средств, а косвенные получатели имеют счета в коммерческих банках.</a:t>
            </a:r>
            <a:endParaRPr lang="en-GB" sz="1600" b="1" dirty="0">
              <a:solidFill>
                <a:srgbClr val="376092"/>
              </a:solidFill>
            </a:endParaRP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376092"/>
                </a:solidFill>
              </a:rPr>
              <a:t> В Боснии и Герцеговине </a:t>
            </a:r>
            <a:r>
              <a:rPr lang="en-GB" sz="1600" b="1" dirty="0">
                <a:solidFill>
                  <a:srgbClr val="376092"/>
                </a:solidFill>
              </a:rPr>
              <a:t>(</a:t>
            </a:r>
            <a:r>
              <a:rPr lang="ru-RU" sz="1600" b="1" dirty="0">
                <a:solidFill>
                  <a:srgbClr val="376092"/>
                </a:solidFill>
              </a:rPr>
              <a:t>на уровне федерации)</a:t>
            </a:r>
            <a:r>
              <a:rPr lang="en-GB" sz="1600" b="1" dirty="0">
                <a:solidFill>
                  <a:srgbClr val="376092"/>
                </a:solidFill>
              </a:rPr>
              <a:t> </a:t>
            </a:r>
            <a:r>
              <a:rPr lang="ru-RU" sz="1600" b="1" dirty="0">
                <a:solidFill>
                  <a:srgbClr val="376092"/>
                </a:solidFill>
              </a:rPr>
              <a:t>нет косвенных получателей бюджетных средств – все являются прямыми </a:t>
            </a:r>
            <a:r>
              <a:rPr lang="en-GB" sz="1600" b="1" dirty="0">
                <a:solidFill>
                  <a:srgbClr val="376092"/>
                </a:solidFill>
              </a:rPr>
              <a:t>(</a:t>
            </a:r>
            <a:r>
              <a:rPr lang="ru-RU" sz="1600" b="1" dirty="0">
                <a:solidFill>
                  <a:srgbClr val="376092"/>
                </a:solidFill>
              </a:rPr>
              <a:t>например, каждая отдельная тюрьма</a:t>
            </a:r>
            <a:r>
              <a:rPr lang="en-GB" sz="1600" b="1" dirty="0">
                <a:solidFill>
                  <a:srgbClr val="376092"/>
                </a:solidFill>
              </a:rPr>
              <a:t>)</a:t>
            </a:r>
            <a:r>
              <a:rPr lang="ru-RU" sz="1600" b="1" dirty="0">
                <a:solidFill>
                  <a:srgbClr val="376092"/>
                </a:solidFill>
              </a:rPr>
              <a:t>.</a:t>
            </a:r>
            <a:endParaRPr lang="en-GB" sz="1600" b="1" dirty="0">
              <a:solidFill>
                <a:srgbClr val="376092"/>
              </a:solidFill>
            </a:endParaRP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376092"/>
                </a:solidFill>
              </a:rPr>
              <a:t> Во Вьетнаме три уровня получателей, и все из них – прямые. </a:t>
            </a:r>
            <a:endParaRPr lang="en-GB" sz="1600" b="1" dirty="0">
              <a:solidFill>
                <a:srgbClr val="376092"/>
              </a:solidFill>
            </a:endParaRPr>
          </a:p>
          <a:p>
            <a:pPr lvl="1" algn="just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376092"/>
                </a:solidFill>
              </a:rPr>
              <a:t>На Филиппинах казначейство функционирует через государственные учреждения.</a:t>
            </a:r>
            <a:endParaRPr lang="en-GB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</a:pPr>
            <a:endParaRPr lang="hr-HR" altLang="sr-Latn-RS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en-US" altLang="sr-Latn-RS" sz="16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150000"/>
              </a:lnSpc>
              <a:spcAft>
                <a:spcPts val="600"/>
              </a:spcAft>
            </a:pPr>
            <a:endParaRPr lang="en-US" altLang="sr-Latn-RS" sz="20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2000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376092"/>
                </a:solidFill>
              </a:rPr>
              <a:t> ….</a:t>
            </a: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624" y="381000"/>
            <a:ext cx="7776989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000" b="1" dirty="0">
                <a:solidFill>
                  <a:srgbClr val="376092"/>
                </a:solidFill>
              </a:rPr>
              <a:t>Определение клиента казначейства и количество клиентов</a:t>
            </a:r>
            <a:endParaRPr lang="en-GB" sz="3000" b="1" dirty="0">
              <a:solidFill>
                <a:srgbClr val="376092"/>
              </a:solidFill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9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2000" b="1" u="sng" dirty="0">
                <a:solidFill>
                  <a:srgbClr val="FF0000"/>
                </a:solidFill>
              </a:rPr>
              <a:t>Общие тенденции</a:t>
            </a:r>
            <a:endParaRPr lang="en-US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solidFill>
                  <a:srgbClr val="376092"/>
                </a:solidFill>
              </a:rPr>
              <a:t> Количество клиентов</a:t>
            </a:r>
            <a:r>
              <a:rPr lang="en-GB" sz="2000" b="1" dirty="0">
                <a:solidFill>
                  <a:srgbClr val="376092"/>
                </a:solidFill>
              </a:rPr>
              <a:t>:</a:t>
            </a: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376092"/>
                </a:solidFill>
              </a:rPr>
              <a:t> Хорватия - </a:t>
            </a:r>
            <a:r>
              <a:rPr lang="en-GB" sz="1600" b="1" dirty="0">
                <a:solidFill>
                  <a:srgbClr val="376092"/>
                </a:solidFill>
              </a:rPr>
              <a:t>128 (616</a:t>
            </a:r>
            <a:r>
              <a:rPr lang="ru-RU" sz="1600" b="1" dirty="0">
                <a:solidFill>
                  <a:srgbClr val="376092"/>
                </a:solidFill>
              </a:rPr>
              <a:t> вместе с косвенными получателями бюджетных средств, которые находятся вне казначейской системы; но на них приходится </a:t>
            </a:r>
            <a:r>
              <a:rPr lang="en-GB" sz="1600" b="1" dirty="0">
                <a:solidFill>
                  <a:srgbClr val="376092"/>
                </a:solidFill>
              </a:rPr>
              <a:t>1% </a:t>
            </a:r>
            <a:r>
              <a:rPr lang="ru-RU" sz="1600" b="1" dirty="0">
                <a:solidFill>
                  <a:srgbClr val="376092"/>
                </a:solidFill>
              </a:rPr>
              <a:t>средств</a:t>
            </a:r>
            <a:r>
              <a:rPr lang="en-GB" sz="1600" b="1" dirty="0">
                <a:solidFill>
                  <a:srgbClr val="376092"/>
                </a:solidFill>
              </a:rPr>
              <a:t>)</a:t>
            </a:r>
            <a:r>
              <a:rPr lang="ru-RU" sz="1600" b="1" dirty="0">
                <a:solidFill>
                  <a:srgbClr val="376092"/>
                </a:solidFill>
              </a:rPr>
              <a:t>.</a:t>
            </a:r>
            <a:endParaRPr lang="en-GB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376092"/>
                </a:solidFill>
              </a:rPr>
              <a:t> Черногория -</a:t>
            </a:r>
            <a:r>
              <a:rPr lang="en-GB" sz="1600" b="1" dirty="0">
                <a:solidFill>
                  <a:srgbClr val="376092"/>
                </a:solidFill>
              </a:rPr>
              <a:t> 88 (</a:t>
            </a:r>
            <a:r>
              <a:rPr lang="ru-RU" sz="1600" b="1" dirty="0">
                <a:solidFill>
                  <a:srgbClr val="376092"/>
                </a:solidFill>
              </a:rPr>
              <a:t>только прямые получатели</a:t>
            </a:r>
            <a:r>
              <a:rPr lang="en-GB" sz="1600" b="1" dirty="0">
                <a:solidFill>
                  <a:srgbClr val="376092"/>
                </a:solidFill>
              </a:rPr>
              <a:t>)</a:t>
            </a:r>
            <a:r>
              <a:rPr lang="ru-RU" sz="1600" b="1" dirty="0">
                <a:solidFill>
                  <a:srgbClr val="376092"/>
                </a:solidFill>
              </a:rPr>
              <a:t>.</a:t>
            </a:r>
            <a:endParaRPr lang="en-GB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376092"/>
                </a:solidFill>
              </a:rPr>
              <a:t> Сербия - </a:t>
            </a:r>
            <a:r>
              <a:rPr lang="en-GB" sz="1600" b="1" dirty="0">
                <a:solidFill>
                  <a:srgbClr val="376092"/>
                </a:solidFill>
              </a:rPr>
              <a:t>3823 (</a:t>
            </a:r>
            <a:r>
              <a:rPr lang="ru-RU" sz="1600" b="1" dirty="0">
                <a:solidFill>
                  <a:srgbClr val="376092"/>
                </a:solidFill>
              </a:rPr>
              <a:t>как прямые, так и косвенные получатели бюджетных средств</a:t>
            </a:r>
            <a:r>
              <a:rPr lang="en-GB" sz="1600" b="1" dirty="0">
                <a:solidFill>
                  <a:srgbClr val="376092"/>
                </a:solidFill>
              </a:rPr>
              <a:t>)</a:t>
            </a:r>
            <a:r>
              <a:rPr lang="ru-RU" sz="1600" b="1" dirty="0">
                <a:solidFill>
                  <a:srgbClr val="376092"/>
                </a:solidFill>
              </a:rPr>
              <a:t>.</a:t>
            </a:r>
            <a:endParaRPr lang="en-GB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376092"/>
                </a:solidFill>
              </a:rPr>
              <a:t> </a:t>
            </a:r>
            <a:r>
              <a:rPr lang="ru-RU" sz="1600" b="1" dirty="0" err="1">
                <a:solidFill>
                  <a:srgbClr val="376092"/>
                </a:solidFill>
              </a:rPr>
              <a:t>БиГ</a:t>
            </a:r>
            <a:r>
              <a:rPr lang="ru-RU" sz="1600" b="1" dirty="0">
                <a:solidFill>
                  <a:srgbClr val="376092"/>
                </a:solidFill>
              </a:rPr>
              <a:t> - </a:t>
            </a:r>
            <a:r>
              <a:rPr lang="en-GB" sz="1600" b="1" dirty="0">
                <a:solidFill>
                  <a:srgbClr val="376092"/>
                </a:solidFill>
              </a:rPr>
              <a:t>67 (</a:t>
            </a:r>
            <a:r>
              <a:rPr lang="ru-RU" sz="1600" b="1" dirty="0">
                <a:solidFill>
                  <a:srgbClr val="376092"/>
                </a:solidFill>
              </a:rPr>
              <a:t>все прямые получатели</a:t>
            </a:r>
            <a:r>
              <a:rPr lang="en-GB" sz="1600" b="1" dirty="0">
                <a:solidFill>
                  <a:srgbClr val="376092"/>
                </a:solidFill>
              </a:rPr>
              <a:t>)</a:t>
            </a:r>
            <a:r>
              <a:rPr lang="ru-RU" sz="1600" b="1" dirty="0">
                <a:solidFill>
                  <a:srgbClr val="376092"/>
                </a:solidFill>
              </a:rPr>
              <a:t>; страна заполнит анкету.</a:t>
            </a:r>
            <a:endParaRPr lang="en-GB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376092"/>
                </a:solidFill>
              </a:rPr>
              <a:t> Македония уточнит количество клиентов (более </a:t>
            </a:r>
            <a:r>
              <a:rPr lang="en-GB" sz="1600" b="1" dirty="0">
                <a:solidFill>
                  <a:srgbClr val="376092"/>
                </a:solidFill>
              </a:rPr>
              <a:t>1000)</a:t>
            </a:r>
            <a:r>
              <a:rPr lang="ru-RU" sz="1600" b="1" dirty="0">
                <a:solidFill>
                  <a:srgbClr val="376092"/>
                </a:solidFill>
              </a:rPr>
              <a:t>.</a:t>
            </a:r>
            <a:endParaRPr lang="en-GB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376092"/>
                </a:solidFill>
              </a:rPr>
              <a:t> Вьетнам – более </a:t>
            </a:r>
            <a:r>
              <a:rPr lang="en-GB" sz="1600" b="1" dirty="0">
                <a:solidFill>
                  <a:srgbClr val="376092"/>
                </a:solidFill>
              </a:rPr>
              <a:t>100</a:t>
            </a:r>
            <a:r>
              <a:rPr lang="ru-RU" sz="1600" b="1" dirty="0">
                <a:solidFill>
                  <a:srgbClr val="376092"/>
                </a:solidFill>
              </a:rPr>
              <a:t> </a:t>
            </a:r>
            <a:r>
              <a:rPr lang="en-GB" sz="1600" b="1" dirty="0">
                <a:solidFill>
                  <a:srgbClr val="376092"/>
                </a:solidFill>
              </a:rPr>
              <a:t>000</a:t>
            </a:r>
            <a:r>
              <a:rPr lang="ru-RU" sz="1600" b="1" dirty="0">
                <a:solidFill>
                  <a:srgbClr val="376092"/>
                </a:solidFill>
              </a:rPr>
              <a:t> клиентов</a:t>
            </a:r>
            <a:endParaRPr lang="en-GB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376092"/>
                </a:solidFill>
              </a:rPr>
              <a:t> Филиппины – тысячи клиентов.</a:t>
            </a:r>
            <a:endParaRPr lang="en-GB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hr-HR" altLang="sr-Latn-RS" sz="1600" b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en-US" altLang="sr-Latn-RS" sz="16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150000"/>
              </a:lnSpc>
              <a:spcAft>
                <a:spcPts val="600"/>
              </a:spcAft>
            </a:pPr>
            <a:endParaRPr lang="en-US" altLang="sr-Latn-RS" sz="20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2000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376092"/>
                </a:solidFill>
              </a:rPr>
              <a:t> ….</a:t>
            </a: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0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1000"/>
            <a:ext cx="770572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3000" b="1" dirty="0">
                <a:solidFill>
                  <a:srgbClr val="376092"/>
                </a:solidFill>
              </a:rPr>
              <a:t>Центральное казначейство и региональные офисы</a:t>
            </a:r>
            <a:endParaRPr lang="en-GB" sz="3000" b="1" dirty="0">
              <a:solidFill>
                <a:srgbClr val="376092"/>
              </a:solidFill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0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2000" b="1" u="sng" dirty="0">
                <a:solidFill>
                  <a:srgbClr val="FF0000"/>
                </a:solidFill>
              </a:rPr>
              <a:t>Общие тенденции</a:t>
            </a:r>
            <a:endParaRPr lang="en-GB" sz="2000" b="1" u="sng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i="1" dirty="0">
                <a:solidFill>
                  <a:srgbClr val="376092"/>
                </a:solidFill>
              </a:rPr>
              <a:t> </a:t>
            </a:r>
            <a:r>
              <a:rPr lang="ru-RU" sz="2000" i="1" dirty="0">
                <a:solidFill>
                  <a:srgbClr val="376092"/>
                </a:solidFill>
              </a:rPr>
              <a:t>В опросе получены точные данные по всем странам.</a:t>
            </a:r>
            <a:endParaRPr lang="en-GB" sz="2000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i="1" dirty="0">
                <a:solidFill>
                  <a:srgbClr val="376092"/>
                </a:solidFill>
              </a:rPr>
              <a:t> В Черногории и Хорватии нет региональных отделений.</a:t>
            </a:r>
            <a:endParaRPr lang="en-GB" sz="2000" i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i="1" dirty="0">
                <a:solidFill>
                  <a:srgbClr val="376092"/>
                </a:solidFill>
              </a:rPr>
              <a:t>В Сербии </a:t>
            </a:r>
            <a:r>
              <a:rPr lang="en-GB" sz="2000" i="1" dirty="0">
                <a:solidFill>
                  <a:srgbClr val="376092"/>
                </a:solidFill>
              </a:rPr>
              <a:t>145</a:t>
            </a:r>
            <a:r>
              <a:rPr lang="ru-RU" sz="2000" i="1" dirty="0">
                <a:solidFill>
                  <a:srgbClr val="376092"/>
                </a:solidFill>
              </a:rPr>
              <a:t> региональных офисов, и они выполняют широкие функции.</a:t>
            </a:r>
            <a:endParaRPr lang="en-GB" sz="2000" i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i="1" dirty="0">
                <a:solidFill>
                  <a:srgbClr val="376092"/>
                </a:solidFill>
              </a:rPr>
              <a:t> В Македонии </a:t>
            </a:r>
            <a:r>
              <a:rPr lang="en-GB" sz="2000" i="1" dirty="0">
                <a:solidFill>
                  <a:srgbClr val="376092"/>
                </a:solidFill>
              </a:rPr>
              <a:t>17</a:t>
            </a:r>
            <a:r>
              <a:rPr lang="ru-RU" sz="2000" i="1" dirty="0">
                <a:solidFill>
                  <a:srgbClr val="376092"/>
                </a:solidFill>
              </a:rPr>
              <a:t> региональных офисов; их роль весьма ограничена. </a:t>
            </a:r>
            <a:endParaRPr lang="en-GB" sz="2000" i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i="1" dirty="0">
                <a:solidFill>
                  <a:srgbClr val="376092"/>
                </a:solidFill>
              </a:rPr>
              <a:t> В </a:t>
            </a:r>
            <a:r>
              <a:rPr lang="ru-RU" sz="2000" i="1" dirty="0" err="1">
                <a:solidFill>
                  <a:srgbClr val="376092"/>
                </a:solidFill>
              </a:rPr>
              <a:t>БиГ</a:t>
            </a:r>
            <a:r>
              <a:rPr lang="ru-RU" sz="2000" i="1" dirty="0">
                <a:solidFill>
                  <a:srgbClr val="376092"/>
                </a:solidFill>
              </a:rPr>
              <a:t> нет региональных офисов на уровне федерации, но кантоны имеют собственные казначейства </a:t>
            </a:r>
            <a:r>
              <a:rPr lang="en-GB" sz="2000" i="1" dirty="0">
                <a:solidFill>
                  <a:srgbClr val="376092"/>
                </a:solidFill>
              </a:rPr>
              <a:t>(</a:t>
            </a:r>
            <a:r>
              <a:rPr lang="ru-RU" sz="2000" i="1" dirty="0">
                <a:solidFill>
                  <a:srgbClr val="376092"/>
                </a:solidFill>
              </a:rPr>
              <a:t>необходимо уточнить этот момент при заполнении анкеты</a:t>
            </a:r>
            <a:r>
              <a:rPr lang="en-GB" sz="2000" i="1" dirty="0">
                <a:solidFill>
                  <a:srgbClr val="376092"/>
                </a:solidFill>
              </a:rPr>
              <a:t>)</a:t>
            </a:r>
            <a:r>
              <a:rPr lang="ru-RU" sz="2000" i="1" dirty="0">
                <a:solidFill>
                  <a:srgbClr val="376092"/>
                </a:solidFill>
              </a:rPr>
              <a:t>.</a:t>
            </a:r>
            <a:endParaRPr lang="en-GB" sz="2000" i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i="1" dirty="0">
                <a:solidFill>
                  <a:srgbClr val="376092"/>
                </a:solidFill>
              </a:rPr>
              <a:t>Вьетнам</a:t>
            </a:r>
            <a:r>
              <a:rPr lang="en-GB" sz="2000" i="1" dirty="0">
                <a:solidFill>
                  <a:srgbClr val="376092"/>
                </a:solidFill>
              </a:rPr>
              <a:t> – </a:t>
            </a:r>
            <a:r>
              <a:rPr lang="ru-RU" sz="2000" i="1" dirty="0">
                <a:solidFill>
                  <a:srgbClr val="376092"/>
                </a:solidFill>
              </a:rPr>
              <a:t>центральное казначейство, территориальные органы провинций </a:t>
            </a:r>
            <a:r>
              <a:rPr lang="en-GB" sz="2000" i="1" dirty="0">
                <a:solidFill>
                  <a:srgbClr val="376092"/>
                </a:solidFill>
              </a:rPr>
              <a:t>(63)</a:t>
            </a:r>
            <a:r>
              <a:rPr lang="ru-RU" sz="2000" i="1" dirty="0">
                <a:solidFill>
                  <a:srgbClr val="376092"/>
                </a:solidFill>
              </a:rPr>
              <a:t> и районов</a:t>
            </a:r>
            <a:r>
              <a:rPr lang="en-GB" sz="2000" i="1" dirty="0">
                <a:solidFill>
                  <a:srgbClr val="376092"/>
                </a:solidFill>
              </a:rPr>
              <a:t> (600)</a:t>
            </a:r>
            <a:r>
              <a:rPr lang="ru-RU" sz="2000" i="1" dirty="0">
                <a:solidFill>
                  <a:srgbClr val="376092"/>
                </a:solidFill>
              </a:rPr>
              <a:t>.</a:t>
            </a:r>
            <a:endParaRPr lang="en-GB" sz="2000" i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i="1" dirty="0">
                <a:solidFill>
                  <a:srgbClr val="376092"/>
                </a:solidFill>
              </a:rPr>
              <a:t>Филиппины </a:t>
            </a:r>
            <a:r>
              <a:rPr lang="en-GB" sz="2000" i="1" dirty="0">
                <a:solidFill>
                  <a:srgbClr val="376092"/>
                </a:solidFill>
              </a:rPr>
              <a:t>– </a:t>
            </a:r>
            <a:r>
              <a:rPr lang="ru-RU" sz="2000" i="1" dirty="0">
                <a:solidFill>
                  <a:srgbClr val="376092"/>
                </a:solidFill>
              </a:rPr>
              <a:t>в общей сложности </a:t>
            </a:r>
            <a:r>
              <a:rPr lang="en-GB" sz="2000" i="1" dirty="0">
                <a:solidFill>
                  <a:srgbClr val="376092"/>
                </a:solidFill>
              </a:rPr>
              <a:t>85</a:t>
            </a:r>
            <a:r>
              <a:rPr lang="ru-RU" sz="2000" i="1" dirty="0">
                <a:solidFill>
                  <a:srgbClr val="376092"/>
                </a:solidFill>
              </a:rPr>
              <a:t> подразделений.</a:t>
            </a:r>
            <a:endParaRPr lang="en-GB" sz="2000" i="1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80000"/>
              </a:lnSpc>
              <a:spcAft>
                <a:spcPts val="600"/>
              </a:spcAft>
            </a:pPr>
            <a:endParaRPr lang="hr-HR" altLang="sr-Latn-RS" sz="1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dirty="0">
                <a:solidFill>
                  <a:srgbClr val="376092"/>
                </a:solidFill>
              </a:rPr>
              <a:t>В Македонии и Черногории платежные поручения принимаются при личном присутствии.</a:t>
            </a:r>
            <a:endParaRPr lang="en-GB" sz="2000" dirty="0">
              <a:solidFill>
                <a:srgbClr val="376092"/>
              </a:solidFill>
            </a:endParaRP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en-US" altLang="sr-Latn-RS" sz="16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en-US" altLang="sr-Latn-RS" sz="20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7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>
            <a:extLst>
              <a:ext uri="{FF2B5EF4-FFF2-40B4-BE49-F238E27FC236}">
                <a16:creationId xmlns:a16="http://schemas.microsoft.com/office/drawing/2014/main" id="{47A96E95-4ED7-E3AE-DFC6-9953439A65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81000"/>
            <a:ext cx="770572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3000" b="1" dirty="0">
                <a:solidFill>
                  <a:srgbClr val="376092"/>
                </a:solidFill>
              </a:rPr>
              <a:t>Выявленные общие проблемы</a:t>
            </a:r>
            <a:endParaRPr lang="en-GB" sz="30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3000" i="1" dirty="0">
              <a:solidFill>
                <a:srgbClr val="376092"/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sz="3000" i="1" dirty="0">
                <a:solidFill>
                  <a:srgbClr val="376092"/>
                </a:solidFill>
              </a:rPr>
              <a:t>Наличие ИТ-экспертов и интеграция систем</a:t>
            </a:r>
            <a:endParaRPr lang="en-GB" sz="3000" i="1" dirty="0">
              <a:solidFill>
                <a:srgbClr val="376092"/>
              </a:solidFill>
            </a:endParaRP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sz="3000" i="1" dirty="0">
                <a:solidFill>
                  <a:srgbClr val="376092"/>
                </a:solidFill>
              </a:rPr>
              <a:t>Закрытие специальных счетов</a:t>
            </a:r>
            <a:r>
              <a:rPr lang="en-GB" sz="3000" i="1" dirty="0">
                <a:solidFill>
                  <a:srgbClr val="376092"/>
                </a:solidFill>
              </a:rPr>
              <a:t> </a:t>
            </a: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sz="3000" i="1" dirty="0">
                <a:solidFill>
                  <a:srgbClr val="376092"/>
                </a:solidFill>
              </a:rPr>
              <a:t>Отчетность в соответствии с требованиями Евростата</a:t>
            </a:r>
            <a:r>
              <a:rPr lang="en-GB" sz="3000" i="1" dirty="0">
                <a:solidFill>
                  <a:srgbClr val="376092"/>
                </a:solidFill>
              </a:rPr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sr-Latn-RS" sz="1400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b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B620B071-691D-16D8-7A62-13387167D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Slide Number Placeholder 4">
            <a:extLst>
              <a:ext uri="{FF2B5EF4-FFF2-40B4-BE49-F238E27FC236}">
                <a16:creationId xmlns:a16="http://schemas.microsoft.com/office/drawing/2014/main" id="{6BDE7389-ACD4-6EAE-0F84-005CA5308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6DB329-EB8C-3440-9759-407AE5F2444B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>
            <a:extLst>
              <a:ext uri="{FF2B5EF4-FFF2-40B4-BE49-F238E27FC236}">
                <a16:creationId xmlns:a16="http://schemas.microsoft.com/office/drawing/2014/main" id="{196BCFEF-BE1A-A806-8243-71435ECA1F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068638"/>
            <a:ext cx="7561262" cy="1320800"/>
          </a:xfrm>
        </p:spPr>
        <p:txBody>
          <a:bodyPr/>
          <a:lstStyle/>
          <a:p>
            <a:pPr eaLnBrk="1" hangingPunct="1">
              <a:buFont typeface="Calibri" panose="020F0502020204030204" pitchFamily="34" charset="0"/>
              <a:buNone/>
            </a:pPr>
            <a:r>
              <a:rPr lang="ru-RU" sz="3600" b="1" dirty="0">
                <a:solidFill>
                  <a:srgbClr val="376092"/>
                </a:solidFill>
              </a:rPr>
              <a:t>БЛАГОДАРЮ ЗА ВНИМАНИЕ</a:t>
            </a:r>
            <a:r>
              <a:rPr lang="en-GB" sz="3600" b="1" dirty="0">
                <a:solidFill>
                  <a:srgbClr val="376092"/>
                </a:solidFill>
              </a:rPr>
              <a:t>!</a:t>
            </a:r>
          </a:p>
          <a:p>
            <a:pPr eaLnBrk="1" hangingPunct="1">
              <a:buFont typeface="Calibri" panose="020F0502020204030204" pitchFamily="34" charset="0"/>
              <a:buNone/>
            </a:pPr>
            <a:endParaRPr lang="en-US" altLang="sr-Latn-RS" sz="3600" b="1" dirty="0">
              <a:solidFill>
                <a:srgbClr val="376092"/>
              </a:solidFill>
            </a:endParaRPr>
          </a:p>
          <a:p>
            <a:pPr algn="l" eaLnBrk="1" hangingPunct="1">
              <a:buFont typeface="Arial" panose="020B0604020202020204" pitchFamily="34" charset="0"/>
              <a:buChar char="•"/>
            </a:pPr>
            <a:endParaRPr lang="en-US" altLang="sr-Latn-RS" sz="3600" b="1" dirty="0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 dirty="0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 dirty="0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 dirty="0">
              <a:solidFill>
                <a:srgbClr val="376092"/>
              </a:solidFill>
            </a:endParaRP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F2629719-B2F7-EC4F-024F-6FDEC9921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CB0B3027-3D27-28F5-E15F-65C465B9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79BC6D-F095-1E42-B1B1-E95164BCC9A6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4709</TotalTime>
  <Words>428</Words>
  <Application>Microsoft Office PowerPoint</Application>
  <PresentationFormat>On-screen Show (4:3)</PresentationFormat>
  <Paragraphs>97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Yelena Slizhevskaya</cp:lastModifiedBy>
  <cp:revision>538</cp:revision>
  <cp:lastPrinted>2023-07-09T12:06:47Z</cp:lastPrinted>
  <dcterms:created xsi:type="dcterms:W3CDTF">2012-02-13T09:14:10Z</dcterms:created>
  <dcterms:modified xsi:type="dcterms:W3CDTF">2023-07-13T07:10:40Z</dcterms:modified>
</cp:coreProperties>
</file>