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63" r:id="rId2"/>
    <p:sldId id="366" r:id="rId3"/>
    <p:sldId id="368" r:id="rId4"/>
    <p:sldId id="369" r:id="rId5"/>
    <p:sldId id="367" r:id="rId6"/>
    <p:sldId id="365" r:id="rId7"/>
  </p:sldIdLst>
  <p:sldSz cx="9144000" cy="6858000" type="screen4x3"/>
  <p:notesSz cx="6761163" cy="99425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291" autoAdjust="0"/>
    <p:restoredTop sz="96255" autoAdjust="0"/>
  </p:normalViewPr>
  <p:slideViewPr>
    <p:cSldViewPr>
      <p:cViewPr varScale="1">
        <p:scale>
          <a:sx n="66" d="100"/>
          <a:sy n="66" d="100"/>
        </p:scale>
        <p:origin x="796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80CF183B-654C-E1CD-133B-8CA6EE6716BC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9837" cy="497466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sr-Latn-RS" altLang="sr-Latn-R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B4CDA0C-7848-5D1C-4462-23544E29F3EF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29761" y="0"/>
            <a:ext cx="2929837" cy="497466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4B351802-B3F0-9B48-9375-C2BCFE34B481}" type="datetimeFigureOut">
              <a:rPr lang="en-US" altLang="sr-Latn-RS"/>
              <a:pPr>
                <a:defRPr/>
              </a:pPr>
              <a:t>7/13/2023</a:t>
            </a:fld>
            <a:endParaRPr lang="en-US" altLang="sr-Latn-R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71BBD75-536C-9CB3-F783-C81D75D3D261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43350"/>
            <a:ext cx="2929837" cy="497466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sr-Latn-RS" altLang="sr-Latn-R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EB551EC-6518-424C-AE96-979D1502DB5D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29761" y="9443350"/>
            <a:ext cx="2929837" cy="497466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CE4FEB64-B6C0-D34A-AB86-1BF44DCA8D08}" type="slidenum">
              <a:rPr lang="en-US" altLang="sr-Latn-RS"/>
              <a:pPr>
                <a:defRPr/>
              </a:pPr>
              <a:t>‹#›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4372B644-BC3D-C574-3C3B-24032F0077A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9837" cy="497466"/>
          </a:xfrm>
          <a:prstGeom prst="rect">
            <a:avLst/>
          </a:prstGeom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sr-Latn-RS" altLang="sr-Latn-R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48113DC-145D-1EA4-CF31-C9E611152DDE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29761" y="0"/>
            <a:ext cx="2929837" cy="497466"/>
          </a:xfrm>
          <a:prstGeom prst="rect">
            <a:avLst/>
          </a:prstGeom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94BE39D7-0CD5-F24B-A66E-E0C3E057455C}" type="datetimeFigureOut">
              <a:rPr lang="en-US" altLang="sr-Latn-RS"/>
              <a:pPr>
                <a:defRPr/>
              </a:pPr>
              <a:t>7/13/2023</a:t>
            </a:fld>
            <a:endParaRPr lang="en-US" altLang="sr-Latn-RS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46A52EA3-C99D-27C7-C039-6980B348ED1C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896938" y="746125"/>
            <a:ext cx="4967287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0602CE07-F817-B2A2-8BEA-F9C12D99A6B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76117" y="4723373"/>
            <a:ext cx="5408930" cy="4473792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2EDB470-600F-6CD2-89AB-4433BA3B1842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9443350"/>
            <a:ext cx="2929837" cy="497466"/>
          </a:xfrm>
          <a:prstGeom prst="rect">
            <a:avLst/>
          </a:prstGeom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sr-Latn-RS" altLang="sr-Latn-R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7258D7B-5543-21B8-E06C-678C24A2CF5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29761" y="9443350"/>
            <a:ext cx="2929837" cy="497466"/>
          </a:xfrm>
          <a:prstGeom prst="rect">
            <a:avLst/>
          </a:prstGeom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4BE61563-840F-E64F-A2CF-E6C319F9CE91}" type="slidenum">
              <a:rPr lang="en-US" altLang="sr-Latn-RS"/>
              <a:pPr>
                <a:defRPr/>
              </a:pPr>
              <a:t>‹#›</a:t>
            </a:fld>
            <a:endParaRPr lang="en-US" altLang="sr-Latn-R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>
            <a:extLst>
              <a:ext uri="{FF2B5EF4-FFF2-40B4-BE49-F238E27FC236}">
                <a16:creationId xmlns:a16="http://schemas.microsoft.com/office/drawing/2014/main" id="{B27CA5D1-A58F-2348-EF5C-F2D1290BAAF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3" name="Notes Placeholder 2">
            <a:extLst>
              <a:ext uri="{FF2B5EF4-FFF2-40B4-BE49-F238E27FC236}">
                <a16:creationId xmlns:a16="http://schemas.microsoft.com/office/drawing/2014/main" id="{3EE7D0DD-F06E-4BD0-4218-F249B63715C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171450" indent="-171450" eaLnBrk="1" hangingPunct="1">
              <a:spcBef>
                <a:spcPct val="0"/>
              </a:spcBef>
              <a:buFontTx/>
              <a:buChar char="•"/>
            </a:pPr>
            <a:endParaRPr lang="sr-Latn-RS" altLang="sr-Latn-RS"/>
          </a:p>
        </p:txBody>
      </p:sp>
      <p:sp>
        <p:nvSpPr>
          <p:cNvPr id="5124" name="Slide Number Placeholder 3">
            <a:extLst>
              <a:ext uri="{FF2B5EF4-FFF2-40B4-BE49-F238E27FC236}">
                <a16:creationId xmlns:a16="http://schemas.microsoft.com/office/drawing/2014/main" id="{2F0A9764-3F8F-4B02-3D0C-D622C7676B2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buSzPct val="100000"/>
            </a:pPr>
            <a:fld id="{A90BD6C2-6CC1-D144-89AF-AD49CC0DC7C1}" type="slidenum">
              <a:rPr lang="en-US" altLang="sr-Latn-RS">
                <a:solidFill>
                  <a:srgbClr val="000000"/>
                </a:solidFill>
              </a:rPr>
              <a:pPr>
                <a:buSzPct val="100000"/>
              </a:pPr>
              <a:t>1</a:t>
            </a:fld>
            <a:endParaRPr lang="en-US" altLang="sr-Latn-RS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>
            <a:extLst>
              <a:ext uri="{FF2B5EF4-FFF2-40B4-BE49-F238E27FC236}">
                <a16:creationId xmlns:a16="http://schemas.microsoft.com/office/drawing/2014/main" id="{9633E8E9-B8FB-20DC-FFBF-F8B59F86160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Notes Placeholder 2">
            <a:extLst>
              <a:ext uri="{FF2B5EF4-FFF2-40B4-BE49-F238E27FC236}">
                <a16:creationId xmlns:a16="http://schemas.microsoft.com/office/drawing/2014/main" id="{6B782EC2-8653-28BE-B050-F4298E7A2834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sr-Latn-RS"/>
          </a:p>
          <a:p>
            <a:pPr eaLnBrk="1" hangingPunct="1">
              <a:spcBef>
                <a:spcPct val="0"/>
              </a:spcBef>
              <a:buFontTx/>
              <a:buChar char="•"/>
            </a:pPr>
            <a:endParaRPr lang="en-US" altLang="sr-Latn-RS"/>
          </a:p>
        </p:txBody>
      </p:sp>
      <p:sp>
        <p:nvSpPr>
          <p:cNvPr id="7172" name="Slide Number Placeholder 3">
            <a:extLst>
              <a:ext uri="{FF2B5EF4-FFF2-40B4-BE49-F238E27FC236}">
                <a16:creationId xmlns:a16="http://schemas.microsoft.com/office/drawing/2014/main" id="{12996E89-156C-5B40-37AC-F2F623CF90A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buSzPct val="100000"/>
            </a:pPr>
            <a:fld id="{F3E75FD1-8C04-E642-B6DF-1673B03BB1F2}" type="slidenum">
              <a:rPr lang="en-US" altLang="sr-Latn-RS">
                <a:solidFill>
                  <a:srgbClr val="000000"/>
                </a:solidFill>
              </a:rPr>
              <a:pPr>
                <a:buSzPct val="100000"/>
              </a:pPr>
              <a:t>2</a:t>
            </a:fld>
            <a:endParaRPr lang="en-US" altLang="sr-Latn-RS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>
            <a:extLst>
              <a:ext uri="{FF2B5EF4-FFF2-40B4-BE49-F238E27FC236}">
                <a16:creationId xmlns:a16="http://schemas.microsoft.com/office/drawing/2014/main" id="{9633E8E9-B8FB-20DC-FFBF-F8B59F86160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Notes Placeholder 2">
            <a:extLst>
              <a:ext uri="{FF2B5EF4-FFF2-40B4-BE49-F238E27FC236}">
                <a16:creationId xmlns:a16="http://schemas.microsoft.com/office/drawing/2014/main" id="{6B782EC2-8653-28BE-B050-F4298E7A2834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sr-Latn-RS"/>
          </a:p>
          <a:p>
            <a:pPr eaLnBrk="1" hangingPunct="1">
              <a:spcBef>
                <a:spcPct val="0"/>
              </a:spcBef>
              <a:buFontTx/>
              <a:buChar char="•"/>
            </a:pPr>
            <a:endParaRPr lang="en-US" altLang="sr-Latn-RS"/>
          </a:p>
        </p:txBody>
      </p:sp>
      <p:sp>
        <p:nvSpPr>
          <p:cNvPr id="7172" name="Slide Number Placeholder 3">
            <a:extLst>
              <a:ext uri="{FF2B5EF4-FFF2-40B4-BE49-F238E27FC236}">
                <a16:creationId xmlns:a16="http://schemas.microsoft.com/office/drawing/2014/main" id="{12996E89-156C-5B40-37AC-F2F623CF90A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buSzPct val="100000"/>
            </a:pPr>
            <a:fld id="{F3E75FD1-8C04-E642-B6DF-1673B03BB1F2}" type="slidenum">
              <a:rPr lang="en-US" altLang="sr-Latn-RS">
                <a:solidFill>
                  <a:srgbClr val="000000"/>
                </a:solidFill>
              </a:rPr>
              <a:pPr>
                <a:buSzPct val="100000"/>
              </a:pPr>
              <a:t>3</a:t>
            </a:fld>
            <a:endParaRPr lang="en-US" altLang="sr-Latn-R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736370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>
            <a:extLst>
              <a:ext uri="{FF2B5EF4-FFF2-40B4-BE49-F238E27FC236}">
                <a16:creationId xmlns:a16="http://schemas.microsoft.com/office/drawing/2014/main" id="{9633E8E9-B8FB-20DC-FFBF-F8B59F86160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Notes Placeholder 2">
            <a:extLst>
              <a:ext uri="{FF2B5EF4-FFF2-40B4-BE49-F238E27FC236}">
                <a16:creationId xmlns:a16="http://schemas.microsoft.com/office/drawing/2014/main" id="{6B782EC2-8653-28BE-B050-F4298E7A2834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sr-Latn-RS"/>
          </a:p>
          <a:p>
            <a:pPr eaLnBrk="1" hangingPunct="1">
              <a:spcBef>
                <a:spcPct val="0"/>
              </a:spcBef>
              <a:buFontTx/>
              <a:buChar char="•"/>
            </a:pPr>
            <a:endParaRPr lang="en-US" altLang="sr-Latn-RS"/>
          </a:p>
        </p:txBody>
      </p:sp>
      <p:sp>
        <p:nvSpPr>
          <p:cNvPr id="7172" name="Slide Number Placeholder 3">
            <a:extLst>
              <a:ext uri="{FF2B5EF4-FFF2-40B4-BE49-F238E27FC236}">
                <a16:creationId xmlns:a16="http://schemas.microsoft.com/office/drawing/2014/main" id="{12996E89-156C-5B40-37AC-F2F623CF90A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buSzPct val="100000"/>
            </a:pPr>
            <a:fld id="{F3E75FD1-8C04-E642-B6DF-1673B03BB1F2}" type="slidenum">
              <a:rPr lang="en-US" altLang="sr-Latn-RS">
                <a:solidFill>
                  <a:srgbClr val="000000"/>
                </a:solidFill>
              </a:rPr>
              <a:pPr>
                <a:buSzPct val="100000"/>
              </a:pPr>
              <a:t>4</a:t>
            </a:fld>
            <a:endParaRPr lang="en-US" altLang="sr-Latn-R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563132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Image Placeholder 1">
            <a:extLst>
              <a:ext uri="{FF2B5EF4-FFF2-40B4-BE49-F238E27FC236}">
                <a16:creationId xmlns:a16="http://schemas.microsoft.com/office/drawing/2014/main" id="{4ACBC1D8-6C66-3A3A-AE62-B33853782D6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19" name="Notes Placeholder 2">
            <a:extLst>
              <a:ext uri="{FF2B5EF4-FFF2-40B4-BE49-F238E27FC236}">
                <a16:creationId xmlns:a16="http://schemas.microsoft.com/office/drawing/2014/main" id="{A8ABE7C6-204C-974E-1AED-8672177E4FBD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sr-Latn-RS"/>
          </a:p>
          <a:p>
            <a:pPr eaLnBrk="1" hangingPunct="1">
              <a:spcBef>
                <a:spcPct val="0"/>
              </a:spcBef>
              <a:buFontTx/>
              <a:buChar char="•"/>
            </a:pPr>
            <a:endParaRPr lang="en-US" altLang="sr-Latn-RS"/>
          </a:p>
        </p:txBody>
      </p:sp>
      <p:sp>
        <p:nvSpPr>
          <p:cNvPr id="9220" name="Slide Number Placeholder 3">
            <a:extLst>
              <a:ext uri="{FF2B5EF4-FFF2-40B4-BE49-F238E27FC236}">
                <a16:creationId xmlns:a16="http://schemas.microsoft.com/office/drawing/2014/main" id="{4CAC1003-74DA-F7E9-F54D-D219BE654F0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buSzPct val="100000"/>
            </a:pPr>
            <a:fld id="{17AA54DC-892B-0542-8794-841D8FC87C3D}" type="slidenum">
              <a:rPr lang="en-US" altLang="sr-Latn-RS">
                <a:solidFill>
                  <a:srgbClr val="000000"/>
                </a:solidFill>
              </a:rPr>
              <a:pPr>
                <a:buSzPct val="100000"/>
              </a:pPr>
              <a:t>5</a:t>
            </a:fld>
            <a:endParaRPr lang="en-US" altLang="sr-Latn-RS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Image Placeholder 1">
            <a:extLst>
              <a:ext uri="{FF2B5EF4-FFF2-40B4-BE49-F238E27FC236}">
                <a16:creationId xmlns:a16="http://schemas.microsoft.com/office/drawing/2014/main" id="{5AFB3B29-DBB0-9B9D-0FE6-3C9060355B9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7" name="Notes Placeholder 2">
            <a:extLst>
              <a:ext uri="{FF2B5EF4-FFF2-40B4-BE49-F238E27FC236}">
                <a16:creationId xmlns:a16="http://schemas.microsoft.com/office/drawing/2014/main" id="{2074EE57-E6F6-E2FB-23BE-B87127B49205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sr-Latn-RS"/>
          </a:p>
          <a:p>
            <a:pPr eaLnBrk="1" hangingPunct="1">
              <a:spcBef>
                <a:spcPct val="0"/>
              </a:spcBef>
              <a:buFontTx/>
              <a:buChar char="•"/>
            </a:pPr>
            <a:endParaRPr lang="en-US" altLang="sr-Latn-RS"/>
          </a:p>
        </p:txBody>
      </p:sp>
      <p:sp>
        <p:nvSpPr>
          <p:cNvPr id="11268" name="Slide Number Placeholder 3">
            <a:extLst>
              <a:ext uri="{FF2B5EF4-FFF2-40B4-BE49-F238E27FC236}">
                <a16:creationId xmlns:a16="http://schemas.microsoft.com/office/drawing/2014/main" id="{393C87AF-B5D0-57DF-6317-D34CAC789EF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buSzPct val="100000"/>
            </a:pPr>
            <a:fld id="{875FD76D-5858-2747-B46C-60FCAC5CCA4C}" type="slidenum">
              <a:rPr lang="en-US" altLang="sr-Latn-RS">
                <a:solidFill>
                  <a:srgbClr val="000000"/>
                </a:solidFill>
              </a:rPr>
              <a:pPr>
                <a:buSzPct val="100000"/>
              </a:pPr>
              <a:t>6</a:t>
            </a:fld>
            <a:endParaRPr lang="en-US" altLang="sr-Latn-RS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7AC2ED-7398-B3F3-01A1-46488B183A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079167-DA73-D943-9D8D-F54A0BBC91CB}" type="datetime1">
              <a:rPr lang="en-US" altLang="sr-Latn-RS"/>
              <a:pPr>
                <a:defRPr/>
              </a:pPr>
              <a:t>7/13/2023</a:t>
            </a:fld>
            <a:endParaRPr lang="en-US" altLang="sr-Latn-R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C85756-AB2B-0B51-B44F-368AC88D15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RS" altLang="sr-Latn-R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4D0902A-29BB-C4B6-D211-958126720B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615FB1-95F2-AA43-A5A5-091AB0C6DF5D}" type="slidenum">
              <a:rPr lang="en-US" altLang="sr-Latn-RS"/>
              <a:pPr>
                <a:defRPr/>
              </a:pPr>
              <a:t>‹#›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22614658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E90398-862E-0E60-CDE4-8172B4D56E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1FDCC4-1E0A-054F-AB02-A33F8BEC900F}" type="datetime1">
              <a:rPr lang="en-US" altLang="sr-Latn-RS"/>
              <a:pPr>
                <a:defRPr/>
              </a:pPr>
              <a:t>7/13/2023</a:t>
            </a:fld>
            <a:endParaRPr lang="en-US" altLang="sr-Latn-R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F826DF-B348-D06B-4194-F73D29B1DF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RS" altLang="sr-Latn-R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583FE1-5C8D-A078-D158-002E6EB0F5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6DE93F-67E0-8744-97A6-3184C3E8693C}" type="slidenum">
              <a:rPr lang="en-US" altLang="sr-Latn-RS"/>
              <a:pPr>
                <a:defRPr/>
              </a:pPr>
              <a:t>‹#›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37487991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C90761-A689-DD57-E158-BDD04A24F1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2CFFB1-CBFB-FB43-AFAD-43ECFF559722}" type="datetime1">
              <a:rPr lang="en-US" altLang="sr-Latn-RS"/>
              <a:pPr>
                <a:defRPr/>
              </a:pPr>
              <a:t>7/13/2023</a:t>
            </a:fld>
            <a:endParaRPr lang="en-US" altLang="sr-Latn-R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6D21F6-96F0-EE05-0A9A-4FE82688BC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RS" altLang="sr-Latn-R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825D21-89EB-1789-4552-854AD98649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273A76-429E-D141-8BD5-34AF6814B81F}" type="slidenum">
              <a:rPr lang="en-US" altLang="sr-Latn-RS"/>
              <a:pPr>
                <a:defRPr/>
              </a:pPr>
              <a:t>‹#›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335319231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5FE08389-ED3D-770D-6D43-7703C7C0B1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96CEF1-74E6-5145-BA00-E9F76AB89AAA}" type="datetime1">
              <a:rPr lang="en-US" altLang="sr-Latn-RS"/>
              <a:pPr>
                <a:defRPr/>
              </a:pPr>
              <a:t>7/13/2023</a:t>
            </a:fld>
            <a:endParaRPr lang="en-US" altLang="sr-Latn-R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6F09628F-5CD6-D0B2-536B-4E306F9523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RS" altLang="sr-Latn-R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A0D44850-B765-69B1-CD62-F6F3ADDDCA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63027D-216B-104B-B8AD-45E133BFC56E}" type="slidenum">
              <a:rPr lang="en-US" altLang="sr-Latn-RS"/>
              <a:pPr>
                <a:defRPr/>
              </a:pPr>
              <a:t>‹#›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3922955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60A826-8241-291E-46CA-0E26FE410F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071907-FD3D-8647-8FE5-1088EB831BC2}" type="datetime1">
              <a:rPr lang="en-US" altLang="sr-Latn-RS"/>
              <a:pPr>
                <a:defRPr/>
              </a:pPr>
              <a:t>7/13/2023</a:t>
            </a:fld>
            <a:endParaRPr lang="en-US" altLang="sr-Latn-R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486FA8-F71D-A289-612E-3BE991A0EA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RS" altLang="sr-Latn-R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D26724-18E3-7611-C8C1-9A8148E790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1B68DF-CBCD-7048-90B0-8A6E2D694D70}" type="slidenum">
              <a:rPr lang="en-US" altLang="sr-Latn-RS"/>
              <a:pPr>
                <a:defRPr/>
              </a:pPr>
              <a:t>‹#›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30322017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2D1E2F3-0993-521F-5666-13E547E461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FA7A1C-01EB-D74A-BBE9-F366C2E8E568}" type="datetime1">
              <a:rPr lang="en-US" altLang="sr-Latn-RS"/>
              <a:pPr>
                <a:defRPr/>
              </a:pPr>
              <a:t>7/13/2023</a:t>
            </a:fld>
            <a:endParaRPr lang="en-US" altLang="sr-Latn-R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033754-946D-4BA5-6257-14A8D3924A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RS" altLang="sr-Latn-R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B3B19E-8DD6-D611-F6E1-DE1A42059E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E21270-FDD8-BA4C-B573-72DE16383CC5}" type="slidenum">
              <a:rPr lang="en-US" altLang="sr-Latn-RS"/>
              <a:pPr>
                <a:defRPr/>
              </a:pPr>
              <a:t>‹#›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636427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2C7A25C3-4CD2-AF43-6C21-BCA725594A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2253F0-E5E1-6846-82E9-A358E22F6AD3}" type="datetime1">
              <a:rPr lang="en-US" altLang="sr-Latn-RS"/>
              <a:pPr>
                <a:defRPr/>
              </a:pPr>
              <a:t>7/13/2023</a:t>
            </a:fld>
            <a:endParaRPr lang="en-US" altLang="sr-Latn-R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9C88F14A-6D43-7D50-5D32-696477AB86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RS" altLang="sr-Latn-R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97C5584B-1AAF-B5A7-CE62-33012FD57D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2C4899-1D40-ED43-9362-4B7A2A9D56BF}" type="slidenum">
              <a:rPr lang="en-US" altLang="sr-Latn-RS"/>
              <a:pPr>
                <a:defRPr/>
              </a:pPr>
              <a:t>‹#›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22177420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3E5C4A5C-FE8C-B786-B134-D4894DE4AD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33F9AA-3DC0-BB47-98E5-5FDF34A56E83}" type="datetime1">
              <a:rPr lang="en-US" altLang="sr-Latn-RS"/>
              <a:pPr>
                <a:defRPr/>
              </a:pPr>
              <a:t>7/13/2023</a:t>
            </a:fld>
            <a:endParaRPr lang="en-US" altLang="sr-Latn-R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029F835F-4B38-5DEB-2472-DDE4AE97A7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RS" altLang="sr-Latn-R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9E29D483-0002-44A4-F737-2C89285B7E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DB9BF0-9785-5647-9FEE-E64040C05C10}" type="slidenum">
              <a:rPr lang="en-US" altLang="sr-Latn-RS"/>
              <a:pPr>
                <a:defRPr/>
              </a:pPr>
              <a:t>‹#›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17161770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1A6ABC5D-F51C-A605-89AE-8202363F69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27A9A9-940C-D142-98F2-CA87A61AFFF4}" type="datetime1">
              <a:rPr lang="en-US" altLang="sr-Latn-RS"/>
              <a:pPr>
                <a:defRPr/>
              </a:pPr>
              <a:t>7/13/2023</a:t>
            </a:fld>
            <a:endParaRPr lang="en-US" altLang="sr-Latn-R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93A04A48-A928-74ED-2CAC-78C4A8211B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RS" altLang="sr-Latn-R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E0FD41F2-1C40-5301-73BD-2FE803D473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194A5E-E7A7-3944-9B90-CD4037DEC6A2}" type="slidenum">
              <a:rPr lang="en-US" altLang="sr-Latn-RS"/>
              <a:pPr>
                <a:defRPr/>
              </a:pPr>
              <a:t>‹#›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13218337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3FBB78B3-301E-079C-D8CD-DBA975BB9F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CAF559-7B82-9848-945F-B42F1796C8BC}" type="datetime1">
              <a:rPr lang="en-US" altLang="sr-Latn-RS"/>
              <a:pPr>
                <a:defRPr/>
              </a:pPr>
              <a:t>7/13/2023</a:t>
            </a:fld>
            <a:endParaRPr lang="en-US" altLang="sr-Latn-R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F44C23D9-6587-FA7F-5B20-BB4FA728FA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RS" altLang="sr-Latn-R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B2411143-3D0A-D799-DD91-E770BDD9CA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177CC3-7E5A-C043-AA3F-ACDE66C6207F}" type="slidenum">
              <a:rPr lang="en-US" altLang="sr-Latn-RS"/>
              <a:pPr>
                <a:defRPr/>
              </a:pPr>
              <a:t>‹#›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11804585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5D371684-A507-D114-0E20-2F0C7D0248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DB6FA2-82B0-E744-831E-6EE2B1BAC582}" type="datetime1">
              <a:rPr lang="en-US" altLang="sr-Latn-RS"/>
              <a:pPr>
                <a:defRPr/>
              </a:pPr>
              <a:t>7/13/2023</a:t>
            </a:fld>
            <a:endParaRPr lang="en-US" altLang="sr-Latn-R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162B6BBD-DC07-BEDD-506F-1D5D87C3AA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RS" altLang="sr-Latn-R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9F072621-C18D-1538-5B8D-CE1BDE2B6C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E8E82D-FC92-6148-B56C-77DA2F4AF921}" type="slidenum">
              <a:rPr lang="en-US" altLang="sr-Latn-RS"/>
              <a:pPr>
                <a:defRPr/>
              </a:pPr>
              <a:t>‹#›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34902970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C0879A2B-C22A-BC41-4995-7D069EBFEF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DB4C36-5393-A747-AD8A-7AB9A449F109}" type="datetime1">
              <a:rPr lang="en-US" altLang="sr-Latn-RS"/>
              <a:pPr>
                <a:defRPr/>
              </a:pPr>
              <a:t>7/13/2023</a:t>
            </a:fld>
            <a:endParaRPr lang="en-US" altLang="sr-Latn-R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4A5BB646-20FC-8A55-61F1-EE4EE60BDD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RS" altLang="sr-Latn-R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4430A410-0DA9-281F-4654-8C04EBA8DF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D2236D-02E5-5447-BF17-9FCDE3BF981A}" type="slidenum">
              <a:rPr lang="en-US" altLang="sr-Latn-RS"/>
              <a:pPr>
                <a:defRPr/>
              </a:pPr>
              <a:t>‹#›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34707296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33B8B8C4-6655-E68D-E281-126F03BC88D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sr-Latn-RS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9B215D19-8290-4835-5865-7B2100DE6D3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sr-Latn-RS"/>
              <a:t>Click to edit Master text styles</a:t>
            </a:r>
          </a:p>
          <a:p>
            <a:pPr lvl="1"/>
            <a:r>
              <a:rPr lang="en-US" altLang="sr-Latn-RS"/>
              <a:t>Second level</a:t>
            </a:r>
          </a:p>
          <a:p>
            <a:pPr lvl="2"/>
            <a:r>
              <a:rPr lang="en-US" altLang="sr-Latn-RS"/>
              <a:t>Third level</a:t>
            </a:r>
          </a:p>
          <a:p>
            <a:pPr lvl="3"/>
            <a:r>
              <a:rPr lang="en-US" altLang="sr-Latn-RS"/>
              <a:t>Fourth level</a:t>
            </a:r>
          </a:p>
          <a:p>
            <a:pPr lvl="4"/>
            <a:r>
              <a:rPr lang="en-US" altLang="sr-Latn-R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771322-CFA6-2B6D-00D7-8C097A168A6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11B3B262-C288-7244-B70E-D9FC63C01E65}" type="datetime1">
              <a:rPr lang="en-US" altLang="sr-Latn-RS"/>
              <a:pPr>
                <a:defRPr/>
              </a:pPr>
              <a:t>7/13/2023</a:t>
            </a:fld>
            <a:endParaRPr lang="en-US" altLang="sr-Latn-R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1D2CC4-85F9-4661-E3E8-79CD74502E0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sr-Latn-RS" altLang="sr-Latn-R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543F16-B122-AD70-0872-8583855DC43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F3D4CABF-40B6-6942-B176-B651C32D3A96}" type="slidenum">
              <a:rPr lang="en-US" altLang="sr-Latn-RS"/>
              <a:pPr>
                <a:defRPr/>
              </a:pPr>
              <a:t>‹#›</a:t>
            </a:fld>
            <a:endParaRPr lang="en-US" altLang="sr-Latn-R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ubtitle 2">
            <a:extLst>
              <a:ext uri="{FF2B5EF4-FFF2-40B4-BE49-F238E27FC236}">
                <a16:creationId xmlns:a16="http://schemas.microsoft.com/office/drawing/2014/main" id="{3713A7C5-B385-438D-3811-A73290177F9F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143000" y="304800"/>
            <a:ext cx="7821613" cy="6416675"/>
          </a:xfrm>
        </p:spPr>
        <p:txBody>
          <a:bodyPr/>
          <a:lstStyle/>
          <a:p>
            <a:pPr lvl="1" eaLnBrk="1" hangingPunct="1">
              <a:lnSpc>
                <a:spcPct val="80000"/>
              </a:lnSpc>
              <a:buFont typeface="Calibri" panose="020F0502020204030204" pitchFamily="34" charset="0"/>
              <a:buNone/>
            </a:pPr>
            <a:r>
              <a:rPr lang="ru-RU" sz="3600" b="1" dirty="0">
                <a:solidFill>
                  <a:srgbClr val="898989"/>
                </a:solidFill>
              </a:rPr>
              <a:t>Пленарное заседание Казначейского сообщества (КС) </a:t>
            </a:r>
            <a:r>
              <a:rPr lang="en-GB" sz="3600" b="1" dirty="0">
                <a:solidFill>
                  <a:srgbClr val="898989"/>
                </a:solidFill>
              </a:rPr>
              <a:t>PEMPAL </a:t>
            </a:r>
          </a:p>
          <a:p>
            <a:pPr lvl="1" eaLnBrk="1" hangingPunct="1">
              <a:lnSpc>
                <a:spcPct val="80000"/>
              </a:lnSpc>
              <a:buFont typeface="Calibri" panose="020F0502020204030204" pitchFamily="34" charset="0"/>
              <a:buNone/>
            </a:pPr>
            <a:endParaRPr lang="en-US" altLang="sr-Latn-RS" sz="1200" b="1" dirty="0">
              <a:solidFill>
                <a:srgbClr val="898989"/>
              </a:solidFill>
            </a:endParaRPr>
          </a:p>
          <a:p>
            <a:pPr lvl="1" eaLnBrk="1" hangingPunct="1">
              <a:lnSpc>
                <a:spcPct val="80000"/>
              </a:lnSpc>
              <a:buFont typeface="Calibri" panose="020F0502020204030204" pitchFamily="34" charset="0"/>
              <a:buNone/>
            </a:pPr>
            <a:r>
              <a:rPr lang="ru-RU" sz="3400" b="1" dirty="0">
                <a:solidFill>
                  <a:srgbClr val="002060"/>
                </a:solidFill>
              </a:rPr>
              <a:t>День</a:t>
            </a:r>
            <a:r>
              <a:rPr lang="en-GB" sz="3400" b="1" dirty="0">
                <a:solidFill>
                  <a:srgbClr val="002060"/>
                </a:solidFill>
              </a:rPr>
              <a:t> 1 – </a:t>
            </a:r>
          </a:p>
          <a:p>
            <a:pPr lvl="1" eaLnBrk="1" hangingPunct="1">
              <a:lnSpc>
                <a:spcPct val="80000"/>
              </a:lnSpc>
            </a:pPr>
            <a:r>
              <a:rPr lang="ru-RU" sz="3400" b="1" dirty="0">
                <a:solidFill>
                  <a:srgbClr val="002060"/>
                </a:solidFill>
              </a:rPr>
              <a:t>Клиенты казначейства. Центральное казначейство и региональные офисы</a:t>
            </a:r>
            <a:endParaRPr lang="en-GB" sz="3400" b="1" dirty="0">
              <a:solidFill>
                <a:srgbClr val="002060"/>
              </a:solidFill>
            </a:endParaRPr>
          </a:p>
          <a:p>
            <a:pPr lvl="1" eaLnBrk="1" hangingPunct="1">
              <a:lnSpc>
                <a:spcPct val="80000"/>
              </a:lnSpc>
              <a:buFont typeface="Calibri" panose="020F0502020204030204" pitchFamily="34" charset="0"/>
              <a:buNone/>
            </a:pPr>
            <a:endParaRPr lang="ru-RU" sz="2000" b="1" dirty="0">
              <a:solidFill>
                <a:srgbClr val="C00000"/>
              </a:solidFill>
            </a:endParaRPr>
          </a:p>
          <a:p>
            <a:pPr lvl="1" eaLnBrk="1" hangingPunct="1">
              <a:lnSpc>
                <a:spcPct val="80000"/>
              </a:lnSpc>
              <a:buFont typeface="Calibri" panose="020F0502020204030204" pitchFamily="34" charset="0"/>
              <a:buNone/>
            </a:pPr>
            <a:r>
              <a:rPr lang="ru-RU" sz="2000" b="1" dirty="0">
                <a:solidFill>
                  <a:srgbClr val="C00000"/>
                </a:solidFill>
              </a:rPr>
              <a:t>Босния и Герцеговина</a:t>
            </a:r>
            <a:endParaRPr lang="en-GB" sz="2000" b="1" dirty="0">
              <a:solidFill>
                <a:srgbClr val="C00000"/>
              </a:solidFill>
            </a:endParaRPr>
          </a:p>
          <a:p>
            <a:pPr lvl="1" eaLnBrk="1" hangingPunct="1">
              <a:lnSpc>
                <a:spcPct val="80000"/>
              </a:lnSpc>
            </a:pPr>
            <a:r>
              <a:rPr lang="ru-RU" sz="2000" b="1" dirty="0">
                <a:solidFill>
                  <a:srgbClr val="C00000"/>
                </a:solidFill>
              </a:rPr>
              <a:t>Вьетнам</a:t>
            </a:r>
            <a:endParaRPr lang="en-GB" sz="2000" b="1" dirty="0">
              <a:solidFill>
                <a:srgbClr val="C00000"/>
              </a:solidFill>
            </a:endParaRPr>
          </a:p>
          <a:p>
            <a:pPr lvl="1" eaLnBrk="1" hangingPunct="1">
              <a:lnSpc>
                <a:spcPct val="80000"/>
              </a:lnSpc>
              <a:buFont typeface="Calibri" panose="020F0502020204030204" pitchFamily="34" charset="0"/>
              <a:buNone/>
            </a:pPr>
            <a:r>
              <a:rPr lang="ru-RU" sz="2000" b="1" dirty="0">
                <a:solidFill>
                  <a:srgbClr val="C00000"/>
                </a:solidFill>
              </a:rPr>
              <a:t>Северная Македония</a:t>
            </a:r>
            <a:endParaRPr lang="en-GB" sz="2000" b="1" dirty="0">
              <a:solidFill>
                <a:srgbClr val="C00000"/>
              </a:solidFill>
            </a:endParaRPr>
          </a:p>
          <a:p>
            <a:pPr lvl="1" eaLnBrk="1" hangingPunct="1">
              <a:lnSpc>
                <a:spcPct val="80000"/>
              </a:lnSpc>
            </a:pPr>
            <a:r>
              <a:rPr lang="ru-RU" sz="2000" b="1" dirty="0">
                <a:solidFill>
                  <a:srgbClr val="C00000"/>
                </a:solidFill>
              </a:rPr>
              <a:t>Сербия</a:t>
            </a:r>
            <a:endParaRPr lang="en-GB" sz="2000" b="1" dirty="0">
              <a:solidFill>
                <a:srgbClr val="C00000"/>
              </a:solidFill>
            </a:endParaRPr>
          </a:p>
          <a:p>
            <a:pPr lvl="1" eaLnBrk="1" hangingPunct="1">
              <a:lnSpc>
                <a:spcPct val="80000"/>
              </a:lnSpc>
            </a:pPr>
            <a:r>
              <a:rPr lang="ru-RU" sz="2000" b="1" dirty="0">
                <a:solidFill>
                  <a:srgbClr val="C00000"/>
                </a:solidFill>
              </a:rPr>
              <a:t>Филиппины</a:t>
            </a:r>
          </a:p>
          <a:p>
            <a:pPr lvl="1" eaLnBrk="1" hangingPunct="1">
              <a:lnSpc>
                <a:spcPct val="80000"/>
              </a:lnSpc>
            </a:pPr>
            <a:r>
              <a:rPr lang="ru-RU" sz="2000" b="1" dirty="0">
                <a:solidFill>
                  <a:srgbClr val="C00000"/>
                </a:solidFill>
              </a:rPr>
              <a:t>Хорватия</a:t>
            </a:r>
          </a:p>
          <a:p>
            <a:pPr lvl="1" eaLnBrk="1" hangingPunct="1">
              <a:lnSpc>
                <a:spcPct val="80000"/>
              </a:lnSpc>
            </a:pPr>
            <a:r>
              <a:rPr lang="ru-RU" sz="2000" b="1" dirty="0">
                <a:solidFill>
                  <a:srgbClr val="C00000"/>
                </a:solidFill>
              </a:rPr>
              <a:t>Черногория</a:t>
            </a:r>
            <a:endParaRPr lang="en-GB" sz="2000" b="1" dirty="0">
              <a:solidFill>
                <a:srgbClr val="C00000"/>
              </a:solidFill>
            </a:endParaRPr>
          </a:p>
          <a:p>
            <a:pPr lvl="1" eaLnBrk="1" hangingPunct="1">
              <a:lnSpc>
                <a:spcPct val="80000"/>
              </a:lnSpc>
              <a:buFont typeface="Calibri" panose="020F0502020204030204" pitchFamily="34" charset="0"/>
              <a:buNone/>
            </a:pPr>
            <a:endParaRPr lang="en-US" altLang="sr-Latn-RS" b="1" dirty="0">
              <a:solidFill>
                <a:srgbClr val="C00000"/>
              </a:solidFill>
            </a:endParaRPr>
          </a:p>
          <a:p>
            <a:pPr lvl="1" eaLnBrk="1" hangingPunct="1">
              <a:lnSpc>
                <a:spcPct val="80000"/>
              </a:lnSpc>
              <a:buFont typeface="Calibri" panose="020F0502020204030204" pitchFamily="34" charset="0"/>
              <a:buNone/>
            </a:pPr>
            <a:r>
              <a:rPr lang="ru-RU" b="1" dirty="0">
                <a:solidFill>
                  <a:srgbClr val="898989"/>
                </a:solidFill>
              </a:rPr>
              <a:t>Алматы</a:t>
            </a:r>
            <a:r>
              <a:rPr lang="en-GB" b="1" dirty="0">
                <a:solidFill>
                  <a:srgbClr val="898989"/>
                </a:solidFill>
              </a:rPr>
              <a:t> (</a:t>
            </a:r>
            <a:r>
              <a:rPr lang="ru-RU" b="1" dirty="0">
                <a:solidFill>
                  <a:srgbClr val="898989"/>
                </a:solidFill>
              </a:rPr>
              <a:t>Казахстан</a:t>
            </a:r>
            <a:r>
              <a:rPr lang="en-GB" b="1" dirty="0">
                <a:solidFill>
                  <a:srgbClr val="898989"/>
                </a:solidFill>
              </a:rPr>
              <a:t>), 23</a:t>
            </a:r>
            <a:r>
              <a:rPr lang="ru-RU" b="1" dirty="0">
                <a:solidFill>
                  <a:srgbClr val="898989"/>
                </a:solidFill>
              </a:rPr>
              <a:t>-</a:t>
            </a:r>
            <a:r>
              <a:rPr lang="en-GB" b="1" dirty="0">
                <a:solidFill>
                  <a:srgbClr val="898989"/>
                </a:solidFill>
              </a:rPr>
              <a:t>26</a:t>
            </a:r>
            <a:r>
              <a:rPr lang="ru-RU" b="1" dirty="0">
                <a:solidFill>
                  <a:srgbClr val="898989"/>
                </a:solidFill>
              </a:rPr>
              <a:t> мая</a:t>
            </a:r>
            <a:r>
              <a:rPr lang="en-GB" b="1" dirty="0">
                <a:solidFill>
                  <a:srgbClr val="898989"/>
                </a:solidFill>
              </a:rPr>
              <a:t> 2023</a:t>
            </a:r>
            <a:r>
              <a:rPr lang="ru-RU" b="1" dirty="0">
                <a:solidFill>
                  <a:srgbClr val="898989"/>
                </a:solidFill>
              </a:rPr>
              <a:t> года</a:t>
            </a:r>
            <a:endParaRPr lang="en-GB" b="1" dirty="0">
              <a:solidFill>
                <a:srgbClr val="898989"/>
              </a:solidFill>
            </a:endParaRPr>
          </a:p>
        </p:txBody>
      </p:sp>
      <p:pic>
        <p:nvPicPr>
          <p:cNvPr id="4099" name="Picture 3">
            <a:extLst>
              <a:ext uri="{FF2B5EF4-FFF2-40B4-BE49-F238E27FC236}">
                <a16:creationId xmlns:a16="http://schemas.microsoft.com/office/drawing/2014/main" id="{D788443B-A346-C06D-39B8-7CBE906DBBA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5400000">
            <a:off x="-2933700" y="2933700"/>
            <a:ext cx="68580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0" name="Slide Number Placeholder 5">
            <a:extLst>
              <a:ext uri="{FF2B5EF4-FFF2-40B4-BE49-F238E27FC236}">
                <a16:creationId xmlns:a16="http://schemas.microsoft.com/office/drawing/2014/main" id="{87FABF18-2905-EB6C-B487-9CC9902020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4C4F02D8-7DA8-EB4E-A5B8-EAD99DBA4C43}" type="slidenum">
              <a:rPr lang="en-US" altLang="sr-Latn-RS" sz="12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sr-Latn-RS" sz="1200">
              <a:solidFill>
                <a:srgbClr val="898989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ubtitle 2">
            <a:extLst>
              <a:ext uri="{FF2B5EF4-FFF2-40B4-BE49-F238E27FC236}">
                <a16:creationId xmlns:a16="http://schemas.microsoft.com/office/drawing/2014/main" id="{5EBEF345-FC23-7E12-F806-883C9B40F7BA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258888" y="381000"/>
            <a:ext cx="7705725" cy="6340475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Calibri" panose="020F0502020204030204" pitchFamily="34" charset="0"/>
              <a:buNone/>
            </a:pPr>
            <a:r>
              <a:rPr lang="ru-RU" sz="3000" b="1" dirty="0">
                <a:solidFill>
                  <a:srgbClr val="376092"/>
                </a:solidFill>
              </a:rPr>
              <a:t>Определение клиента казначейства и количество клиентов</a:t>
            </a:r>
            <a:endParaRPr lang="en-GB" sz="3000" b="1" dirty="0">
              <a:solidFill>
                <a:srgbClr val="376092"/>
              </a:solidFill>
            </a:endParaRPr>
          </a:p>
          <a:p>
            <a:pPr eaLnBrk="1" hangingPunct="1">
              <a:lnSpc>
                <a:spcPct val="80000"/>
              </a:lnSpc>
              <a:buFont typeface="Calibri" panose="020F0502020204030204" pitchFamily="34" charset="0"/>
              <a:buNone/>
            </a:pPr>
            <a:endParaRPr lang="en-US" altLang="sr-Latn-RS" sz="1900" b="1" dirty="0">
              <a:solidFill>
                <a:srgbClr val="376092"/>
              </a:solidFill>
            </a:endParaRPr>
          </a:p>
          <a:p>
            <a:pPr algn="l" eaLnBrk="1" hangingPunct="1">
              <a:lnSpc>
                <a:spcPct val="80000"/>
              </a:lnSpc>
              <a:buFont typeface="Calibri" panose="020F0502020204030204" pitchFamily="34" charset="0"/>
              <a:buNone/>
            </a:pPr>
            <a:r>
              <a:rPr lang="ru-RU" sz="2000" b="1" u="sng" dirty="0">
                <a:solidFill>
                  <a:srgbClr val="FF0000"/>
                </a:solidFill>
              </a:rPr>
              <a:t>Общие тенденции</a:t>
            </a:r>
            <a:endParaRPr lang="en-GB" sz="2000" b="1" u="sng" dirty="0">
              <a:solidFill>
                <a:srgbClr val="FF0000"/>
              </a:solidFill>
            </a:endParaRPr>
          </a:p>
          <a:p>
            <a:pPr algn="just" eaLnBrk="1" hangingPunct="1">
              <a:lnSpc>
                <a:spcPct val="80000"/>
              </a:lnSpc>
              <a:buFont typeface="Wingdings" pitchFamily="2" charset="2"/>
              <a:buChar char="Ø"/>
            </a:pPr>
            <a:endParaRPr lang="en-US" altLang="sr-Latn-RS" sz="2000" i="1" dirty="0">
              <a:solidFill>
                <a:srgbClr val="376092"/>
              </a:solidFill>
            </a:endParaRPr>
          </a:p>
          <a:p>
            <a:pPr algn="just" eaLnBrk="1" hangingPunct="1">
              <a:lnSpc>
                <a:spcPct val="80000"/>
              </a:lnSpc>
              <a:spcAft>
                <a:spcPts val="600"/>
              </a:spcAft>
              <a:buFont typeface="Wingdings" pitchFamily="2" charset="2"/>
              <a:buChar char="Ø"/>
            </a:pPr>
            <a:r>
              <a:rPr lang="en-GB" sz="2000" i="1" dirty="0">
                <a:solidFill>
                  <a:srgbClr val="376092"/>
                </a:solidFill>
              </a:rPr>
              <a:t> </a:t>
            </a:r>
            <a:r>
              <a:rPr lang="ru-RU" sz="2000" i="1" dirty="0">
                <a:solidFill>
                  <a:srgbClr val="376092"/>
                </a:solidFill>
              </a:rPr>
              <a:t>Существует несколько моделей, которые главным образом отличаются тем, как трактуются прямые и косвенные получатели бюджетных средств, а также тем, включается ли в казначейскую систему субнациональный уровень</a:t>
            </a:r>
            <a:r>
              <a:rPr lang="en-GB" sz="2000" i="1" dirty="0">
                <a:solidFill>
                  <a:srgbClr val="376092"/>
                </a:solidFill>
              </a:rPr>
              <a:t>:</a:t>
            </a:r>
          </a:p>
          <a:p>
            <a:pPr lvl="1" algn="just" eaLnBrk="1" hangingPunct="1">
              <a:spcAft>
                <a:spcPts val="600"/>
              </a:spcAft>
              <a:buFont typeface="Wingdings" pitchFamily="2" charset="2"/>
              <a:buChar char="Ø"/>
            </a:pPr>
            <a:r>
              <a:rPr lang="en-GB" sz="1600" b="1" dirty="0">
                <a:solidFill>
                  <a:srgbClr val="376092"/>
                </a:solidFill>
              </a:rPr>
              <a:t> </a:t>
            </a:r>
            <a:r>
              <a:rPr lang="ru-RU" sz="1600" b="1" dirty="0">
                <a:solidFill>
                  <a:srgbClr val="376092"/>
                </a:solidFill>
              </a:rPr>
              <a:t>В Сербии и Македонии все прямые и косвенные получатели бюджетных средств включены в казначейскую систему (в т.ч., например, отдельные школы).</a:t>
            </a:r>
            <a:endParaRPr lang="en-GB" sz="1600" b="1" dirty="0">
              <a:solidFill>
                <a:srgbClr val="376092"/>
              </a:solidFill>
            </a:endParaRPr>
          </a:p>
          <a:p>
            <a:pPr lvl="1" algn="just" eaLnBrk="1" hangingPunct="1">
              <a:spcAft>
                <a:spcPts val="600"/>
              </a:spcAft>
              <a:buFont typeface="Wingdings" pitchFamily="2" charset="2"/>
              <a:buChar char="Ø"/>
            </a:pPr>
            <a:r>
              <a:rPr lang="ru-RU" sz="1600" b="1" dirty="0">
                <a:solidFill>
                  <a:srgbClr val="376092"/>
                </a:solidFill>
              </a:rPr>
              <a:t> В Черногории и Хорватии казначейство обслуживает только прямых получателей бюджетных средств, а косвенные получатели имеют счета в коммерческих банках.</a:t>
            </a:r>
            <a:endParaRPr lang="en-GB" sz="1600" b="1" dirty="0">
              <a:solidFill>
                <a:srgbClr val="376092"/>
              </a:solidFill>
            </a:endParaRPr>
          </a:p>
          <a:p>
            <a:pPr lvl="1" algn="just" eaLnBrk="1" hangingPunct="1">
              <a:spcAft>
                <a:spcPts val="600"/>
              </a:spcAft>
              <a:buFont typeface="Wingdings" pitchFamily="2" charset="2"/>
              <a:buChar char="Ø"/>
            </a:pPr>
            <a:r>
              <a:rPr lang="ru-RU" sz="1600" b="1" dirty="0">
                <a:solidFill>
                  <a:srgbClr val="376092"/>
                </a:solidFill>
              </a:rPr>
              <a:t> В Боснии и Герцеговине </a:t>
            </a:r>
            <a:r>
              <a:rPr lang="en-GB" sz="1600" b="1" dirty="0">
                <a:solidFill>
                  <a:srgbClr val="376092"/>
                </a:solidFill>
              </a:rPr>
              <a:t>(</a:t>
            </a:r>
            <a:r>
              <a:rPr lang="ru-RU" sz="1600" b="1" dirty="0">
                <a:solidFill>
                  <a:srgbClr val="376092"/>
                </a:solidFill>
              </a:rPr>
              <a:t>на уровне федерации)</a:t>
            </a:r>
            <a:r>
              <a:rPr lang="en-GB" sz="1600" b="1" dirty="0">
                <a:solidFill>
                  <a:srgbClr val="376092"/>
                </a:solidFill>
              </a:rPr>
              <a:t> </a:t>
            </a:r>
            <a:r>
              <a:rPr lang="ru-RU" sz="1600" b="1" dirty="0">
                <a:solidFill>
                  <a:srgbClr val="376092"/>
                </a:solidFill>
              </a:rPr>
              <a:t>нет косвенных получателей бюджетных средств – все являются прямыми </a:t>
            </a:r>
            <a:r>
              <a:rPr lang="en-GB" sz="1600" b="1" dirty="0">
                <a:solidFill>
                  <a:srgbClr val="376092"/>
                </a:solidFill>
              </a:rPr>
              <a:t>(</a:t>
            </a:r>
            <a:r>
              <a:rPr lang="ru-RU" sz="1600" b="1" dirty="0">
                <a:solidFill>
                  <a:srgbClr val="376092"/>
                </a:solidFill>
              </a:rPr>
              <a:t>например, каждая отдельная тюрьма</a:t>
            </a:r>
            <a:r>
              <a:rPr lang="en-GB" sz="1600" b="1" dirty="0">
                <a:solidFill>
                  <a:srgbClr val="376092"/>
                </a:solidFill>
              </a:rPr>
              <a:t>)</a:t>
            </a:r>
            <a:r>
              <a:rPr lang="ru-RU" sz="1600" b="1" dirty="0">
                <a:solidFill>
                  <a:srgbClr val="376092"/>
                </a:solidFill>
              </a:rPr>
              <a:t>.</a:t>
            </a:r>
            <a:endParaRPr lang="en-GB" sz="1600" b="1" dirty="0">
              <a:solidFill>
                <a:srgbClr val="376092"/>
              </a:solidFill>
            </a:endParaRPr>
          </a:p>
          <a:p>
            <a:pPr lvl="1" algn="just" eaLnBrk="1" hangingPunct="1">
              <a:spcAft>
                <a:spcPts val="600"/>
              </a:spcAft>
              <a:buFont typeface="Wingdings" pitchFamily="2" charset="2"/>
              <a:buChar char="Ø"/>
            </a:pPr>
            <a:r>
              <a:rPr lang="ru-RU" sz="1600" b="1" dirty="0">
                <a:solidFill>
                  <a:srgbClr val="376092"/>
                </a:solidFill>
              </a:rPr>
              <a:t> Во Вьетнаме три уровня получателей, и все из них – прямые. </a:t>
            </a:r>
            <a:endParaRPr lang="en-GB" sz="1600" b="1" dirty="0">
              <a:solidFill>
                <a:srgbClr val="376092"/>
              </a:solidFill>
            </a:endParaRPr>
          </a:p>
          <a:p>
            <a:pPr lvl="1" algn="just" eaLnBrk="1" hangingPunct="1">
              <a:spcAft>
                <a:spcPts val="600"/>
              </a:spcAft>
              <a:buFont typeface="Wingdings" pitchFamily="2" charset="2"/>
              <a:buChar char="Ø"/>
            </a:pPr>
            <a:r>
              <a:rPr lang="ru-RU" sz="1600" b="1" dirty="0">
                <a:solidFill>
                  <a:srgbClr val="376092"/>
                </a:solidFill>
              </a:rPr>
              <a:t>На Филиппинах казначейство функционирует через государственные учреждения.</a:t>
            </a:r>
            <a:endParaRPr lang="en-GB" sz="1600" b="1" dirty="0">
              <a:solidFill>
                <a:srgbClr val="376092"/>
              </a:solidFill>
            </a:endParaRPr>
          </a:p>
          <a:p>
            <a:pPr lvl="1" algn="just" eaLnBrk="1" hangingPunct="1">
              <a:lnSpc>
                <a:spcPct val="150000"/>
              </a:lnSpc>
              <a:spcAft>
                <a:spcPts val="600"/>
              </a:spcAft>
            </a:pPr>
            <a:endParaRPr lang="hr-HR" altLang="sr-Latn-RS" sz="1600" b="1" dirty="0">
              <a:solidFill>
                <a:srgbClr val="376092"/>
              </a:solidFill>
            </a:endParaRPr>
          </a:p>
          <a:p>
            <a:pPr lvl="1" algn="just" eaLnBrk="1" hangingPunct="1">
              <a:lnSpc>
                <a:spcPct val="150000"/>
              </a:lnSpc>
              <a:spcAft>
                <a:spcPts val="600"/>
              </a:spcAft>
              <a:buFont typeface="Wingdings" pitchFamily="2" charset="2"/>
              <a:buChar char="Ø"/>
            </a:pPr>
            <a:endParaRPr lang="en-US" altLang="sr-Latn-RS" sz="1600" b="1" dirty="0">
              <a:solidFill>
                <a:srgbClr val="376092"/>
              </a:solidFill>
            </a:endParaRPr>
          </a:p>
          <a:p>
            <a:pPr algn="l" eaLnBrk="1" hangingPunct="1">
              <a:lnSpc>
                <a:spcPct val="150000"/>
              </a:lnSpc>
              <a:spcAft>
                <a:spcPts val="600"/>
              </a:spcAft>
            </a:pPr>
            <a:endParaRPr lang="en-US" altLang="sr-Latn-RS" sz="2000" b="1" dirty="0">
              <a:solidFill>
                <a:srgbClr val="376092"/>
              </a:solidFill>
            </a:endParaRPr>
          </a:p>
          <a:p>
            <a:pPr algn="l"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endParaRPr lang="en-US" altLang="sr-Latn-RS" sz="2000" dirty="0">
              <a:solidFill>
                <a:srgbClr val="376092"/>
              </a:solidFill>
            </a:endParaRPr>
          </a:p>
          <a:p>
            <a:pPr algn="l" eaLnBrk="1" hangingPunct="1">
              <a:lnSpc>
                <a:spcPct val="80000"/>
              </a:lnSpc>
              <a:buFont typeface="Calibri" panose="020F0502020204030204" pitchFamily="34" charset="0"/>
              <a:buNone/>
            </a:pPr>
            <a:endParaRPr lang="en-US" altLang="sr-Latn-RS" sz="2000" i="1" dirty="0">
              <a:solidFill>
                <a:srgbClr val="376092"/>
              </a:solidFill>
            </a:endParaRPr>
          </a:p>
          <a:p>
            <a:pPr algn="l"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rgbClr val="376092"/>
                </a:solidFill>
              </a:rPr>
              <a:t> ….</a:t>
            </a:r>
          </a:p>
          <a:p>
            <a:pPr algn="l"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endParaRPr lang="en-US" altLang="sr-Latn-RS" sz="1400" i="1" dirty="0">
              <a:solidFill>
                <a:srgbClr val="376092"/>
              </a:solidFill>
            </a:endParaRPr>
          </a:p>
          <a:p>
            <a:pPr algn="l"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endParaRPr lang="en-US" altLang="sr-Latn-RS" sz="1400" i="1" dirty="0">
              <a:solidFill>
                <a:srgbClr val="376092"/>
              </a:solidFill>
            </a:endParaRPr>
          </a:p>
          <a:p>
            <a:pPr algn="l" eaLnBrk="1" hangingPunct="1">
              <a:lnSpc>
                <a:spcPct val="80000"/>
              </a:lnSpc>
              <a:buFont typeface="Calibri" panose="020F0502020204030204" pitchFamily="34" charset="0"/>
              <a:buNone/>
            </a:pPr>
            <a:endParaRPr lang="en-US" altLang="sr-Latn-RS" sz="1400" i="1" dirty="0">
              <a:solidFill>
                <a:srgbClr val="376092"/>
              </a:solidFill>
            </a:endParaRPr>
          </a:p>
          <a:p>
            <a:pPr algn="l" eaLnBrk="1" hangingPunct="1">
              <a:lnSpc>
                <a:spcPct val="80000"/>
              </a:lnSpc>
              <a:buFont typeface="Calibri" panose="020F0502020204030204" pitchFamily="34" charset="0"/>
              <a:buNone/>
            </a:pPr>
            <a:endParaRPr lang="en-US" altLang="sr-Latn-RS" sz="1400" i="1" dirty="0">
              <a:solidFill>
                <a:srgbClr val="376092"/>
              </a:solidFill>
            </a:endParaRPr>
          </a:p>
          <a:p>
            <a:pPr algn="l" eaLnBrk="1" hangingPunct="1">
              <a:lnSpc>
                <a:spcPct val="80000"/>
              </a:lnSpc>
              <a:buFont typeface="Calibri" panose="020F0502020204030204" pitchFamily="34" charset="0"/>
              <a:buNone/>
            </a:pPr>
            <a:endParaRPr lang="en-US" altLang="sr-Latn-RS" sz="1400" i="1" dirty="0">
              <a:solidFill>
                <a:srgbClr val="376092"/>
              </a:solidFill>
            </a:endParaRPr>
          </a:p>
        </p:txBody>
      </p:sp>
      <p:pic>
        <p:nvPicPr>
          <p:cNvPr id="6147" name="Picture 3">
            <a:extLst>
              <a:ext uri="{FF2B5EF4-FFF2-40B4-BE49-F238E27FC236}">
                <a16:creationId xmlns:a16="http://schemas.microsoft.com/office/drawing/2014/main" id="{C23A5037-84E4-4B5B-1415-8CFC92CDE06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5400000">
            <a:off x="-2971800" y="2971800"/>
            <a:ext cx="68580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8" name="Slide Number Placeholder 4">
            <a:extLst>
              <a:ext uri="{FF2B5EF4-FFF2-40B4-BE49-F238E27FC236}">
                <a16:creationId xmlns:a16="http://schemas.microsoft.com/office/drawing/2014/main" id="{C31ADDF7-6D79-2347-2262-8B09349A8B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4224357B-7607-C849-8E21-F3A2D48E4CDB}" type="slidenum">
              <a:rPr lang="en-US" altLang="sr-Latn-RS" sz="12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US" altLang="sr-Latn-RS" sz="1200">
              <a:solidFill>
                <a:srgbClr val="898989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ubtitle 2">
            <a:extLst>
              <a:ext uri="{FF2B5EF4-FFF2-40B4-BE49-F238E27FC236}">
                <a16:creationId xmlns:a16="http://schemas.microsoft.com/office/drawing/2014/main" id="{5EBEF345-FC23-7E12-F806-883C9B40F7BA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187624" y="381000"/>
            <a:ext cx="7776989" cy="6340475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ru-RU" sz="3000" b="1" dirty="0">
                <a:solidFill>
                  <a:srgbClr val="376092"/>
                </a:solidFill>
              </a:rPr>
              <a:t>Определение клиента казначейства и количество клиентов</a:t>
            </a:r>
            <a:endParaRPr lang="en-GB" sz="3000" b="1" dirty="0">
              <a:solidFill>
                <a:srgbClr val="376092"/>
              </a:solidFill>
            </a:endParaRPr>
          </a:p>
          <a:p>
            <a:pPr eaLnBrk="1" hangingPunct="1">
              <a:lnSpc>
                <a:spcPct val="80000"/>
              </a:lnSpc>
              <a:buFont typeface="Calibri" panose="020F0502020204030204" pitchFamily="34" charset="0"/>
              <a:buNone/>
            </a:pPr>
            <a:endParaRPr lang="en-US" altLang="sr-Latn-RS" sz="1900" b="1" dirty="0">
              <a:solidFill>
                <a:srgbClr val="376092"/>
              </a:solidFill>
            </a:endParaRPr>
          </a:p>
          <a:p>
            <a:pPr algn="l" eaLnBrk="1" hangingPunct="1">
              <a:lnSpc>
                <a:spcPct val="80000"/>
              </a:lnSpc>
              <a:buFont typeface="Calibri" panose="020F0502020204030204" pitchFamily="34" charset="0"/>
              <a:buNone/>
            </a:pPr>
            <a:r>
              <a:rPr lang="ru-RU" sz="2000" b="1" u="sng" dirty="0">
                <a:solidFill>
                  <a:srgbClr val="FF0000"/>
                </a:solidFill>
              </a:rPr>
              <a:t>Общие тенденции</a:t>
            </a:r>
            <a:endParaRPr lang="en-US" altLang="sr-Latn-RS" sz="2000" i="1" dirty="0">
              <a:solidFill>
                <a:srgbClr val="376092"/>
              </a:solidFill>
            </a:endParaRPr>
          </a:p>
          <a:p>
            <a:pPr algn="just" eaLnBrk="1" hangingPunct="1">
              <a:lnSpc>
                <a:spcPct val="150000"/>
              </a:lnSpc>
              <a:spcAft>
                <a:spcPts val="600"/>
              </a:spcAft>
              <a:buFont typeface="Wingdings" pitchFamily="2" charset="2"/>
              <a:buChar char="Ø"/>
            </a:pPr>
            <a:r>
              <a:rPr lang="ru-RU" sz="2000" b="1" dirty="0">
                <a:solidFill>
                  <a:srgbClr val="376092"/>
                </a:solidFill>
              </a:rPr>
              <a:t> Количество клиентов</a:t>
            </a:r>
            <a:r>
              <a:rPr lang="en-GB" sz="2000" b="1" dirty="0">
                <a:solidFill>
                  <a:srgbClr val="376092"/>
                </a:solidFill>
              </a:rPr>
              <a:t>:</a:t>
            </a:r>
          </a:p>
          <a:p>
            <a:pPr lvl="1" algn="just" eaLnBrk="1" hangingPunct="1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</a:pPr>
            <a:r>
              <a:rPr lang="ru-RU" sz="1600" b="1" dirty="0">
                <a:solidFill>
                  <a:srgbClr val="376092"/>
                </a:solidFill>
              </a:rPr>
              <a:t> Хорватия - </a:t>
            </a:r>
            <a:r>
              <a:rPr lang="en-GB" sz="1600" b="1" dirty="0">
                <a:solidFill>
                  <a:srgbClr val="376092"/>
                </a:solidFill>
              </a:rPr>
              <a:t>128 (616</a:t>
            </a:r>
            <a:r>
              <a:rPr lang="ru-RU" sz="1600" b="1" dirty="0">
                <a:solidFill>
                  <a:srgbClr val="376092"/>
                </a:solidFill>
              </a:rPr>
              <a:t> вместе с косвенными получателями бюджетных средств, которые находятся вне казначейской системы; но на них приходится </a:t>
            </a:r>
            <a:r>
              <a:rPr lang="en-GB" sz="1600" b="1" dirty="0">
                <a:solidFill>
                  <a:srgbClr val="376092"/>
                </a:solidFill>
              </a:rPr>
              <a:t>1% </a:t>
            </a:r>
            <a:r>
              <a:rPr lang="ru-RU" sz="1600" b="1" dirty="0">
                <a:solidFill>
                  <a:srgbClr val="376092"/>
                </a:solidFill>
              </a:rPr>
              <a:t>средств</a:t>
            </a:r>
            <a:r>
              <a:rPr lang="en-GB" sz="1600" b="1" dirty="0">
                <a:solidFill>
                  <a:srgbClr val="376092"/>
                </a:solidFill>
              </a:rPr>
              <a:t>)</a:t>
            </a:r>
            <a:r>
              <a:rPr lang="ru-RU" sz="1600" b="1" dirty="0">
                <a:solidFill>
                  <a:srgbClr val="376092"/>
                </a:solidFill>
              </a:rPr>
              <a:t>.</a:t>
            </a:r>
            <a:endParaRPr lang="en-GB" sz="1600" b="1" dirty="0">
              <a:solidFill>
                <a:srgbClr val="376092"/>
              </a:solidFill>
            </a:endParaRPr>
          </a:p>
          <a:p>
            <a:pPr lvl="1" algn="just" eaLnBrk="1" hangingPunct="1">
              <a:lnSpc>
                <a:spcPct val="200000"/>
              </a:lnSpc>
              <a:spcAft>
                <a:spcPts val="0"/>
              </a:spcAft>
              <a:buFont typeface="Wingdings" pitchFamily="2" charset="2"/>
              <a:buChar char="Ø"/>
            </a:pPr>
            <a:r>
              <a:rPr lang="ru-RU" sz="1600" b="1" dirty="0">
                <a:solidFill>
                  <a:srgbClr val="376092"/>
                </a:solidFill>
              </a:rPr>
              <a:t> Черногория -</a:t>
            </a:r>
            <a:r>
              <a:rPr lang="en-GB" sz="1600" b="1" dirty="0">
                <a:solidFill>
                  <a:srgbClr val="376092"/>
                </a:solidFill>
              </a:rPr>
              <a:t> 88 (</a:t>
            </a:r>
            <a:r>
              <a:rPr lang="ru-RU" sz="1600" b="1" dirty="0">
                <a:solidFill>
                  <a:srgbClr val="376092"/>
                </a:solidFill>
              </a:rPr>
              <a:t>только прямые получатели</a:t>
            </a:r>
            <a:r>
              <a:rPr lang="en-GB" sz="1600" b="1" dirty="0">
                <a:solidFill>
                  <a:srgbClr val="376092"/>
                </a:solidFill>
              </a:rPr>
              <a:t>)</a:t>
            </a:r>
            <a:r>
              <a:rPr lang="ru-RU" sz="1600" b="1" dirty="0">
                <a:solidFill>
                  <a:srgbClr val="376092"/>
                </a:solidFill>
              </a:rPr>
              <a:t>.</a:t>
            </a:r>
            <a:endParaRPr lang="en-GB" sz="1600" b="1" dirty="0">
              <a:solidFill>
                <a:srgbClr val="376092"/>
              </a:solidFill>
            </a:endParaRPr>
          </a:p>
          <a:p>
            <a:pPr lvl="1" algn="just" eaLnBrk="1" hangingPunct="1">
              <a:lnSpc>
                <a:spcPct val="200000"/>
              </a:lnSpc>
              <a:spcAft>
                <a:spcPts val="0"/>
              </a:spcAft>
              <a:buFont typeface="Wingdings" pitchFamily="2" charset="2"/>
              <a:buChar char="Ø"/>
            </a:pPr>
            <a:r>
              <a:rPr lang="ru-RU" sz="1600" b="1" dirty="0">
                <a:solidFill>
                  <a:srgbClr val="376092"/>
                </a:solidFill>
              </a:rPr>
              <a:t> Сербия - </a:t>
            </a:r>
            <a:r>
              <a:rPr lang="en-GB" sz="1600" b="1" dirty="0">
                <a:solidFill>
                  <a:srgbClr val="376092"/>
                </a:solidFill>
              </a:rPr>
              <a:t>3823 (</a:t>
            </a:r>
            <a:r>
              <a:rPr lang="ru-RU" sz="1600" b="1" dirty="0">
                <a:solidFill>
                  <a:srgbClr val="376092"/>
                </a:solidFill>
              </a:rPr>
              <a:t>как прямые, так и косвенные получатели бюджетных средств</a:t>
            </a:r>
            <a:r>
              <a:rPr lang="en-GB" sz="1600" b="1" dirty="0">
                <a:solidFill>
                  <a:srgbClr val="376092"/>
                </a:solidFill>
              </a:rPr>
              <a:t>)</a:t>
            </a:r>
            <a:r>
              <a:rPr lang="ru-RU" sz="1600" b="1" dirty="0">
                <a:solidFill>
                  <a:srgbClr val="376092"/>
                </a:solidFill>
              </a:rPr>
              <a:t>.</a:t>
            </a:r>
            <a:endParaRPr lang="en-GB" sz="1600" b="1" dirty="0">
              <a:solidFill>
                <a:srgbClr val="376092"/>
              </a:solidFill>
            </a:endParaRPr>
          </a:p>
          <a:p>
            <a:pPr lvl="1" algn="just" eaLnBrk="1" hangingPunct="1">
              <a:lnSpc>
                <a:spcPct val="200000"/>
              </a:lnSpc>
              <a:spcAft>
                <a:spcPts val="0"/>
              </a:spcAft>
              <a:buFont typeface="Wingdings" pitchFamily="2" charset="2"/>
              <a:buChar char="Ø"/>
            </a:pPr>
            <a:r>
              <a:rPr lang="ru-RU" sz="1600" b="1" dirty="0">
                <a:solidFill>
                  <a:srgbClr val="376092"/>
                </a:solidFill>
              </a:rPr>
              <a:t> </a:t>
            </a:r>
            <a:r>
              <a:rPr lang="ru-RU" sz="1600" b="1" dirty="0" err="1">
                <a:solidFill>
                  <a:srgbClr val="376092"/>
                </a:solidFill>
              </a:rPr>
              <a:t>БиГ</a:t>
            </a:r>
            <a:r>
              <a:rPr lang="ru-RU" sz="1600" b="1" dirty="0">
                <a:solidFill>
                  <a:srgbClr val="376092"/>
                </a:solidFill>
              </a:rPr>
              <a:t> - </a:t>
            </a:r>
            <a:r>
              <a:rPr lang="en-GB" sz="1600" b="1" dirty="0">
                <a:solidFill>
                  <a:srgbClr val="376092"/>
                </a:solidFill>
              </a:rPr>
              <a:t>67 (</a:t>
            </a:r>
            <a:r>
              <a:rPr lang="ru-RU" sz="1600" b="1" dirty="0">
                <a:solidFill>
                  <a:srgbClr val="376092"/>
                </a:solidFill>
              </a:rPr>
              <a:t>все прямые получатели</a:t>
            </a:r>
            <a:r>
              <a:rPr lang="en-GB" sz="1600" b="1" dirty="0">
                <a:solidFill>
                  <a:srgbClr val="376092"/>
                </a:solidFill>
              </a:rPr>
              <a:t>)</a:t>
            </a:r>
            <a:r>
              <a:rPr lang="ru-RU" sz="1600" b="1" dirty="0">
                <a:solidFill>
                  <a:srgbClr val="376092"/>
                </a:solidFill>
              </a:rPr>
              <a:t>; страна заполнит анкету.</a:t>
            </a:r>
            <a:endParaRPr lang="en-GB" sz="1600" b="1" dirty="0">
              <a:solidFill>
                <a:srgbClr val="376092"/>
              </a:solidFill>
            </a:endParaRPr>
          </a:p>
          <a:p>
            <a:pPr lvl="1" algn="just" eaLnBrk="1" hangingPunct="1">
              <a:lnSpc>
                <a:spcPct val="200000"/>
              </a:lnSpc>
              <a:spcAft>
                <a:spcPts val="0"/>
              </a:spcAft>
              <a:buFont typeface="Wingdings" pitchFamily="2" charset="2"/>
              <a:buChar char="Ø"/>
            </a:pPr>
            <a:r>
              <a:rPr lang="ru-RU" sz="1600" b="1" dirty="0">
                <a:solidFill>
                  <a:srgbClr val="376092"/>
                </a:solidFill>
              </a:rPr>
              <a:t> Македония уточнит количество клиентов (более </a:t>
            </a:r>
            <a:r>
              <a:rPr lang="en-GB" sz="1600" b="1" dirty="0">
                <a:solidFill>
                  <a:srgbClr val="376092"/>
                </a:solidFill>
              </a:rPr>
              <a:t>1000)</a:t>
            </a:r>
            <a:r>
              <a:rPr lang="ru-RU" sz="1600" b="1" dirty="0">
                <a:solidFill>
                  <a:srgbClr val="376092"/>
                </a:solidFill>
              </a:rPr>
              <a:t>.</a:t>
            </a:r>
            <a:endParaRPr lang="en-GB" sz="1600" b="1" dirty="0">
              <a:solidFill>
                <a:srgbClr val="376092"/>
              </a:solidFill>
            </a:endParaRPr>
          </a:p>
          <a:p>
            <a:pPr lvl="1" algn="just" eaLnBrk="1" hangingPunct="1">
              <a:lnSpc>
                <a:spcPct val="200000"/>
              </a:lnSpc>
              <a:spcAft>
                <a:spcPts val="0"/>
              </a:spcAft>
              <a:buFont typeface="Wingdings" pitchFamily="2" charset="2"/>
              <a:buChar char="Ø"/>
            </a:pPr>
            <a:r>
              <a:rPr lang="ru-RU" sz="1600" b="1" dirty="0">
                <a:solidFill>
                  <a:srgbClr val="376092"/>
                </a:solidFill>
              </a:rPr>
              <a:t> Вьетнам – более </a:t>
            </a:r>
            <a:r>
              <a:rPr lang="en-GB" sz="1600" b="1" dirty="0">
                <a:solidFill>
                  <a:srgbClr val="376092"/>
                </a:solidFill>
              </a:rPr>
              <a:t>100</a:t>
            </a:r>
            <a:r>
              <a:rPr lang="ru-RU" sz="1600" b="1" dirty="0">
                <a:solidFill>
                  <a:srgbClr val="376092"/>
                </a:solidFill>
              </a:rPr>
              <a:t> </a:t>
            </a:r>
            <a:r>
              <a:rPr lang="en-GB" sz="1600" b="1" dirty="0">
                <a:solidFill>
                  <a:srgbClr val="376092"/>
                </a:solidFill>
              </a:rPr>
              <a:t>000</a:t>
            </a:r>
            <a:r>
              <a:rPr lang="ru-RU" sz="1600" b="1" dirty="0">
                <a:solidFill>
                  <a:srgbClr val="376092"/>
                </a:solidFill>
              </a:rPr>
              <a:t> клиентов</a:t>
            </a:r>
            <a:endParaRPr lang="en-GB" sz="1600" b="1" dirty="0">
              <a:solidFill>
                <a:srgbClr val="376092"/>
              </a:solidFill>
            </a:endParaRPr>
          </a:p>
          <a:p>
            <a:pPr lvl="1" algn="just" eaLnBrk="1" hangingPunct="1">
              <a:lnSpc>
                <a:spcPct val="200000"/>
              </a:lnSpc>
              <a:spcAft>
                <a:spcPts val="0"/>
              </a:spcAft>
              <a:buFont typeface="Wingdings" pitchFamily="2" charset="2"/>
              <a:buChar char="Ø"/>
            </a:pPr>
            <a:r>
              <a:rPr lang="ru-RU" sz="1600" b="1" dirty="0">
                <a:solidFill>
                  <a:srgbClr val="376092"/>
                </a:solidFill>
              </a:rPr>
              <a:t> Филиппины – тысячи клиентов.</a:t>
            </a:r>
            <a:endParaRPr lang="en-GB" sz="1600" b="1" dirty="0">
              <a:solidFill>
                <a:srgbClr val="376092"/>
              </a:solidFill>
            </a:endParaRPr>
          </a:p>
          <a:p>
            <a:pPr lvl="1" algn="just" eaLnBrk="1" hangingPunct="1">
              <a:lnSpc>
                <a:spcPct val="150000"/>
              </a:lnSpc>
              <a:spcAft>
                <a:spcPts val="600"/>
              </a:spcAft>
              <a:buFont typeface="Wingdings" pitchFamily="2" charset="2"/>
              <a:buChar char="Ø"/>
            </a:pPr>
            <a:endParaRPr lang="hr-HR" altLang="sr-Latn-RS" sz="1600" b="1" dirty="0">
              <a:solidFill>
                <a:srgbClr val="376092"/>
              </a:solidFill>
            </a:endParaRPr>
          </a:p>
          <a:p>
            <a:pPr lvl="1" algn="just" eaLnBrk="1" hangingPunct="1">
              <a:lnSpc>
                <a:spcPct val="150000"/>
              </a:lnSpc>
              <a:spcAft>
                <a:spcPts val="600"/>
              </a:spcAft>
              <a:buFont typeface="Wingdings" pitchFamily="2" charset="2"/>
              <a:buChar char="Ø"/>
            </a:pPr>
            <a:endParaRPr lang="en-US" altLang="sr-Latn-RS" sz="1600" b="1" dirty="0">
              <a:solidFill>
                <a:srgbClr val="376092"/>
              </a:solidFill>
            </a:endParaRPr>
          </a:p>
          <a:p>
            <a:pPr algn="l" eaLnBrk="1" hangingPunct="1">
              <a:lnSpc>
                <a:spcPct val="150000"/>
              </a:lnSpc>
              <a:spcAft>
                <a:spcPts val="600"/>
              </a:spcAft>
            </a:pPr>
            <a:endParaRPr lang="en-US" altLang="sr-Latn-RS" sz="2000" b="1" dirty="0">
              <a:solidFill>
                <a:srgbClr val="376092"/>
              </a:solidFill>
            </a:endParaRPr>
          </a:p>
          <a:p>
            <a:pPr algn="l"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endParaRPr lang="en-US" altLang="sr-Latn-RS" sz="2000" dirty="0">
              <a:solidFill>
                <a:srgbClr val="376092"/>
              </a:solidFill>
            </a:endParaRPr>
          </a:p>
          <a:p>
            <a:pPr algn="l" eaLnBrk="1" hangingPunct="1">
              <a:lnSpc>
                <a:spcPct val="80000"/>
              </a:lnSpc>
              <a:buFont typeface="Calibri" panose="020F0502020204030204" pitchFamily="34" charset="0"/>
              <a:buNone/>
            </a:pPr>
            <a:endParaRPr lang="en-US" altLang="sr-Latn-RS" sz="2000" i="1" dirty="0">
              <a:solidFill>
                <a:srgbClr val="376092"/>
              </a:solidFill>
            </a:endParaRPr>
          </a:p>
          <a:p>
            <a:pPr algn="l"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rgbClr val="376092"/>
                </a:solidFill>
              </a:rPr>
              <a:t> ….</a:t>
            </a:r>
          </a:p>
          <a:p>
            <a:pPr algn="l"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endParaRPr lang="en-US" altLang="sr-Latn-RS" sz="1400" i="1" dirty="0">
              <a:solidFill>
                <a:srgbClr val="376092"/>
              </a:solidFill>
            </a:endParaRPr>
          </a:p>
          <a:p>
            <a:pPr algn="l"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endParaRPr lang="en-US" altLang="sr-Latn-RS" sz="1400" i="1" dirty="0">
              <a:solidFill>
                <a:srgbClr val="376092"/>
              </a:solidFill>
            </a:endParaRPr>
          </a:p>
          <a:p>
            <a:pPr algn="l" eaLnBrk="1" hangingPunct="1">
              <a:lnSpc>
                <a:spcPct val="80000"/>
              </a:lnSpc>
              <a:buFont typeface="Calibri" panose="020F0502020204030204" pitchFamily="34" charset="0"/>
              <a:buNone/>
            </a:pPr>
            <a:endParaRPr lang="en-US" altLang="sr-Latn-RS" sz="1400" i="1" dirty="0">
              <a:solidFill>
                <a:srgbClr val="376092"/>
              </a:solidFill>
            </a:endParaRPr>
          </a:p>
          <a:p>
            <a:pPr algn="l" eaLnBrk="1" hangingPunct="1">
              <a:lnSpc>
                <a:spcPct val="80000"/>
              </a:lnSpc>
              <a:buFont typeface="Calibri" panose="020F0502020204030204" pitchFamily="34" charset="0"/>
              <a:buNone/>
            </a:pPr>
            <a:endParaRPr lang="en-US" altLang="sr-Latn-RS" sz="1400" i="1" dirty="0">
              <a:solidFill>
                <a:srgbClr val="376092"/>
              </a:solidFill>
            </a:endParaRPr>
          </a:p>
          <a:p>
            <a:pPr algn="l" eaLnBrk="1" hangingPunct="1">
              <a:lnSpc>
                <a:spcPct val="80000"/>
              </a:lnSpc>
              <a:buFont typeface="Calibri" panose="020F0502020204030204" pitchFamily="34" charset="0"/>
              <a:buNone/>
            </a:pPr>
            <a:endParaRPr lang="en-US" altLang="sr-Latn-RS" sz="1400" i="1" dirty="0">
              <a:solidFill>
                <a:srgbClr val="376092"/>
              </a:solidFill>
            </a:endParaRPr>
          </a:p>
        </p:txBody>
      </p:sp>
      <p:pic>
        <p:nvPicPr>
          <p:cNvPr id="6147" name="Picture 3">
            <a:extLst>
              <a:ext uri="{FF2B5EF4-FFF2-40B4-BE49-F238E27FC236}">
                <a16:creationId xmlns:a16="http://schemas.microsoft.com/office/drawing/2014/main" id="{C23A5037-84E4-4B5B-1415-8CFC92CDE06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5400000">
            <a:off x="-2971800" y="2971800"/>
            <a:ext cx="68580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8" name="Slide Number Placeholder 4">
            <a:extLst>
              <a:ext uri="{FF2B5EF4-FFF2-40B4-BE49-F238E27FC236}">
                <a16:creationId xmlns:a16="http://schemas.microsoft.com/office/drawing/2014/main" id="{C31ADDF7-6D79-2347-2262-8B09349A8B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4224357B-7607-C849-8E21-F3A2D48E4CDB}" type="slidenum">
              <a:rPr lang="en-US" altLang="sr-Latn-RS" sz="12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US" altLang="sr-Latn-RS" sz="1200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70017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ubtitle 2">
            <a:extLst>
              <a:ext uri="{FF2B5EF4-FFF2-40B4-BE49-F238E27FC236}">
                <a16:creationId xmlns:a16="http://schemas.microsoft.com/office/drawing/2014/main" id="{5EBEF345-FC23-7E12-F806-883C9B40F7BA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258888" y="381000"/>
            <a:ext cx="7705725" cy="6340475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Calibri" panose="020F0502020204030204" pitchFamily="34" charset="0"/>
              <a:buNone/>
            </a:pPr>
            <a:r>
              <a:rPr lang="ru-RU" sz="3000" b="1" dirty="0">
                <a:solidFill>
                  <a:srgbClr val="376092"/>
                </a:solidFill>
              </a:rPr>
              <a:t>Центральное казначейство и региональные офисы</a:t>
            </a:r>
            <a:endParaRPr lang="en-GB" sz="3000" b="1" dirty="0">
              <a:solidFill>
                <a:srgbClr val="376092"/>
              </a:solidFill>
            </a:endParaRPr>
          </a:p>
          <a:p>
            <a:pPr eaLnBrk="1" hangingPunct="1">
              <a:lnSpc>
                <a:spcPct val="80000"/>
              </a:lnSpc>
              <a:buFont typeface="Calibri" panose="020F0502020204030204" pitchFamily="34" charset="0"/>
              <a:buNone/>
            </a:pPr>
            <a:endParaRPr lang="en-US" altLang="sr-Latn-RS" sz="1000" b="1" dirty="0">
              <a:solidFill>
                <a:srgbClr val="376092"/>
              </a:solidFill>
            </a:endParaRPr>
          </a:p>
          <a:p>
            <a:pPr algn="l" eaLnBrk="1" hangingPunct="1">
              <a:lnSpc>
                <a:spcPct val="80000"/>
              </a:lnSpc>
              <a:buFont typeface="Calibri" panose="020F0502020204030204" pitchFamily="34" charset="0"/>
              <a:buNone/>
            </a:pPr>
            <a:r>
              <a:rPr lang="ru-RU" sz="2000" b="1" u="sng" dirty="0">
                <a:solidFill>
                  <a:srgbClr val="FF0000"/>
                </a:solidFill>
              </a:rPr>
              <a:t>Общие тенденции</a:t>
            </a:r>
            <a:endParaRPr lang="en-GB" sz="2000" b="1" u="sng" dirty="0">
              <a:solidFill>
                <a:srgbClr val="FF0000"/>
              </a:solidFill>
            </a:endParaRPr>
          </a:p>
          <a:p>
            <a:pPr algn="just" eaLnBrk="1" hangingPunct="1">
              <a:lnSpc>
                <a:spcPct val="80000"/>
              </a:lnSpc>
              <a:buFont typeface="Wingdings" pitchFamily="2" charset="2"/>
              <a:buChar char="Ø"/>
            </a:pPr>
            <a:endParaRPr lang="en-US" altLang="sr-Latn-RS" sz="2000" i="1" dirty="0">
              <a:solidFill>
                <a:srgbClr val="376092"/>
              </a:solidFill>
            </a:endParaRPr>
          </a:p>
          <a:p>
            <a:pPr algn="just" eaLnBrk="1" hangingPunct="1">
              <a:lnSpc>
                <a:spcPct val="80000"/>
              </a:lnSpc>
              <a:spcAft>
                <a:spcPts val="600"/>
              </a:spcAft>
              <a:buFont typeface="Wingdings" pitchFamily="2" charset="2"/>
              <a:buChar char="Ø"/>
            </a:pPr>
            <a:r>
              <a:rPr lang="en-GB" sz="2000" i="1" dirty="0">
                <a:solidFill>
                  <a:srgbClr val="376092"/>
                </a:solidFill>
              </a:rPr>
              <a:t> </a:t>
            </a:r>
            <a:r>
              <a:rPr lang="ru-RU" sz="2000" i="1" dirty="0">
                <a:solidFill>
                  <a:srgbClr val="376092"/>
                </a:solidFill>
              </a:rPr>
              <a:t>В опросе получены точные данные по всем странам.</a:t>
            </a:r>
            <a:endParaRPr lang="en-GB" sz="2000" dirty="0">
              <a:solidFill>
                <a:srgbClr val="376092"/>
              </a:solidFill>
            </a:endParaRPr>
          </a:p>
          <a:p>
            <a:pPr lvl="1" algn="just" eaLnBrk="1" hangingPunct="1">
              <a:lnSpc>
                <a:spcPct val="80000"/>
              </a:lnSpc>
              <a:spcAft>
                <a:spcPts val="600"/>
              </a:spcAft>
              <a:buFont typeface="Wingdings" pitchFamily="2" charset="2"/>
              <a:buChar char="Ø"/>
            </a:pPr>
            <a:r>
              <a:rPr lang="ru-RU" sz="2000" i="1" dirty="0">
                <a:solidFill>
                  <a:srgbClr val="376092"/>
                </a:solidFill>
              </a:rPr>
              <a:t> В Черногории и Хорватии нет региональных отделений.</a:t>
            </a:r>
            <a:endParaRPr lang="en-GB" sz="2000" i="1" dirty="0">
              <a:solidFill>
                <a:srgbClr val="376092"/>
              </a:solidFill>
            </a:endParaRPr>
          </a:p>
          <a:p>
            <a:pPr lvl="1" algn="just" eaLnBrk="1" hangingPunct="1">
              <a:lnSpc>
                <a:spcPct val="80000"/>
              </a:lnSpc>
              <a:spcAft>
                <a:spcPts val="600"/>
              </a:spcAft>
              <a:buFont typeface="Wingdings" pitchFamily="2" charset="2"/>
              <a:buChar char="Ø"/>
            </a:pPr>
            <a:r>
              <a:rPr lang="ru-RU" sz="2000" i="1" dirty="0">
                <a:solidFill>
                  <a:srgbClr val="376092"/>
                </a:solidFill>
              </a:rPr>
              <a:t>В Сербии </a:t>
            </a:r>
            <a:r>
              <a:rPr lang="en-GB" sz="2000" i="1" dirty="0">
                <a:solidFill>
                  <a:srgbClr val="376092"/>
                </a:solidFill>
              </a:rPr>
              <a:t>145</a:t>
            </a:r>
            <a:r>
              <a:rPr lang="ru-RU" sz="2000" i="1" dirty="0">
                <a:solidFill>
                  <a:srgbClr val="376092"/>
                </a:solidFill>
              </a:rPr>
              <a:t> региональных офисов, и они выполняют широкие функции.</a:t>
            </a:r>
            <a:endParaRPr lang="en-GB" sz="2000" i="1" dirty="0">
              <a:solidFill>
                <a:srgbClr val="376092"/>
              </a:solidFill>
            </a:endParaRPr>
          </a:p>
          <a:p>
            <a:pPr lvl="1" algn="just" eaLnBrk="1" hangingPunct="1">
              <a:lnSpc>
                <a:spcPct val="80000"/>
              </a:lnSpc>
              <a:spcAft>
                <a:spcPts val="600"/>
              </a:spcAft>
              <a:buFont typeface="Wingdings" pitchFamily="2" charset="2"/>
              <a:buChar char="Ø"/>
            </a:pPr>
            <a:r>
              <a:rPr lang="ru-RU" sz="2000" i="1" dirty="0">
                <a:solidFill>
                  <a:srgbClr val="376092"/>
                </a:solidFill>
              </a:rPr>
              <a:t> В Македонии </a:t>
            </a:r>
            <a:r>
              <a:rPr lang="en-GB" sz="2000" i="1" dirty="0">
                <a:solidFill>
                  <a:srgbClr val="376092"/>
                </a:solidFill>
              </a:rPr>
              <a:t>17</a:t>
            </a:r>
            <a:r>
              <a:rPr lang="ru-RU" sz="2000" i="1" dirty="0">
                <a:solidFill>
                  <a:srgbClr val="376092"/>
                </a:solidFill>
              </a:rPr>
              <a:t> региональных офисов; их роль весьма ограничена. </a:t>
            </a:r>
            <a:endParaRPr lang="en-GB" sz="2000" i="1" dirty="0">
              <a:solidFill>
                <a:srgbClr val="376092"/>
              </a:solidFill>
            </a:endParaRPr>
          </a:p>
          <a:p>
            <a:pPr lvl="1" algn="just" eaLnBrk="1" hangingPunct="1">
              <a:lnSpc>
                <a:spcPct val="80000"/>
              </a:lnSpc>
              <a:spcAft>
                <a:spcPts val="600"/>
              </a:spcAft>
              <a:buFont typeface="Wingdings" pitchFamily="2" charset="2"/>
              <a:buChar char="Ø"/>
            </a:pPr>
            <a:r>
              <a:rPr lang="ru-RU" sz="2000" i="1" dirty="0">
                <a:solidFill>
                  <a:srgbClr val="376092"/>
                </a:solidFill>
              </a:rPr>
              <a:t> В </a:t>
            </a:r>
            <a:r>
              <a:rPr lang="ru-RU" sz="2000" i="1" dirty="0" err="1">
                <a:solidFill>
                  <a:srgbClr val="376092"/>
                </a:solidFill>
              </a:rPr>
              <a:t>БиГ</a:t>
            </a:r>
            <a:r>
              <a:rPr lang="ru-RU" sz="2000" i="1" dirty="0">
                <a:solidFill>
                  <a:srgbClr val="376092"/>
                </a:solidFill>
              </a:rPr>
              <a:t> нет региональных офисов на уровне федерации, но кантоны имеют собственные казначейства </a:t>
            </a:r>
            <a:r>
              <a:rPr lang="en-GB" sz="2000" i="1" dirty="0">
                <a:solidFill>
                  <a:srgbClr val="376092"/>
                </a:solidFill>
              </a:rPr>
              <a:t>(</a:t>
            </a:r>
            <a:r>
              <a:rPr lang="ru-RU" sz="2000" i="1" dirty="0">
                <a:solidFill>
                  <a:srgbClr val="376092"/>
                </a:solidFill>
              </a:rPr>
              <a:t>необходимо уточнить этот момент при заполнении анкеты</a:t>
            </a:r>
            <a:r>
              <a:rPr lang="en-GB" sz="2000" i="1" dirty="0">
                <a:solidFill>
                  <a:srgbClr val="376092"/>
                </a:solidFill>
              </a:rPr>
              <a:t>)</a:t>
            </a:r>
            <a:r>
              <a:rPr lang="ru-RU" sz="2000" i="1" dirty="0">
                <a:solidFill>
                  <a:srgbClr val="376092"/>
                </a:solidFill>
              </a:rPr>
              <a:t>.</a:t>
            </a:r>
            <a:endParaRPr lang="en-GB" sz="2000" i="1" dirty="0">
              <a:solidFill>
                <a:srgbClr val="376092"/>
              </a:solidFill>
            </a:endParaRPr>
          </a:p>
          <a:p>
            <a:pPr lvl="1" algn="just" eaLnBrk="1" hangingPunct="1">
              <a:lnSpc>
                <a:spcPct val="80000"/>
              </a:lnSpc>
              <a:spcAft>
                <a:spcPts val="600"/>
              </a:spcAft>
              <a:buFont typeface="Wingdings" pitchFamily="2" charset="2"/>
              <a:buChar char="Ø"/>
            </a:pPr>
            <a:r>
              <a:rPr lang="ru-RU" sz="2000" i="1" dirty="0">
                <a:solidFill>
                  <a:srgbClr val="376092"/>
                </a:solidFill>
              </a:rPr>
              <a:t>Вьетнам</a:t>
            </a:r>
            <a:r>
              <a:rPr lang="en-GB" sz="2000" i="1" dirty="0">
                <a:solidFill>
                  <a:srgbClr val="376092"/>
                </a:solidFill>
              </a:rPr>
              <a:t> – </a:t>
            </a:r>
            <a:r>
              <a:rPr lang="ru-RU" sz="2000" i="1" dirty="0">
                <a:solidFill>
                  <a:srgbClr val="376092"/>
                </a:solidFill>
              </a:rPr>
              <a:t>центральное казначейство, территориальные органы провинций </a:t>
            </a:r>
            <a:r>
              <a:rPr lang="en-GB" sz="2000" i="1" dirty="0">
                <a:solidFill>
                  <a:srgbClr val="376092"/>
                </a:solidFill>
              </a:rPr>
              <a:t>(63)</a:t>
            </a:r>
            <a:r>
              <a:rPr lang="ru-RU" sz="2000" i="1" dirty="0">
                <a:solidFill>
                  <a:srgbClr val="376092"/>
                </a:solidFill>
              </a:rPr>
              <a:t> и районов</a:t>
            </a:r>
            <a:r>
              <a:rPr lang="en-GB" sz="2000" i="1" dirty="0">
                <a:solidFill>
                  <a:srgbClr val="376092"/>
                </a:solidFill>
              </a:rPr>
              <a:t> (600)</a:t>
            </a:r>
            <a:r>
              <a:rPr lang="ru-RU" sz="2000" i="1" dirty="0">
                <a:solidFill>
                  <a:srgbClr val="376092"/>
                </a:solidFill>
              </a:rPr>
              <a:t>.</a:t>
            </a:r>
            <a:endParaRPr lang="en-GB" sz="2000" i="1" dirty="0">
              <a:solidFill>
                <a:srgbClr val="376092"/>
              </a:solidFill>
            </a:endParaRPr>
          </a:p>
          <a:p>
            <a:pPr lvl="1" algn="just" eaLnBrk="1" hangingPunct="1">
              <a:lnSpc>
                <a:spcPct val="80000"/>
              </a:lnSpc>
              <a:spcAft>
                <a:spcPts val="600"/>
              </a:spcAft>
              <a:buFont typeface="Wingdings" pitchFamily="2" charset="2"/>
              <a:buChar char="Ø"/>
            </a:pPr>
            <a:r>
              <a:rPr lang="ru-RU" sz="2000" i="1" dirty="0">
                <a:solidFill>
                  <a:srgbClr val="376092"/>
                </a:solidFill>
              </a:rPr>
              <a:t>Филиппины </a:t>
            </a:r>
            <a:r>
              <a:rPr lang="en-GB" sz="2000" i="1" dirty="0">
                <a:solidFill>
                  <a:srgbClr val="376092"/>
                </a:solidFill>
              </a:rPr>
              <a:t>– </a:t>
            </a:r>
            <a:r>
              <a:rPr lang="ru-RU" sz="2000" i="1" dirty="0">
                <a:solidFill>
                  <a:srgbClr val="376092"/>
                </a:solidFill>
              </a:rPr>
              <a:t>в общей сложности </a:t>
            </a:r>
            <a:r>
              <a:rPr lang="en-GB" sz="2000" i="1" dirty="0">
                <a:solidFill>
                  <a:srgbClr val="376092"/>
                </a:solidFill>
              </a:rPr>
              <a:t>85</a:t>
            </a:r>
            <a:r>
              <a:rPr lang="ru-RU" sz="2000" i="1" dirty="0">
                <a:solidFill>
                  <a:srgbClr val="376092"/>
                </a:solidFill>
              </a:rPr>
              <a:t> подразделений.</a:t>
            </a:r>
            <a:endParaRPr lang="en-GB" sz="2000" i="1" dirty="0">
              <a:solidFill>
                <a:srgbClr val="376092"/>
              </a:solidFill>
            </a:endParaRPr>
          </a:p>
          <a:p>
            <a:pPr lvl="1" algn="just" eaLnBrk="1" hangingPunct="1">
              <a:lnSpc>
                <a:spcPct val="80000"/>
              </a:lnSpc>
              <a:spcAft>
                <a:spcPts val="600"/>
              </a:spcAft>
            </a:pPr>
            <a:endParaRPr lang="hr-HR" altLang="sr-Latn-RS" sz="1000" i="1" dirty="0">
              <a:solidFill>
                <a:srgbClr val="376092"/>
              </a:solidFill>
            </a:endParaRPr>
          </a:p>
          <a:p>
            <a:pPr algn="just" eaLnBrk="1" hangingPunct="1">
              <a:lnSpc>
                <a:spcPct val="80000"/>
              </a:lnSpc>
              <a:spcAft>
                <a:spcPts val="600"/>
              </a:spcAft>
              <a:buFont typeface="Wingdings" pitchFamily="2" charset="2"/>
              <a:buChar char="Ø"/>
            </a:pPr>
            <a:r>
              <a:rPr lang="ru-RU" sz="2000" dirty="0">
                <a:solidFill>
                  <a:srgbClr val="376092"/>
                </a:solidFill>
              </a:rPr>
              <a:t>В Македонии и Черногории платежные поручения принимаются при личном присутствии.</a:t>
            </a:r>
            <a:endParaRPr lang="en-GB" sz="2000" dirty="0">
              <a:solidFill>
                <a:srgbClr val="376092"/>
              </a:solidFill>
            </a:endParaRPr>
          </a:p>
          <a:p>
            <a:pPr lvl="1" algn="just" eaLnBrk="1" hangingPunct="1">
              <a:lnSpc>
                <a:spcPct val="150000"/>
              </a:lnSpc>
              <a:spcAft>
                <a:spcPts val="600"/>
              </a:spcAft>
              <a:buFont typeface="Wingdings" pitchFamily="2" charset="2"/>
              <a:buChar char="Ø"/>
            </a:pPr>
            <a:endParaRPr lang="en-US" altLang="sr-Latn-RS" sz="1600" b="1" dirty="0">
              <a:solidFill>
                <a:srgbClr val="376092"/>
              </a:solidFill>
            </a:endParaRPr>
          </a:p>
          <a:p>
            <a:pPr algn="l" eaLnBrk="1" hangingPunct="1">
              <a:lnSpc>
                <a:spcPct val="80000"/>
              </a:lnSpc>
            </a:pPr>
            <a:endParaRPr lang="en-US" altLang="sr-Latn-RS" sz="2000" i="1" dirty="0">
              <a:solidFill>
                <a:srgbClr val="376092"/>
              </a:solidFill>
            </a:endParaRPr>
          </a:p>
          <a:p>
            <a:pPr algn="l"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endParaRPr lang="en-US" altLang="sr-Latn-RS" sz="1400" i="1" dirty="0">
              <a:solidFill>
                <a:srgbClr val="376092"/>
              </a:solidFill>
            </a:endParaRPr>
          </a:p>
          <a:p>
            <a:pPr algn="l"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endParaRPr lang="en-US" altLang="sr-Latn-RS" sz="1400" i="1" dirty="0">
              <a:solidFill>
                <a:srgbClr val="376092"/>
              </a:solidFill>
            </a:endParaRPr>
          </a:p>
          <a:p>
            <a:pPr algn="l" eaLnBrk="1" hangingPunct="1">
              <a:lnSpc>
                <a:spcPct val="80000"/>
              </a:lnSpc>
              <a:buFont typeface="Calibri" panose="020F0502020204030204" pitchFamily="34" charset="0"/>
              <a:buNone/>
            </a:pPr>
            <a:endParaRPr lang="en-US" altLang="sr-Latn-RS" sz="1400" i="1" dirty="0">
              <a:solidFill>
                <a:srgbClr val="376092"/>
              </a:solidFill>
            </a:endParaRPr>
          </a:p>
          <a:p>
            <a:pPr algn="l" eaLnBrk="1" hangingPunct="1">
              <a:lnSpc>
                <a:spcPct val="80000"/>
              </a:lnSpc>
              <a:buFont typeface="Calibri" panose="020F0502020204030204" pitchFamily="34" charset="0"/>
              <a:buNone/>
            </a:pPr>
            <a:endParaRPr lang="en-US" altLang="sr-Latn-RS" sz="1400" i="1" dirty="0">
              <a:solidFill>
                <a:srgbClr val="376092"/>
              </a:solidFill>
            </a:endParaRPr>
          </a:p>
          <a:p>
            <a:pPr algn="l" eaLnBrk="1" hangingPunct="1">
              <a:lnSpc>
                <a:spcPct val="80000"/>
              </a:lnSpc>
              <a:buFont typeface="Calibri" panose="020F0502020204030204" pitchFamily="34" charset="0"/>
              <a:buNone/>
            </a:pPr>
            <a:endParaRPr lang="en-US" altLang="sr-Latn-RS" sz="1400" i="1" dirty="0">
              <a:solidFill>
                <a:srgbClr val="376092"/>
              </a:solidFill>
            </a:endParaRPr>
          </a:p>
        </p:txBody>
      </p:sp>
      <p:pic>
        <p:nvPicPr>
          <p:cNvPr id="6147" name="Picture 3">
            <a:extLst>
              <a:ext uri="{FF2B5EF4-FFF2-40B4-BE49-F238E27FC236}">
                <a16:creationId xmlns:a16="http://schemas.microsoft.com/office/drawing/2014/main" id="{C23A5037-84E4-4B5B-1415-8CFC92CDE06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5400000">
            <a:off x="-2971800" y="2971800"/>
            <a:ext cx="68580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8" name="Slide Number Placeholder 4">
            <a:extLst>
              <a:ext uri="{FF2B5EF4-FFF2-40B4-BE49-F238E27FC236}">
                <a16:creationId xmlns:a16="http://schemas.microsoft.com/office/drawing/2014/main" id="{C31ADDF7-6D79-2347-2262-8B09349A8B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4224357B-7607-C849-8E21-F3A2D48E4CDB}" type="slidenum">
              <a:rPr lang="en-US" altLang="sr-Latn-RS" sz="12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US" altLang="sr-Latn-RS" sz="1200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36768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ubtitle 2">
            <a:extLst>
              <a:ext uri="{FF2B5EF4-FFF2-40B4-BE49-F238E27FC236}">
                <a16:creationId xmlns:a16="http://schemas.microsoft.com/office/drawing/2014/main" id="{47A96E95-4ED7-E3AE-DFC6-9953439A65E2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258888" y="381000"/>
            <a:ext cx="7705725" cy="6340475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Calibri" panose="020F0502020204030204" pitchFamily="34" charset="0"/>
              <a:buNone/>
            </a:pPr>
            <a:r>
              <a:rPr lang="ru-RU" sz="3000" b="1" dirty="0">
                <a:solidFill>
                  <a:srgbClr val="376092"/>
                </a:solidFill>
              </a:rPr>
              <a:t>Выявленные общие проблемы</a:t>
            </a:r>
            <a:endParaRPr lang="en-GB" sz="3000" b="1" dirty="0">
              <a:solidFill>
                <a:srgbClr val="376092"/>
              </a:solidFill>
            </a:endParaRPr>
          </a:p>
          <a:p>
            <a:pPr algn="l" eaLnBrk="1" hangingPunct="1">
              <a:lnSpc>
                <a:spcPct val="80000"/>
              </a:lnSpc>
              <a:buFont typeface="Calibri" panose="020F0502020204030204" pitchFamily="34" charset="0"/>
              <a:buNone/>
            </a:pPr>
            <a:endParaRPr lang="en-US" altLang="sr-Latn-RS" sz="3000" i="1" dirty="0">
              <a:solidFill>
                <a:srgbClr val="376092"/>
              </a:solidFill>
            </a:endParaRPr>
          </a:p>
          <a:p>
            <a:pPr marL="514350" indent="-514350" algn="just" eaLnBrk="1" hangingPunct="1">
              <a:lnSpc>
                <a:spcPct val="80000"/>
              </a:lnSpc>
              <a:buFont typeface="+mj-lt"/>
              <a:buAutoNum type="arabicPeriod"/>
            </a:pPr>
            <a:r>
              <a:rPr lang="ru-RU" sz="3000" i="1" dirty="0">
                <a:solidFill>
                  <a:srgbClr val="376092"/>
                </a:solidFill>
              </a:rPr>
              <a:t>Наличие ИТ-экспертов и интеграция систем</a:t>
            </a:r>
            <a:endParaRPr lang="en-GB" sz="3000" i="1" dirty="0">
              <a:solidFill>
                <a:srgbClr val="376092"/>
              </a:solidFill>
            </a:endParaRPr>
          </a:p>
          <a:p>
            <a:pPr marL="514350" indent="-514350" algn="just" eaLnBrk="1" hangingPunct="1">
              <a:lnSpc>
                <a:spcPct val="80000"/>
              </a:lnSpc>
              <a:buFont typeface="+mj-lt"/>
              <a:buAutoNum type="arabicPeriod"/>
            </a:pPr>
            <a:r>
              <a:rPr lang="ru-RU" sz="3000" i="1" dirty="0">
                <a:solidFill>
                  <a:srgbClr val="376092"/>
                </a:solidFill>
              </a:rPr>
              <a:t>Закрытие специальных счетов</a:t>
            </a:r>
            <a:r>
              <a:rPr lang="en-GB" sz="3000" i="1" dirty="0">
                <a:solidFill>
                  <a:srgbClr val="376092"/>
                </a:solidFill>
              </a:rPr>
              <a:t> </a:t>
            </a:r>
          </a:p>
          <a:p>
            <a:pPr marL="514350" indent="-514350" algn="just" eaLnBrk="1" hangingPunct="1">
              <a:lnSpc>
                <a:spcPct val="80000"/>
              </a:lnSpc>
              <a:buFont typeface="+mj-lt"/>
              <a:buAutoNum type="arabicPeriod"/>
            </a:pPr>
            <a:r>
              <a:rPr lang="ru-RU" sz="3000" i="1" dirty="0">
                <a:solidFill>
                  <a:srgbClr val="376092"/>
                </a:solidFill>
              </a:rPr>
              <a:t>Отчетность в соответствии с требованиями Евростата</a:t>
            </a:r>
            <a:r>
              <a:rPr lang="en-GB" sz="3000" i="1" dirty="0">
                <a:solidFill>
                  <a:srgbClr val="376092"/>
                </a:solidFill>
              </a:rPr>
              <a:t> </a:t>
            </a:r>
          </a:p>
          <a:p>
            <a:pPr algn="just" eaLnBrk="1" hangingPunct="1">
              <a:lnSpc>
                <a:spcPct val="80000"/>
              </a:lnSpc>
              <a:buFont typeface="Wingdings" pitchFamily="2" charset="2"/>
              <a:buChar char="Ø"/>
            </a:pPr>
            <a:endParaRPr lang="en-US" altLang="sr-Latn-RS" sz="1400" dirty="0">
              <a:solidFill>
                <a:srgbClr val="376092"/>
              </a:solidFill>
            </a:endParaRPr>
          </a:p>
          <a:p>
            <a:pPr algn="l"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endParaRPr lang="en-US" altLang="sr-Latn-RS" sz="1400" b="1" dirty="0">
              <a:solidFill>
                <a:srgbClr val="376092"/>
              </a:solidFill>
            </a:endParaRPr>
          </a:p>
          <a:p>
            <a:pPr algn="l"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endParaRPr lang="en-US" altLang="sr-Latn-RS" sz="1400" i="1" dirty="0">
              <a:solidFill>
                <a:srgbClr val="376092"/>
              </a:solidFill>
            </a:endParaRPr>
          </a:p>
          <a:p>
            <a:pPr algn="l"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endParaRPr lang="en-US" altLang="sr-Latn-RS" sz="1400" i="1" dirty="0">
              <a:solidFill>
                <a:srgbClr val="376092"/>
              </a:solidFill>
            </a:endParaRPr>
          </a:p>
          <a:p>
            <a:pPr algn="l" eaLnBrk="1" hangingPunct="1">
              <a:lnSpc>
                <a:spcPct val="80000"/>
              </a:lnSpc>
              <a:buFont typeface="Calibri" panose="020F0502020204030204" pitchFamily="34" charset="0"/>
              <a:buNone/>
            </a:pPr>
            <a:endParaRPr lang="en-US" altLang="sr-Latn-RS" sz="1400" i="1" dirty="0">
              <a:solidFill>
                <a:srgbClr val="376092"/>
              </a:solidFill>
            </a:endParaRPr>
          </a:p>
          <a:p>
            <a:pPr algn="l" eaLnBrk="1" hangingPunct="1">
              <a:lnSpc>
                <a:spcPct val="80000"/>
              </a:lnSpc>
              <a:buFont typeface="Calibri" panose="020F0502020204030204" pitchFamily="34" charset="0"/>
              <a:buNone/>
            </a:pPr>
            <a:endParaRPr lang="en-US" altLang="sr-Latn-RS" sz="1400" i="1" dirty="0">
              <a:solidFill>
                <a:srgbClr val="376092"/>
              </a:solidFill>
            </a:endParaRPr>
          </a:p>
          <a:p>
            <a:pPr algn="l" eaLnBrk="1" hangingPunct="1">
              <a:lnSpc>
                <a:spcPct val="80000"/>
              </a:lnSpc>
              <a:buFont typeface="Calibri" panose="020F0502020204030204" pitchFamily="34" charset="0"/>
              <a:buNone/>
            </a:pPr>
            <a:endParaRPr lang="en-US" altLang="sr-Latn-RS" sz="1400" i="1" dirty="0">
              <a:solidFill>
                <a:srgbClr val="376092"/>
              </a:solidFill>
            </a:endParaRPr>
          </a:p>
        </p:txBody>
      </p:sp>
      <p:pic>
        <p:nvPicPr>
          <p:cNvPr id="8195" name="Picture 3">
            <a:extLst>
              <a:ext uri="{FF2B5EF4-FFF2-40B4-BE49-F238E27FC236}">
                <a16:creationId xmlns:a16="http://schemas.microsoft.com/office/drawing/2014/main" id="{B620B071-691D-16D8-7A62-13387167DE9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5400000">
            <a:off x="-2971800" y="2971800"/>
            <a:ext cx="68580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6" name="Slide Number Placeholder 4">
            <a:extLst>
              <a:ext uri="{FF2B5EF4-FFF2-40B4-BE49-F238E27FC236}">
                <a16:creationId xmlns:a16="http://schemas.microsoft.com/office/drawing/2014/main" id="{6BDE7389-ACD4-6EAE-0F84-005CA5308C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176DB329-EB8C-3440-9759-407AE5F2444B}" type="slidenum">
              <a:rPr lang="en-US" altLang="sr-Latn-RS" sz="12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5</a:t>
            </a:fld>
            <a:endParaRPr lang="en-US" altLang="sr-Latn-RS" sz="1200">
              <a:solidFill>
                <a:srgbClr val="898989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ubtitle 2">
            <a:extLst>
              <a:ext uri="{FF2B5EF4-FFF2-40B4-BE49-F238E27FC236}">
                <a16:creationId xmlns:a16="http://schemas.microsoft.com/office/drawing/2014/main" id="{196BCFEF-BE1A-A806-8243-71435ECA1F2F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258888" y="3068638"/>
            <a:ext cx="7561262" cy="1320800"/>
          </a:xfrm>
        </p:spPr>
        <p:txBody>
          <a:bodyPr/>
          <a:lstStyle/>
          <a:p>
            <a:pPr eaLnBrk="1" hangingPunct="1">
              <a:buFont typeface="Calibri" panose="020F0502020204030204" pitchFamily="34" charset="0"/>
              <a:buNone/>
            </a:pPr>
            <a:r>
              <a:rPr lang="ru-RU" sz="3600" b="1" dirty="0">
                <a:solidFill>
                  <a:srgbClr val="376092"/>
                </a:solidFill>
              </a:rPr>
              <a:t>БЛАГОДАРЮ ЗА ВНИМАНИЕ</a:t>
            </a:r>
            <a:r>
              <a:rPr lang="en-GB" sz="3600" b="1" dirty="0">
                <a:solidFill>
                  <a:srgbClr val="376092"/>
                </a:solidFill>
              </a:rPr>
              <a:t>!</a:t>
            </a:r>
          </a:p>
          <a:p>
            <a:pPr eaLnBrk="1" hangingPunct="1">
              <a:buFont typeface="Calibri" panose="020F0502020204030204" pitchFamily="34" charset="0"/>
              <a:buNone/>
            </a:pPr>
            <a:endParaRPr lang="en-US" altLang="sr-Latn-RS" sz="3600" b="1" dirty="0">
              <a:solidFill>
                <a:srgbClr val="376092"/>
              </a:solidFill>
            </a:endParaRPr>
          </a:p>
          <a:p>
            <a:pPr algn="l" eaLnBrk="1" hangingPunct="1">
              <a:buFont typeface="Arial" panose="020B0604020202020204" pitchFamily="34" charset="0"/>
              <a:buChar char="•"/>
            </a:pPr>
            <a:endParaRPr lang="en-US" altLang="sr-Latn-RS" sz="3600" b="1" dirty="0">
              <a:solidFill>
                <a:srgbClr val="376092"/>
              </a:solidFill>
            </a:endParaRPr>
          </a:p>
          <a:p>
            <a:pPr algn="l" eaLnBrk="1" hangingPunct="1">
              <a:buFont typeface="Calibri" panose="020F0502020204030204" pitchFamily="34" charset="0"/>
              <a:buNone/>
            </a:pPr>
            <a:endParaRPr lang="en-US" altLang="sr-Latn-RS" sz="3600" b="1" dirty="0">
              <a:solidFill>
                <a:srgbClr val="376092"/>
              </a:solidFill>
            </a:endParaRPr>
          </a:p>
          <a:p>
            <a:pPr algn="l" eaLnBrk="1" hangingPunct="1">
              <a:buFont typeface="Calibri" panose="020F0502020204030204" pitchFamily="34" charset="0"/>
              <a:buNone/>
            </a:pPr>
            <a:endParaRPr lang="en-US" altLang="sr-Latn-RS" sz="3600" b="1" dirty="0">
              <a:solidFill>
                <a:srgbClr val="376092"/>
              </a:solidFill>
            </a:endParaRPr>
          </a:p>
          <a:p>
            <a:pPr algn="l" eaLnBrk="1" hangingPunct="1">
              <a:buFont typeface="Calibri" panose="020F0502020204030204" pitchFamily="34" charset="0"/>
              <a:buNone/>
            </a:pPr>
            <a:endParaRPr lang="en-US" altLang="sr-Latn-RS" sz="3600" b="1" dirty="0">
              <a:solidFill>
                <a:srgbClr val="376092"/>
              </a:solidFill>
            </a:endParaRPr>
          </a:p>
        </p:txBody>
      </p:sp>
      <p:pic>
        <p:nvPicPr>
          <p:cNvPr id="10243" name="Picture 3">
            <a:extLst>
              <a:ext uri="{FF2B5EF4-FFF2-40B4-BE49-F238E27FC236}">
                <a16:creationId xmlns:a16="http://schemas.microsoft.com/office/drawing/2014/main" id="{F2629719-B2F7-EC4F-024F-6FDEC99215C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5400000">
            <a:off x="-2971800" y="2971800"/>
            <a:ext cx="68580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4" name="Slide Number Placeholder 4">
            <a:extLst>
              <a:ext uri="{FF2B5EF4-FFF2-40B4-BE49-F238E27FC236}">
                <a16:creationId xmlns:a16="http://schemas.microsoft.com/office/drawing/2014/main" id="{CB0B3027-3D27-28F5-E15F-65C465B91E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1679BC6D-F095-1E42-B1B1-E95164BCC9A6}" type="slidenum">
              <a:rPr lang="en-US" altLang="sr-Latn-RS" sz="12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6</a:t>
            </a:fld>
            <a:endParaRPr lang="en-US" altLang="sr-Latn-RS" sz="1200">
              <a:solidFill>
                <a:srgbClr val="898989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4709</TotalTime>
  <Words>428</Words>
  <Application>Microsoft Office PowerPoint</Application>
  <PresentationFormat>On-screen Show (4:3)</PresentationFormat>
  <Paragraphs>97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CEF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Deanna Aubrey</dc:creator>
  <cp:lastModifiedBy>Yelena Slizhevskaya</cp:lastModifiedBy>
  <cp:revision>538</cp:revision>
  <cp:lastPrinted>2023-07-09T12:06:47Z</cp:lastPrinted>
  <dcterms:created xsi:type="dcterms:W3CDTF">2012-02-13T09:14:10Z</dcterms:created>
  <dcterms:modified xsi:type="dcterms:W3CDTF">2023-07-13T07:10:40Z</dcterms:modified>
</cp:coreProperties>
</file>