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66" r:id="rId3"/>
    <p:sldId id="370" r:id="rId4"/>
    <p:sldId id="365" r:id="rId5"/>
  </p:sldIdLst>
  <p:sldSz cx="9144000" cy="6858000" type="screen4x3"/>
  <p:notesSz cx="67611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74" autoAdjust="0"/>
    <p:restoredTop sz="96255" autoAdjust="0"/>
  </p:normalViewPr>
  <p:slideViewPr>
    <p:cSldViewPr>
      <p:cViewPr varScale="1">
        <p:scale>
          <a:sx n="66" d="100"/>
          <a:sy n="66" d="100"/>
        </p:scale>
        <p:origin x="120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CF183B-654C-E1CD-133B-8CA6EE6716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46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CDA0C-7848-5D1C-4462-23544E29F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46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351802-B3F0-9B48-9375-C2BCFE34B481}" type="datetimeFigureOut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BBD75-536C-9CB3-F783-C81D75D3D2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350"/>
            <a:ext cx="2929837" cy="4974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551EC-6518-424C-AE96-979D1502DB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761" y="9443350"/>
            <a:ext cx="2929837" cy="4974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4FEB64-B6C0-D34A-AB86-1BF44DCA8D0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72B644-BC3D-C574-3C3B-24032F0077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466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113DC-145D-1EA4-CF31-C9E611152D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466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4BE39D7-0CD5-F24B-A66E-E0C3E057455C}" type="datetimeFigureOut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6A52EA3-C99D-27C7-C039-6980B348ED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602CE07-F817-B2A2-8BEA-F9C12D99A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117" y="4723373"/>
            <a:ext cx="5408930" cy="447379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DB470-600F-6CD2-89AB-4433BA3B18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3350"/>
            <a:ext cx="2929837" cy="497466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58D7B-5543-21B8-E06C-678C24A2CF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761" y="9443350"/>
            <a:ext cx="2929837" cy="497466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BE61563-840F-E64F-A2CF-E6C319F9CE9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27CA5D1-A58F-2348-EF5C-F2D1290BA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EE7D0DD-F06E-4BD0-4218-F249B6371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sr-Latn-RS" altLang="sr-Latn-R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F0A9764-3F8F-4B02-3D0C-D622C7676B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A90BD6C2-6CC1-D144-89AF-AD49CC0DC7C1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1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2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3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22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AFB3B29-DBB0-9B9D-0FE6-3C9060355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2074EE57-E6F6-E2FB-23BE-B87127B49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93C87AF-B5D0-57DF-6317-D34CAC789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875FD76D-5858-2747-B46C-60FCAC5CCA4C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4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C2ED-7398-B3F3-01A1-46488B183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9167-DA73-D943-9D8D-F54A0BBC91CB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5756-AB2B-0B51-B44F-368AC88D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0902A-29BB-C4B6-D211-95812672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5FB1-95F2-AA43-A5A5-091AB0C6DF5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6146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0398-862E-0E60-CDE4-8172B4D5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DCC4-1E0A-054F-AB02-A33F8BEC900F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26DF-B348-D06B-4194-F73D29B1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83FE1-5C8D-A078-D158-002E6EB0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E93F-67E0-8744-97A6-3184C3E8693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4879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90761-A689-DD57-E158-BDD04A24F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CFFB1-CBFB-FB43-AFAD-43ECFF55972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D21F6-96F0-EE05-0A9A-4FE82688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25D21-89EB-1789-4552-854AD986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73A76-429E-D141-8BD5-34AF6814B81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5319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E08389-ED3D-770D-6D43-7703C7C0B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CEF1-74E6-5145-BA00-E9F76AB89AAA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F09628F-5CD6-D0B2-536B-4E306F95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D44850-B765-69B1-CD62-F6F3ADDDC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3027D-216B-104B-B8AD-45E133BFC56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229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0A826-8241-291E-46CA-0E26FE41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1907-FD3D-8647-8FE5-1088EB831BC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86FA8-F71D-A289-612E-3BE991A0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26724-18E3-7611-C8C1-9A8148E7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68DF-CBCD-7048-90B0-8A6E2D694D7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322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1E2F3-0993-521F-5666-13E547E4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A7A1C-01EB-D74A-BBE9-F366C2E8E568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33754-946D-4BA5-6257-14A8D392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B19E-8DD6-D611-F6E1-DE1A4205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1270-FDD8-BA4C-B573-72DE16383CC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64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7A25C3-4CD2-AF43-6C21-BCA72559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53F0-E5E1-6846-82E9-A358E22F6AD3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88F14A-6D43-7D50-5D32-696477A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C5584B-1AAF-B5A7-CE62-33012FD5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4899-1D40-ED43-9362-4B7A2A9D56B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1774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E5C4A5C-FE8C-B786-B134-D4894DE4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F9AA-3DC0-BB47-98E5-5FDF34A56E83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F835F-4B38-5DEB-2472-DDE4AE97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29D483-0002-44A4-F737-2C89285B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9BF0-9785-5647-9FEE-E64040C05C1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161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ABC5D-F51C-A605-89AE-8202363F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7A9A9-940C-D142-98F2-CA87A61AFFF4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A04A48-A928-74ED-2CAC-78C4A821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FD41F2-1C40-5301-73BD-2FE803D4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94A5E-E7A7-3944-9B90-CD4037DEC6A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18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BB78B3-301E-079C-D8CD-DBA975BB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F559-7B82-9848-945F-B42F1796C8BC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4C23D9-6587-FA7F-5B20-BB4FA728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411143-3D0A-D799-DD91-E770BDD9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7CC3-7E5A-C043-AA3F-ACDE66C6207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8045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371684-A507-D114-0E20-2F0C7D02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6FA2-82B0-E744-831E-6EE2B1BAC58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2B6BBD-DC07-BEDD-506F-1D5D87C3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072621-C18D-1538-5B8D-CE1BDE2B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E82D-FC92-6148-B56C-77DA2F4AF92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029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879A2B-C22A-BC41-4995-7D069EBF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4C36-5393-A747-AD8A-7AB9A449F109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BB646-20FC-8A55-61F1-EE4EE60B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30A410-0DA9-281F-4654-8C04EBA8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2236D-02E5-5447-BF17-9FCDE3BF981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707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B8B8C4-6655-E68D-E281-126F03BC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B215D19-8290-4835-5865-7B2100DE6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71322-CFA6-2B6D-00D7-8C097A168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B3B262-C288-7244-B70E-D9FC63C01E65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2CC4-85F9-4661-E3E8-79CD74502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43F16-B122-AD70-0872-8583855DC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D4CABF-40B6-6942-B176-B651C32D3A9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3713A7C5-B385-438D-3811-A73290177F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2" y="304800"/>
            <a:ext cx="7974012" cy="6416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ru-RU" sz="3600" b="1" dirty="0">
                <a:solidFill>
                  <a:srgbClr val="898989"/>
                </a:solidFill>
              </a:rPr>
              <a:t>Пленарное заседание Казначейского сообщества (КС) </a:t>
            </a:r>
            <a:r>
              <a:rPr lang="en-GB" sz="3600" b="1" dirty="0">
                <a:solidFill>
                  <a:srgbClr val="898989"/>
                </a:solidFill>
              </a:rPr>
              <a:t>PEMPAL </a:t>
            </a:r>
          </a:p>
          <a:p>
            <a:pPr lvl="1" eaLnBrk="1" hangingPunct="1">
              <a:lnSpc>
                <a:spcPct val="80000"/>
              </a:lnSpc>
            </a:pPr>
            <a:endParaRPr lang="en-US" altLang="sr-Latn-RS" sz="1400" b="1" dirty="0">
              <a:solidFill>
                <a:srgbClr val="898989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3400" b="1" dirty="0">
                <a:solidFill>
                  <a:srgbClr val="002060"/>
                </a:solidFill>
              </a:rPr>
              <a:t>День</a:t>
            </a:r>
            <a:r>
              <a:rPr lang="en-GB" sz="3400" b="1" dirty="0">
                <a:solidFill>
                  <a:srgbClr val="002060"/>
                </a:solidFill>
              </a:rPr>
              <a:t> </a:t>
            </a:r>
            <a:r>
              <a:rPr lang="ru-RU" sz="3400" b="1" dirty="0">
                <a:solidFill>
                  <a:srgbClr val="002060"/>
                </a:solidFill>
              </a:rPr>
              <a:t>2</a:t>
            </a:r>
            <a:r>
              <a:rPr lang="en-GB" sz="3400" b="1" dirty="0">
                <a:solidFill>
                  <a:srgbClr val="002060"/>
                </a:solidFill>
              </a:rPr>
              <a:t> –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3400" b="1" dirty="0">
                <a:solidFill>
                  <a:srgbClr val="002060"/>
                </a:solidFill>
              </a:rPr>
              <a:t>Клиенты казначейства. Центральное казначейство и региональные офисы</a:t>
            </a:r>
            <a:endParaRPr lang="en-GB" sz="3400" b="1" dirty="0">
              <a:solidFill>
                <a:srgbClr val="00206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ru-RU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dirty="0">
                <a:solidFill>
                  <a:srgbClr val="C00000"/>
                </a:solidFill>
              </a:rPr>
              <a:t>Босния и Герцеговина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Вьетнам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dirty="0">
                <a:solidFill>
                  <a:srgbClr val="C00000"/>
                </a:solidFill>
              </a:rPr>
              <a:t>Северная Македония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dirty="0">
                <a:solidFill>
                  <a:srgbClr val="C00000"/>
                </a:solidFill>
              </a:rPr>
              <a:t>Сербия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Филиппины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Хорватия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Черногория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b="1" dirty="0">
                <a:solidFill>
                  <a:srgbClr val="898989"/>
                </a:solidFill>
              </a:rPr>
              <a:t>Алматы</a:t>
            </a:r>
            <a:r>
              <a:rPr lang="en-GB" b="1" dirty="0">
                <a:solidFill>
                  <a:srgbClr val="898989"/>
                </a:solidFill>
              </a:rPr>
              <a:t> (</a:t>
            </a:r>
            <a:r>
              <a:rPr lang="ru-RU" b="1" dirty="0">
                <a:solidFill>
                  <a:srgbClr val="898989"/>
                </a:solidFill>
              </a:rPr>
              <a:t>Казахстан</a:t>
            </a:r>
            <a:r>
              <a:rPr lang="en-GB" b="1" dirty="0">
                <a:solidFill>
                  <a:srgbClr val="898989"/>
                </a:solidFill>
              </a:rPr>
              <a:t>), 23</a:t>
            </a:r>
            <a:r>
              <a:rPr lang="ru-RU" b="1" dirty="0">
                <a:solidFill>
                  <a:srgbClr val="898989"/>
                </a:solidFill>
              </a:rPr>
              <a:t>-</a:t>
            </a:r>
            <a:r>
              <a:rPr lang="en-GB" b="1" dirty="0">
                <a:solidFill>
                  <a:srgbClr val="898989"/>
                </a:solidFill>
              </a:rPr>
              <a:t>26</a:t>
            </a:r>
            <a:r>
              <a:rPr lang="ru-RU" b="1" dirty="0">
                <a:solidFill>
                  <a:srgbClr val="898989"/>
                </a:solidFill>
              </a:rPr>
              <a:t> мая</a:t>
            </a:r>
            <a:r>
              <a:rPr lang="en-GB" b="1" dirty="0">
                <a:solidFill>
                  <a:srgbClr val="898989"/>
                </a:solidFill>
              </a:rPr>
              <a:t> 2023</a:t>
            </a:r>
            <a:r>
              <a:rPr lang="ru-RU" b="1" dirty="0">
                <a:solidFill>
                  <a:srgbClr val="898989"/>
                </a:solidFill>
              </a:rPr>
              <a:t> года</a:t>
            </a:r>
            <a:endParaRPr lang="en-GB" b="1" dirty="0">
              <a:solidFill>
                <a:srgbClr val="898989"/>
              </a:solidFill>
            </a:endParaRP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D788443B-A346-C06D-39B8-7CBE906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33700" y="29337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87FABF18-2905-EB6C-B487-9CC99020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4F02D8-7DA8-EB4E-A5B8-EAD99DBA4C43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198437"/>
            <a:ext cx="792100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800" b="1" dirty="0">
                <a:solidFill>
                  <a:srgbClr val="376092"/>
                </a:solidFill>
              </a:rPr>
              <a:t>Системы контроля</a:t>
            </a:r>
            <a:r>
              <a:rPr lang="en-GB" sz="2800" b="1" dirty="0">
                <a:solidFill>
                  <a:srgbClr val="37609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1800" b="1" u="sng" dirty="0">
                <a:solidFill>
                  <a:srgbClr val="FF0000"/>
                </a:solidFill>
              </a:rPr>
              <a:t>Общие тенденции</a:t>
            </a:r>
            <a:endParaRPr lang="en-GB" sz="1800" b="1" u="sng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700" i="1" dirty="0">
                <a:solidFill>
                  <a:srgbClr val="376092"/>
                </a:solidFill>
              </a:rPr>
              <a:t> </a:t>
            </a:r>
            <a:r>
              <a:rPr lang="ru-RU" sz="1700" i="1" dirty="0">
                <a:solidFill>
                  <a:srgbClr val="376092"/>
                </a:solidFill>
              </a:rPr>
              <a:t>В Боснии и Герцеговине, Черногории, Хорватии, Македонии и Сербии системы контроля очень схожи</a:t>
            </a:r>
            <a:r>
              <a:rPr lang="en-GB" sz="1700" i="1" dirty="0">
                <a:solidFill>
                  <a:srgbClr val="376092"/>
                </a:solidFill>
              </a:rPr>
              <a:t>: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Во всех этих странах вместе с годовым бюджетом принимаются законы о годовом бюджете </a:t>
            </a:r>
            <a:r>
              <a:rPr lang="en-GB" sz="1500" dirty="0">
                <a:solidFill>
                  <a:srgbClr val="376092"/>
                </a:solidFill>
              </a:rPr>
              <a:t>/</a:t>
            </a:r>
            <a:r>
              <a:rPr lang="ru-RU" sz="1500" dirty="0">
                <a:solidFill>
                  <a:srgbClr val="376092"/>
                </a:solidFill>
              </a:rPr>
              <a:t> исполнении бюджета.</a:t>
            </a:r>
            <a:endParaRPr lang="en-GB" sz="1500" dirty="0">
              <a:solidFill>
                <a:srgbClr val="376092"/>
              </a:solidFill>
            </a:endParaRP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В большинстве стран (за исключением Хорватии</a:t>
            </a:r>
            <a:r>
              <a:rPr lang="en-GB" sz="1500" dirty="0">
                <a:solidFill>
                  <a:srgbClr val="376092"/>
                </a:solidFill>
              </a:rPr>
              <a:t>) </a:t>
            </a:r>
            <a:r>
              <a:rPr lang="ru-RU" sz="1500" dirty="0">
                <a:solidFill>
                  <a:srgbClr val="376092"/>
                </a:solidFill>
              </a:rPr>
              <a:t>принимаются финансовые </a:t>
            </a:r>
            <a:r>
              <a:rPr lang="en-GB" sz="1500" dirty="0">
                <a:solidFill>
                  <a:srgbClr val="376092"/>
                </a:solidFill>
              </a:rPr>
              <a:t>/</a:t>
            </a:r>
            <a:r>
              <a:rPr lang="ru-RU" sz="1500" dirty="0">
                <a:solidFill>
                  <a:srgbClr val="376092"/>
                </a:solidFill>
              </a:rPr>
              <a:t> операционные планы с помесячной динамикой. </a:t>
            </a:r>
            <a:r>
              <a:rPr lang="en-GB" sz="1500" dirty="0">
                <a:solidFill>
                  <a:srgbClr val="376092"/>
                </a:solidFill>
              </a:rPr>
              <a:t>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Все платежи совершаются через ИТ-системы, в которых исключена возможность введения платежного поручения, которое не укладывается в рамки годового бюджета и финансовых </a:t>
            </a:r>
            <a:r>
              <a:rPr lang="en-GB" sz="1500" dirty="0">
                <a:solidFill>
                  <a:srgbClr val="376092"/>
                </a:solidFill>
              </a:rPr>
              <a:t>/</a:t>
            </a:r>
            <a:r>
              <a:rPr lang="ru-RU" sz="1500" dirty="0">
                <a:solidFill>
                  <a:srgbClr val="376092"/>
                </a:solidFill>
              </a:rPr>
              <a:t> операционных планов</a:t>
            </a:r>
            <a:r>
              <a:rPr lang="en-GB" sz="1500" dirty="0">
                <a:solidFill>
                  <a:srgbClr val="376092"/>
                </a:solidFill>
              </a:rPr>
              <a:t>. </a:t>
            </a:r>
            <a:r>
              <a:rPr lang="ru-RU" sz="1500" dirty="0">
                <a:solidFill>
                  <a:srgbClr val="376092"/>
                </a:solidFill>
              </a:rPr>
              <a:t>В Черногории, </a:t>
            </a:r>
            <a:r>
              <a:rPr lang="ru-RU" sz="1500" dirty="0" err="1">
                <a:solidFill>
                  <a:srgbClr val="376092"/>
                </a:solidFill>
              </a:rPr>
              <a:t>БиГ</a:t>
            </a:r>
            <a:r>
              <a:rPr lang="ru-RU" sz="1500" dirty="0">
                <a:solidFill>
                  <a:srgbClr val="376092"/>
                </a:solidFill>
              </a:rPr>
              <a:t> и Македонии платежные поручения дополнительно одобряются </a:t>
            </a:r>
            <a:r>
              <a:rPr lang="en-GB" sz="1500" dirty="0">
                <a:solidFill>
                  <a:srgbClr val="376092"/>
                </a:solidFill>
              </a:rPr>
              <a:t>/</a:t>
            </a:r>
            <a:r>
              <a:rPr lang="ru-RU" sz="1500" dirty="0">
                <a:solidFill>
                  <a:srgbClr val="376092"/>
                </a:solidFill>
              </a:rPr>
              <a:t> подписываются министром </a:t>
            </a:r>
            <a:r>
              <a:rPr lang="en-GB" sz="1500" dirty="0">
                <a:solidFill>
                  <a:srgbClr val="376092"/>
                </a:solidFill>
              </a:rPr>
              <a:t>/</a:t>
            </a:r>
            <a:r>
              <a:rPr lang="ru-RU" sz="1500" dirty="0">
                <a:solidFill>
                  <a:srgbClr val="376092"/>
                </a:solidFill>
              </a:rPr>
              <a:t> премьер-министром </a:t>
            </a:r>
            <a:r>
              <a:rPr lang="en-GB" sz="1500" dirty="0">
                <a:solidFill>
                  <a:srgbClr val="376092"/>
                </a:solidFill>
              </a:rPr>
              <a:t>(</a:t>
            </a:r>
            <a:r>
              <a:rPr lang="ru-RU" sz="1500" dirty="0">
                <a:solidFill>
                  <a:srgbClr val="376092"/>
                </a:solidFill>
              </a:rPr>
              <a:t>общие или отдельные платежные поручения</a:t>
            </a:r>
            <a:r>
              <a:rPr lang="en-GB" sz="1500" dirty="0">
                <a:solidFill>
                  <a:srgbClr val="376092"/>
                </a:solidFill>
              </a:rPr>
              <a:t>)</a:t>
            </a:r>
            <a:r>
              <a:rPr lang="ru-RU" sz="1500" dirty="0">
                <a:solidFill>
                  <a:srgbClr val="376092"/>
                </a:solidFill>
              </a:rPr>
              <a:t>.</a:t>
            </a:r>
            <a:endParaRPr lang="en-GB" sz="1500" dirty="0">
              <a:solidFill>
                <a:srgbClr val="376092"/>
              </a:solidFill>
            </a:endParaRP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500" dirty="0">
                <a:solidFill>
                  <a:srgbClr val="376092"/>
                </a:solidFill>
              </a:rPr>
              <a:t> </a:t>
            </a:r>
            <a:r>
              <a:rPr lang="ru-RU" sz="1500" dirty="0">
                <a:solidFill>
                  <a:srgbClr val="376092"/>
                </a:solidFill>
              </a:rPr>
              <a:t>Все страны имеют законы о госзакупках, в соответствии с которыми бюджетополучатели не могут заключать контракты, не соответствующие бюджету.</a:t>
            </a:r>
            <a:r>
              <a:rPr lang="en-GB" sz="1500" dirty="0">
                <a:solidFill>
                  <a:srgbClr val="376092"/>
                </a:solidFill>
              </a:rPr>
              <a:t>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Средства ИТ-контроля</a:t>
            </a:r>
            <a:r>
              <a:rPr lang="en-GB" sz="1500" dirty="0">
                <a:solidFill>
                  <a:srgbClr val="376092"/>
                </a:solidFill>
              </a:rPr>
              <a:t> – </a:t>
            </a:r>
            <a:r>
              <a:rPr lang="ru-RU" sz="1500" dirty="0">
                <a:solidFill>
                  <a:srgbClr val="376092"/>
                </a:solidFill>
              </a:rPr>
              <a:t>большинство средств контроля автоматизированы и используются на начальных этапах. </a:t>
            </a:r>
            <a:r>
              <a:rPr lang="en-GB" sz="1500" dirty="0">
                <a:solidFill>
                  <a:srgbClr val="376092"/>
                </a:solidFill>
              </a:rPr>
              <a:t>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Ответственность за произведение платежей возлагается на бюджетополучателей. </a:t>
            </a:r>
            <a:endParaRPr lang="en-GB" sz="1500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700" i="1" dirty="0">
                <a:solidFill>
                  <a:srgbClr val="376092"/>
                </a:solidFill>
              </a:rPr>
              <a:t>Во Вьетнаме в дополнение к существующим специализированным инспекциям и системам внутреннего контроля в настоящее время вводится внутренний аудит. </a:t>
            </a:r>
            <a:endParaRPr lang="en-GB" sz="17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700" i="1" dirty="0">
                <a:solidFill>
                  <a:srgbClr val="376092"/>
                </a:solidFill>
              </a:rPr>
              <a:t>На Филиппинах контроль принятия бюджетных обязательств является обязанностью бюджетных организаций</a:t>
            </a:r>
            <a:r>
              <a:rPr lang="en-GB" sz="1700" i="1" dirty="0">
                <a:solidFill>
                  <a:srgbClr val="376092"/>
                </a:solidFill>
              </a:rPr>
              <a:t>, </a:t>
            </a:r>
            <a:r>
              <a:rPr lang="ru-RU" sz="1700" i="1" dirty="0">
                <a:solidFill>
                  <a:srgbClr val="376092"/>
                </a:solidFill>
              </a:rPr>
              <a:t>но это отражает специфическую особенность организационной структуры</a:t>
            </a:r>
            <a:r>
              <a:rPr lang="en-GB" sz="1700" i="1" dirty="0">
                <a:solidFill>
                  <a:srgbClr val="376092"/>
                </a:solidFill>
              </a:rPr>
              <a:t>, </a:t>
            </a:r>
            <a:r>
              <a:rPr lang="ru-RU" sz="1700" i="1" dirty="0">
                <a:solidFill>
                  <a:srgbClr val="376092"/>
                </a:solidFill>
              </a:rPr>
              <a:t>т.е. роль государственных финансовых учреждений в традиционной деятельности казначейства.</a:t>
            </a:r>
            <a:endParaRPr lang="en-GB" sz="17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2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2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2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2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2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sr-Latn-RS" sz="1200" dirty="0">
              <a:solidFill>
                <a:srgbClr val="89898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198437"/>
            <a:ext cx="7921006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3000" b="1" dirty="0">
                <a:solidFill>
                  <a:srgbClr val="376092"/>
                </a:solidFill>
              </a:rPr>
              <a:t>Управление рисками</a:t>
            </a:r>
            <a:r>
              <a:rPr lang="en-GB" sz="3000" b="1" dirty="0">
                <a:solidFill>
                  <a:srgbClr val="37609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u="sng" dirty="0">
                <a:solidFill>
                  <a:srgbClr val="FF0000"/>
                </a:solidFill>
              </a:rPr>
              <a:t>Общие тенденции</a:t>
            </a:r>
            <a:endParaRPr lang="en-GB" sz="2000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800" i="1" dirty="0">
                <a:solidFill>
                  <a:srgbClr val="376092"/>
                </a:solidFill>
              </a:rPr>
              <a:t> </a:t>
            </a:r>
            <a:r>
              <a:rPr lang="ru-RU" sz="1800" i="1" dirty="0">
                <a:solidFill>
                  <a:srgbClr val="376092"/>
                </a:solidFill>
              </a:rPr>
              <a:t>Системы управления рисками в Боснии и Герцеговине, Черногории, Хорватии, Македонии и Сербии, по существу, аналогичны и отличаются лишь организационными особенностями</a:t>
            </a:r>
            <a:r>
              <a:rPr lang="en-GB" sz="1800" i="1" dirty="0">
                <a:solidFill>
                  <a:srgbClr val="376092"/>
                </a:solidFill>
              </a:rPr>
              <a:t>: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Во всех странах имеется реестр риска, который составляет неотъемлемую часть стратегии управления рисками и позволяет идентифицировать риски, определять вероятность реализации опасных событий, а также способы устранения/снижения риска.</a:t>
            </a:r>
            <a:r>
              <a:rPr lang="en-GB" sz="1500" dirty="0">
                <a:solidFill>
                  <a:srgbClr val="376092"/>
                </a:solidFill>
              </a:rPr>
              <a:t> 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В Македонии и Сербии действуют рабочие группы</a:t>
            </a:r>
            <a:r>
              <a:rPr lang="en-GB" sz="1500" dirty="0">
                <a:solidFill>
                  <a:srgbClr val="376092"/>
                </a:solidFill>
              </a:rPr>
              <a:t>/</a:t>
            </a:r>
            <a:r>
              <a:rPr lang="ru-RU" sz="1500" dirty="0">
                <a:solidFill>
                  <a:srgbClr val="376092"/>
                </a:solidFill>
              </a:rPr>
              <a:t>комиссии, занимающиеся управлением рисками </a:t>
            </a:r>
            <a:r>
              <a:rPr lang="en-GB" sz="1500" dirty="0">
                <a:solidFill>
                  <a:srgbClr val="376092"/>
                </a:solidFill>
              </a:rPr>
              <a:t>(</a:t>
            </a:r>
            <a:r>
              <a:rPr lang="ru-RU" sz="1500" dirty="0">
                <a:solidFill>
                  <a:srgbClr val="376092"/>
                </a:solidFill>
              </a:rPr>
              <a:t>каждый сектор казначейства назначает своих представителей в эти органы).</a:t>
            </a:r>
            <a:endParaRPr lang="en-GB" sz="1500" dirty="0">
              <a:solidFill>
                <a:srgbClr val="376092"/>
              </a:solidFill>
            </a:endParaRP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В большинстве стран, в дополнение к пандемии </a:t>
            </a:r>
            <a:r>
              <a:rPr lang="en-US" sz="1500" dirty="0">
                <a:solidFill>
                  <a:srgbClr val="376092"/>
                </a:solidFill>
              </a:rPr>
              <a:t>COVID-19 </a:t>
            </a:r>
            <a:r>
              <a:rPr lang="ru-RU" sz="1500" dirty="0">
                <a:solidFill>
                  <a:srgbClr val="376092"/>
                </a:solidFill>
              </a:rPr>
              <a:t>в последнее время произошли непредвиденные события </a:t>
            </a:r>
            <a:r>
              <a:rPr lang="en-GB" sz="1500" dirty="0">
                <a:solidFill>
                  <a:srgbClr val="376092"/>
                </a:solidFill>
              </a:rPr>
              <a:t>(</a:t>
            </a:r>
            <a:r>
              <a:rPr lang="ru-RU" sz="1500" dirty="0">
                <a:solidFill>
                  <a:srgbClr val="376092"/>
                </a:solidFill>
              </a:rPr>
              <a:t>землетрясения, наводнения, кибератаки)</a:t>
            </a:r>
            <a:r>
              <a:rPr lang="en-GB" sz="1500" dirty="0">
                <a:solidFill>
                  <a:srgbClr val="376092"/>
                </a:solidFill>
              </a:rPr>
              <a:t>, </a:t>
            </a:r>
            <a:r>
              <a:rPr lang="ru-RU" sz="1500" dirty="0">
                <a:solidFill>
                  <a:srgbClr val="376092"/>
                </a:solidFill>
              </a:rPr>
              <a:t>что указывает на необходимость дополнительных средств контроля. </a:t>
            </a:r>
            <a:r>
              <a:rPr lang="en-GB" sz="1500" dirty="0">
                <a:solidFill>
                  <a:srgbClr val="376092"/>
                </a:solidFill>
              </a:rPr>
              <a:t>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ru-RU" sz="1500" dirty="0">
                <a:solidFill>
                  <a:srgbClr val="376092"/>
                </a:solidFill>
              </a:rPr>
              <a:t>Вывод, к которому пришли все страны, состоит в том, что большинство текущих рисков связано преимущественно с ИТ-системами, а операционные и процессные риски удается снижать и их обработка происходит в основном в автоматическом режиме</a:t>
            </a:r>
            <a:r>
              <a:rPr lang="en-GB" sz="1500" dirty="0">
                <a:solidFill>
                  <a:srgbClr val="376092"/>
                </a:solidFill>
              </a:rPr>
              <a:t>.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i="1" dirty="0">
                <a:solidFill>
                  <a:srgbClr val="376092"/>
                </a:solidFill>
              </a:rPr>
              <a:t>На Филиппинах имеется департамент управления рисками, который формирует реестр риска и готовит ежемесячные отчеты об инцидентах, связанных с рисками, и мерах по их устранению.</a:t>
            </a:r>
            <a:endParaRPr lang="en-GB" sz="18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i="1" dirty="0">
                <a:solidFill>
                  <a:srgbClr val="376092"/>
                </a:solidFill>
              </a:rPr>
              <a:t>Во Вьетнаме управление рисками осуществляется на трех уровнях; стратегия на период до </a:t>
            </a:r>
            <a:r>
              <a:rPr lang="en-GB" sz="1800" i="1" dirty="0">
                <a:solidFill>
                  <a:srgbClr val="376092"/>
                </a:solidFill>
              </a:rPr>
              <a:t>2030</a:t>
            </a:r>
            <a:r>
              <a:rPr lang="ru-RU" sz="1800" i="1" dirty="0">
                <a:solidFill>
                  <a:srgbClr val="376092"/>
                </a:solidFill>
              </a:rPr>
              <a:t> года ориентирована на цифровизацию всех процессов с введением внутреннего аудита.</a:t>
            </a:r>
            <a:r>
              <a:rPr lang="en-GB" sz="1800" i="1" dirty="0">
                <a:solidFill>
                  <a:srgbClr val="376092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sr-Latn-RS" sz="1200" dirty="0">
              <a:solidFill>
                <a:srgbClr val="89898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1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>
            <a:extLst>
              <a:ext uri="{FF2B5EF4-FFF2-40B4-BE49-F238E27FC236}">
                <a16:creationId xmlns:a16="http://schemas.microsoft.com/office/drawing/2014/main" id="{196BCFEF-BE1A-A806-8243-71435ECA1F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068638"/>
            <a:ext cx="7561262" cy="1320800"/>
          </a:xfrm>
        </p:spPr>
        <p:txBody>
          <a:bodyPr/>
          <a:lstStyle/>
          <a:p>
            <a:pPr eaLnBrk="1" hangingPunct="1">
              <a:buFont typeface="Calibri" panose="020F0502020204030204" pitchFamily="34" charset="0"/>
              <a:buNone/>
            </a:pPr>
            <a:r>
              <a:rPr lang="ru-RU" sz="3600" b="1" dirty="0">
                <a:solidFill>
                  <a:srgbClr val="376092"/>
                </a:solidFill>
              </a:rPr>
              <a:t>БЛАГОДАРЮ ЗА ВНИМАНИЕ</a:t>
            </a:r>
            <a:r>
              <a:rPr lang="en-GB" sz="3600" b="1" dirty="0">
                <a:solidFill>
                  <a:srgbClr val="376092"/>
                </a:solidFill>
              </a:rPr>
              <a:t>!</a:t>
            </a:r>
          </a:p>
          <a:p>
            <a:pPr eaLnBrk="1" hangingPunct="1"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376092"/>
              </a:solidFill>
            </a:endParaRPr>
          </a:p>
          <a:p>
            <a:pPr algn="l" eaLnBrk="1" hangingPunct="1">
              <a:buFont typeface="Arial" panose="020B0604020202020204" pitchFamily="34" charset="0"/>
              <a:buChar char="•"/>
            </a:pPr>
            <a:endParaRPr lang="en-US" altLang="sr-Latn-RS" sz="3600" b="1" dirty="0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376092"/>
              </a:solidFill>
            </a:endParaRP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F2629719-B2F7-EC4F-024F-6FDEC9921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B0B3027-3D27-28F5-E15F-65C465B9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79BC6D-F095-1E42-B1B1-E95164BCC9A6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5143</TotalTime>
  <Words>461</Words>
  <Application>Microsoft Office PowerPoint</Application>
  <PresentationFormat>On-screen Show (4:3)</PresentationFormat>
  <Paragraphs>54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Yelena Slizhevskaya</cp:lastModifiedBy>
  <cp:revision>544</cp:revision>
  <cp:lastPrinted>2023-07-09T12:05:39Z</cp:lastPrinted>
  <dcterms:created xsi:type="dcterms:W3CDTF">2012-02-13T09:14:10Z</dcterms:created>
  <dcterms:modified xsi:type="dcterms:W3CDTF">2023-07-13T07:42:25Z</dcterms:modified>
</cp:coreProperties>
</file>