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3" r:id="rId2"/>
    <p:sldId id="366" r:id="rId3"/>
    <p:sldId id="371" r:id="rId4"/>
    <p:sldId id="368" r:id="rId5"/>
    <p:sldId id="373" r:id="rId6"/>
    <p:sldId id="365" r:id="rId7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3408E1-2699-4D7C-AF04-EFDA6C8F6156}" v="3" dt="2023-06-26T21:52:59.1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152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7/10/2023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327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1573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6221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576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38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7/10/2023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7/10/2023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7/10/2023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7/10/2023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9" y="304799"/>
            <a:ext cx="7785847" cy="6416675"/>
          </a:xfrm>
        </p:spPr>
        <p:txBody>
          <a:bodyPr>
            <a:normAutofit/>
          </a:bodyPr>
          <a:lstStyle/>
          <a:p>
            <a:pPr lvl="1"/>
            <a:r>
              <a:rPr lang="hr-HR" sz="3900" b="1" dirty="0"/>
              <a:t>Plenarna sjednica Zajednice prakse za riznicu (TCOP) PEMPAL-a </a:t>
            </a:r>
          </a:p>
          <a:p>
            <a:pPr lvl="1"/>
            <a:endParaRPr lang="en-US" sz="2000" dirty="0"/>
          </a:p>
          <a:p>
            <a:pPr lvl="1"/>
            <a:r>
              <a:rPr lang="hr-HR" b="1" dirty="0">
                <a:solidFill>
                  <a:srgbClr val="C00000"/>
                </a:solidFill>
              </a:rPr>
              <a:t>Diskusije u malim skupinama – 2. dan</a:t>
            </a:r>
          </a:p>
          <a:p>
            <a:pPr lvl="1"/>
            <a:endParaRPr lang="ru-RU" sz="2000" b="1" dirty="0">
              <a:solidFill>
                <a:srgbClr val="C00000"/>
              </a:solidFill>
            </a:endParaRPr>
          </a:p>
          <a:p>
            <a:pPr lvl="1"/>
            <a:r>
              <a:rPr lang="hr-HR" sz="3000" b="1" dirty="0">
                <a:solidFill>
                  <a:srgbClr val="C00000"/>
                </a:solidFill>
              </a:rPr>
              <a:t>3. skupina</a:t>
            </a:r>
          </a:p>
          <a:p>
            <a:pPr lvl="1"/>
            <a:r>
              <a:rPr lang="hr-HR" sz="3000" b="1" dirty="0">
                <a:solidFill>
                  <a:srgbClr val="C00000"/>
                </a:solidFill>
              </a:rPr>
              <a:t>Armenija, Azerbajdžan, Gruzija, Kazahstan, Kirgistan, </a:t>
            </a:r>
            <a:r>
              <a:rPr lang="hr-HR" sz="3000" b="1" dirty="0" err="1">
                <a:solidFill>
                  <a:srgbClr val="C00000"/>
                </a:solidFill>
              </a:rPr>
              <a:t>Moldova</a:t>
            </a:r>
            <a:r>
              <a:rPr lang="hr-HR" sz="3000" b="1" dirty="0">
                <a:solidFill>
                  <a:srgbClr val="C00000"/>
                </a:solidFill>
              </a:rPr>
              <a:t>, Tadžikistan i Uzbekistan  </a:t>
            </a:r>
          </a:p>
          <a:p>
            <a:pPr lvl="1"/>
            <a:endParaRPr lang="en-US" sz="3000" b="1" dirty="0"/>
          </a:p>
          <a:p>
            <a:pPr lvl="1"/>
            <a:endParaRPr lang="en-US" sz="3000" b="1" dirty="0"/>
          </a:p>
          <a:p>
            <a:pPr lvl="1"/>
            <a:r>
              <a:rPr lang="hr-HR" sz="3000" b="1" dirty="0" err="1"/>
              <a:t>Almaty</a:t>
            </a:r>
            <a:r>
              <a:rPr lang="hr-HR" sz="3000" b="1" dirty="0"/>
              <a:t> (Kazahstan), 23. – 26. svibnja/maja 2023.</a:t>
            </a:r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80999"/>
            <a:ext cx="7704856" cy="6340475"/>
          </a:xfrm>
        </p:spPr>
        <p:txBody>
          <a:bodyPr>
            <a:normAutofit/>
          </a:bodyPr>
          <a:lstStyle/>
          <a:p>
            <a:r>
              <a:rPr lang="hr-HR" sz="2000">
                <a:latin typeface="Helvetica Neue" panose="02000503000000020004" pitchFamily="2" charset="0"/>
              </a:rPr>
              <a:t>Pitanje:</a:t>
            </a:r>
            <a:r>
              <a:rPr lang="hr-HR" sz="2000"/>
              <a:t> Bi li upotreba anglofonog modela (decentralizirane kontrole) bila moguća u vašoj zemlji?</a:t>
            </a:r>
            <a:r>
              <a:rPr lang="hr-HR" sz="2000">
                <a:latin typeface="Helvetica Neue" panose="02000503000000020004" pitchFamily="2" charset="0"/>
              </a:rPr>
              <a:t> Navedite primjere praksi upravljanja rizicima koje već primjenjujete u sustavu upravljanja riznice u svojoj zemlji i prodiskutirajte o njima.</a:t>
            </a:r>
          </a:p>
          <a:p>
            <a:pPr algn="just"/>
            <a:endParaRPr lang="en-US" sz="19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1900" b="1">
                <a:solidFill>
                  <a:schemeClr val="accent1">
                    <a:lumMod val="75000"/>
                  </a:schemeClr>
                </a:solidFill>
              </a:rPr>
              <a:t>Sve zemlje u ovoj skupini imaju uspostavljene sustave s okvirima centraliziranih kontrola.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1900" b="1">
                <a:solidFill>
                  <a:schemeClr val="accent1">
                    <a:lumMod val="75000"/>
                  </a:schemeClr>
                </a:solidFill>
              </a:rPr>
              <a:t>Uzbekistan:</a:t>
            </a:r>
            <a:r>
              <a:rPr lang="hr-HR" sz="1900">
                <a:solidFill>
                  <a:schemeClr val="accent1">
                    <a:lumMod val="75000"/>
                  </a:schemeClr>
                </a:solidFill>
              </a:rPr>
              <a:t> Visok stupanj automatizacije; sustav sȃm provodi izvršenje proračuna, plaćanja i računovodstvo. Plaćanja se vrše na pojednostavnjen način.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1900">
                <a:solidFill>
                  <a:schemeClr val="accent1">
                    <a:lumMod val="75000"/>
                  </a:schemeClr>
                </a:solidFill>
              </a:rPr>
              <a:t>Odobrava li riznica plaćanja? Inspektori usklađuju naloge za plaćanje s elektroničkim računima.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1900">
                <a:solidFill>
                  <a:schemeClr val="accent1">
                    <a:lumMod val="75000"/>
                  </a:schemeClr>
                </a:solidFill>
              </a:rPr>
              <a:t>Primjeri pristupa usmjerenog na rizik:  provjere dvostrukih računa.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1900">
                <a:solidFill>
                  <a:schemeClr val="accent1">
                    <a:lumMod val="75000"/>
                  </a:schemeClr>
                </a:solidFill>
              </a:rPr>
              <a:t>Kad je riječ o gotovinskim sredstvima: provode se analize očekivanih prihoda i rashoda za naredni mjesec te stvarnih prihoda i rashoda za isto razdoblje prethodne godine, pri čemu se utvrđuju izvori financiranja.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1900" b="1">
                <a:solidFill>
                  <a:schemeClr val="accent1">
                    <a:lumMod val="75000"/>
                  </a:schemeClr>
                </a:solidFill>
              </a:rPr>
              <a:t>Azerbajdžan:</a:t>
            </a:r>
            <a:r>
              <a:rPr lang="hr-HR" sz="1900">
                <a:solidFill>
                  <a:schemeClr val="accent1">
                    <a:lumMod val="75000"/>
                  </a:schemeClr>
                </a:solidFill>
              </a:rPr>
              <a:t> Razmatramo gruzijski pristup zelenog koridora.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1900">
                <a:solidFill>
                  <a:schemeClr val="accent1">
                    <a:lumMod val="75000"/>
                  </a:schemeClr>
                </a:solidFill>
              </a:rPr>
              <a:t>pravne osobe javnoga prava</a:t>
            </a:r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764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80999"/>
            <a:ext cx="7704856" cy="6340475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1900" b="1">
                <a:solidFill>
                  <a:schemeClr val="accent1">
                    <a:lumMod val="75000"/>
                  </a:schemeClr>
                </a:solidFill>
              </a:rPr>
              <a:t>Gruzija:</a:t>
            </a:r>
            <a:r>
              <a:rPr lang="hr-HR" sz="1900">
                <a:solidFill>
                  <a:schemeClr val="accent1">
                    <a:lumMod val="75000"/>
                  </a:schemeClr>
                </a:solidFill>
              </a:rPr>
              <a:t> Zeleni koridor uspostavljen je 2014.: plaće, plaćanja povezana s komunalnim uslugama i konkretni dobavljači.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1900" b="1">
                <a:solidFill>
                  <a:schemeClr val="accent1">
                    <a:lumMod val="75000"/>
                  </a:schemeClr>
                </a:solidFill>
              </a:rPr>
              <a:t>Moldova:</a:t>
            </a:r>
            <a:r>
              <a:rPr lang="hr-HR" sz="1900">
                <a:solidFill>
                  <a:schemeClr val="accent1">
                    <a:lumMod val="75000"/>
                  </a:schemeClr>
                </a:solidFill>
              </a:rPr>
              <a:t> Zeleni koridor uveden je 2017. za plaće, stanovanje i komunalne usluge te subvencije državnim poduzećima.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1900">
                <a:solidFill>
                  <a:schemeClr val="accent1">
                    <a:lumMod val="75000"/>
                  </a:schemeClr>
                </a:solidFill>
              </a:rPr>
              <a:t>Željeni stupanj kontrole još nije postignut; postoji rizik od dvostrukih plaćanja računa.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19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1900" b="1">
                <a:solidFill>
                  <a:schemeClr val="accent1">
                    <a:lumMod val="75000"/>
                  </a:schemeClr>
                </a:solidFill>
              </a:rPr>
              <a:t>Gruzija: </a:t>
            </a:r>
            <a:r>
              <a:rPr lang="hr-HR" sz="1900">
                <a:solidFill>
                  <a:schemeClr val="accent1">
                    <a:lumMod val="75000"/>
                  </a:schemeClr>
                </a:solidFill>
              </a:rPr>
              <a:t>Ako organizacija ima sustav naplate, usmjeravamo plaćanja izravno u njihov sustav. Treba uzeti u obzir i to da veći stupanj validacije u okviru sustava usporava njegov rad.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1900">
                <a:solidFill>
                  <a:schemeClr val="accent1">
                    <a:lumMod val="75000"/>
                  </a:schemeClr>
                </a:solidFill>
              </a:rPr>
              <a:t>Gotovo svim pravnim osobama javnoga prava usluge pruža riznica (sad se integriraju državne škole).  Sljedeća su faza vladina dionička društva – faza centralizacije.  No organizacije mogu sudjelovati u izradi vlastitih proračuna.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1900">
                <a:solidFill>
                  <a:schemeClr val="accent1">
                    <a:lumMod val="75000"/>
                  </a:schemeClr>
                </a:solidFill>
              </a:rPr>
              <a:t>Rizik u pogledu zelenog koridora odnosi se samo na IT, ali je uspostavljen na način da bi se transakcije trebale razmatrati iz nekoliko aspekata.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1900">
                <a:solidFill>
                  <a:schemeClr val="accent1">
                    <a:lumMod val="75000"/>
                  </a:schemeClr>
                </a:solidFill>
              </a:rPr>
              <a:t>Bonusi nisu uključeni u zeleni koridor.  Plaće su uključene ako su unutar konkretnog vremenskog okvira. Ako se isplaćuju kasnije, provode se provjere.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19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ZA" sz="19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7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80999"/>
            <a:ext cx="7704856" cy="6340475"/>
          </a:xfrm>
        </p:spPr>
        <p:txBody>
          <a:bodyPr>
            <a:normAutofit/>
          </a:bodyPr>
          <a:lstStyle/>
          <a:p>
            <a:pPr algn="just"/>
            <a:endParaRPr lang="en-US" sz="14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1900" b="1">
                <a:solidFill>
                  <a:schemeClr val="accent1">
                    <a:lumMod val="75000"/>
                  </a:schemeClr>
                </a:solidFill>
              </a:rPr>
              <a:t>Kirgistan: </a:t>
            </a:r>
            <a:r>
              <a:rPr lang="hr-HR" sz="1900">
                <a:solidFill>
                  <a:schemeClr val="accent1">
                    <a:lumMod val="75000"/>
                  </a:schemeClr>
                </a:solidFill>
              </a:rPr>
              <a:t>Krajem 2019. i početkom 2020. proveden je pilot-projekt za uvođenje tog sustava.  U tu smo svrhu odabrali nekoliko jedinica riznice.  Zatim je analizirano svako plaćanje, a pilot-projekt suspendiran je na temelju nalaza. Plaće i socijalne naknade (zaštićena plaćanja koja se svakog mjeseca ponavljaju) sad su uključene u zeleni koridor.  Planira se uključiti i plaćanja povezana s komunalnim uslugama.  Prelazak na zeleni koridor doveo je do uštede oko 15 % vremena zaposlenika riznice.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1900">
                <a:solidFill>
                  <a:schemeClr val="accent1">
                    <a:lumMod val="75000"/>
                  </a:schemeClr>
                </a:solidFill>
              </a:rPr>
              <a:t>Zaposlenici podnacionalnih ureda i središnje riznice mogu provjeriti i zaustaviti plaćanje putem sustava u bilo kojem trenutku. 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1900" b="1">
                <a:solidFill>
                  <a:schemeClr val="accent1">
                    <a:lumMod val="75000"/>
                  </a:schemeClr>
                </a:solidFill>
              </a:rPr>
              <a:t>Armenija:</a:t>
            </a:r>
            <a:r>
              <a:rPr lang="hr-HR" sz="1900">
                <a:solidFill>
                  <a:schemeClr val="accent1">
                    <a:lumMod val="75000"/>
                  </a:schemeClr>
                </a:solidFill>
              </a:rPr>
              <a:t> Kontroliraju se rashodi upotrebom raznih integriranih informacijskih sustava.  Početkom proračunske godine sustav pruža tromjesečne pokazatelje za ekonomske stavke.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1900">
                <a:solidFill>
                  <a:schemeClr val="accent1">
                    <a:lumMod val="75000"/>
                  </a:schemeClr>
                </a:solidFill>
              </a:rPr>
              <a:t>Unatoč automatizaciji odgovorni službenik riznice i dalje treba pritisnuti gumb.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1900" b="1">
                <a:solidFill>
                  <a:schemeClr val="accent1">
                    <a:lumMod val="75000"/>
                  </a:schemeClr>
                </a:solidFill>
              </a:rPr>
              <a:t>Kazahstan</a:t>
            </a:r>
            <a:r>
              <a:rPr lang="hr-HR" sz="1900">
                <a:solidFill>
                  <a:schemeClr val="accent1">
                    <a:lumMod val="75000"/>
                  </a:schemeClr>
                </a:solidFill>
              </a:rPr>
              <a:t>: Za plaćanja povezana s komunalnim uslugama upotrebljava se pojednostavnjeni način plaćanja bez registracije ugovora i popratne dokumentacije (vrsta zelenog koridora).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1900">
                <a:solidFill>
                  <a:schemeClr val="accent1">
                    <a:lumMod val="75000"/>
                  </a:schemeClr>
                </a:solidFill>
              </a:rPr>
              <a:t>Taj se način primjenjuje i na transakcije ispod određenog praga.</a:t>
            </a:r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549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80999"/>
            <a:ext cx="7704856" cy="6340475"/>
          </a:xfrm>
        </p:spPr>
        <p:txBody>
          <a:bodyPr>
            <a:normAutofit/>
          </a:bodyPr>
          <a:lstStyle/>
          <a:p>
            <a:pPr algn="just"/>
            <a:endParaRPr lang="en-US" sz="2000" dirty="0">
              <a:solidFill>
                <a:schemeClr val="tx1"/>
              </a:solidFill>
            </a:endParaRPr>
          </a:p>
          <a:p>
            <a:pPr algn="just"/>
            <a:endParaRPr lang="en-US" sz="19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1900" b="1">
                <a:solidFill>
                  <a:schemeClr val="accent1">
                    <a:lumMod val="75000"/>
                  </a:schemeClr>
                </a:solidFill>
              </a:rPr>
              <a:t>Tadžikistan: </a:t>
            </a:r>
            <a:r>
              <a:rPr lang="hr-HR" sz="1900">
                <a:solidFill>
                  <a:schemeClr val="accent1">
                    <a:lumMod val="75000"/>
                  </a:schemeClr>
                </a:solidFill>
              </a:rPr>
              <a:t>2016. uveden je IISFU.  Otada plaće i mirovine izravno obrađuju potrošačke jedinice. Bankarski odjel riznice provjerava raspoloživost sredstava.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1900">
                <a:solidFill>
                  <a:schemeClr val="accent1">
                    <a:lumMod val="75000"/>
                  </a:schemeClr>
                </a:solidFill>
              </a:rPr>
              <a:t>Od 2017. provode se i plaćanja povezana s komunalnim uslugama. 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hr-HR" sz="1900">
                <a:solidFill>
                  <a:schemeClr val="accent1">
                    <a:lumMod val="75000"/>
                  </a:schemeClr>
                </a:solidFill>
              </a:rPr>
              <a:t>Uspostavljen je i jedinstveni portal za vođenje primarne dokumentacije i provedbu provjera.</a:t>
            </a: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45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068960"/>
            <a:ext cx="7560840" cy="1319808"/>
          </a:xfrm>
        </p:spPr>
        <p:txBody>
          <a:bodyPr>
            <a:normAutofit/>
          </a:bodyPr>
          <a:lstStyle/>
          <a:p>
            <a:r>
              <a:rPr lang="hr-HR" sz="3600" b="1">
                <a:solidFill>
                  <a:schemeClr val="accent1">
                    <a:lumMod val="75000"/>
                  </a:schemeClr>
                </a:solidFill>
              </a:rPr>
              <a:t>HVALA!</a:t>
            </a:r>
          </a:p>
          <a:p>
            <a:endParaRPr lang="ru-RU" sz="3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197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810</TotalTime>
  <Words>600</Words>
  <Application>Microsoft Office PowerPoint</Application>
  <PresentationFormat>On-screen Show (4:3)</PresentationFormat>
  <Paragraphs>57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Tetiana Shalkivska</cp:lastModifiedBy>
  <cp:revision>51</cp:revision>
  <cp:lastPrinted>2012-03-11T09:33:36Z</cp:lastPrinted>
  <dcterms:created xsi:type="dcterms:W3CDTF">2012-02-13T09:14:10Z</dcterms:created>
  <dcterms:modified xsi:type="dcterms:W3CDTF">2023-07-10T18:44:21Z</dcterms:modified>
</cp:coreProperties>
</file>