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3" r:id="rId2"/>
    <p:sldId id="366" r:id="rId3"/>
    <p:sldId id="369" r:id="rId4"/>
    <p:sldId id="370" r:id="rId5"/>
    <p:sldId id="368" r:id="rId6"/>
    <p:sldId id="367" r:id="rId7"/>
    <p:sldId id="371" r:id="rId8"/>
    <p:sldId id="365" r:id="rId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AF1DB7-34FD-45C7-9973-DFD3F7100E53}" v="3" dt="2023-06-26T21:16:22.2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152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0"/>
            <a:ext cx="2972421" cy="465138"/>
          </a:xfrm>
          <a:prstGeom prst="rect">
            <a:avLst/>
          </a:prstGeom>
        </p:spPr>
        <p:txBody>
          <a:bodyPr vert="horz" lIns="91440" tIns="45720" rIns="91440" bIns="45720" rtlCol="0"/>
          <a:lstStyle>
            <a:lvl1pPr algn="r">
              <a:defRPr sz="1200"/>
            </a:lvl1pPr>
          </a:lstStyle>
          <a:p>
            <a:fld id="{2F69F348-2C7F-401C-92D7-DC4CE7899B6F}" type="datetimeFigureOut">
              <a:rPr lang="en-US" smtClean="0"/>
              <a:pPr/>
              <a:t>7/10/2023</a:t>
            </a:fld>
            <a:endParaRPr lang="en-US"/>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lIns="91440" tIns="45720" rIns="91440" bIns="45720" rtlCol="0" anchor="b"/>
          <a:lstStyle>
            <a:lvl1pPr algn="r">
              <a:defRPr sz="1200"/>
            </a:lvl1pPr>
          </a:lstStyle>
          <a:p>
            <a:fld id="{EDDAE607-FF26-4835-9EAD-DBB3FB491D1B}" type="slidenum">
              <a:rPr lang="en-US" smtClean="0"/>
              <a:pPr/>
              <a:t>‹#›</a:t>
            </a:fld>
            <a:endParaRPr lang="en-US"/>
          </a:p>
        </p:txBody>
      </p:sp>
    </p:spTree>
    <p:extLst>
      <p:ext uri="{BB962C8B-B14F-4D97-AF65-F5344CB8AC3E}">
        <p14:creationId xmlns:p14="http://schemas.microsoft.com/office/powerpoint/2010/main" val="1102294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3907AD67-7C60-4008-9560-6C146AAB157C}" type="datetimeFigureOut">
              <a:rPr lang="en-US" smtClean="0"/>
              <a:pPr/>
              <a:t>7/10/2023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E66FA965-B4FE-420C-8A3C-83B71E304D16}" type="slidenum">
              <a:rPr lang="en-US" smtClean="0"/>
              <a:pPr/>
              <a:t>‹#›</a:t>
            </a:fld>
            <a:endParaRPr lang="en-US"/>
          </a:p>
        </p:txBody>
      </p:sp>
    </p:spTree>
    <p:extLst>
      <p:ext uri="{BB962C8B-B14F-4D97-AF65-F5344CB8AC3E}">
        <p14:creationId xmlns:p14="http://schemas.microsoft.com/office/powerpoint/2010/main" val="421617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1</a:t>
            </a:fld>
            <a:endParaRPr lang="en-US"/>
          </a:p>
        </p:txBody>
      </p:sp>
    </p:spTree>
    <p:extLst>
      <p:ext uri="{BB962C8B-B14F-4D97-AF65-F5344CB8AC3E}">
        <p14:creationId xmlns:p14="http://schemas.microsoft.com/office/powerpoint/2010/main" val="194089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2</a:t>
            </a:fld>
            <a:endParaRPr lang="en-US"/>
          </a:p>
        </p:txBody>
      </p:sp>
    </p:spTree>
    <p:extLst>
      <p:ext uri="{BB962C8B-B14F-4D97-AF65-F5344CB8AC3E}">
        <p14:creationId xmlns:p14="http://schemas.microsoft.com/office/powerpoint/2010/main" val="3288327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3</a:t>
            </a:fld>
            <a:endParaRPr lang="en-US"/>
          </a:p>
        </p:txBody>
      </p:sp>
    </p:spTree>
    <p:extLst>
      <p:ext uri="{BB962C8B-B14F-4D97-AF65-F5344CB8AC3E}">
        <p14:creationId xmlns:p14="http://schemas.microsoft.com/office/powerpoint/2010/main" val="3758157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4</a:t>
            </a:fld>
            <a:endParaRPr lang="en-US"/>
          </a:p>
        </p:txBody>
      </p:sp>
    </p:spTree>
    <p:extLst>
      <p:ext uri="{BB962C8B-B14F-4D97-AF65-F5344CB8AC3E}">
        <p14:creationId xmlns:p14="http://schemas.microsoft.com/office/powerpoint/2010/main" val="1798779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5</a:t>
            </a:fld>
            <a:endParaRPr lang="en-US"/>
          </a:p>
        </p:txBody>
      </p:sp>
    </p:spTree>
    <p:extLst>
      <p:ext uri="{BB962C8B-B14F-4D97-AF65-F5344CB8AC3E}">
        <p14:creationId xmlns:p14="http://schemas.microsoft.com/office/powerpoint/2010/main" val="1307611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6</a:t>
            </a:fld>
            <a:endParaRPr lang="en-US"/>
          </a:p>
        </p:txBody>
      </p:sp>
    </p:spTree>
    <p:extLst>
      <p:ext uri="{BB962C8B-B14F-4D97-AF65-F5344CB8AC3E}">
        <p14:creationId xmlns:p14="http://schemas.microsoft.com/office/powerpoint/2010/main" val="2609911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7</a:t>
            </a:fld>
            <a:endParaRPr lang="en-US"/>
          </a:p>
        </p:txBody>
      </p:sp>
    </p:spTree>
    <p:extLst>
      <p:ext uri="{BB962C8B-B14F-4D97-AF65-F5344CB8AC3E}">
        <p14:creationId xmlns:p14="http://schemas.microsoft.com/office/powerpoint/2010/main" val="18679232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8</a:t>
            </a:fld>
            <a:endParaRPr lang="en-US"/>
          </a:p>
        </p:txBody>
      </p:sp>
    </p:spTree>
    <p:extLst>
      <p:ext uri="{BB962C8B-B14F-4D97-AF65-F5344CB8AC3E}">
        <p14:creationId xmlns:p14="http://schemas.microsoft.com/office/powerpoint/2010/main" val="393738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DBF2E64-0A67-474B-A639-17E615330E46}" type="datetime1">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4157277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02589C-FC03-4259-8BBC-0BD281CB6FD4}" type="datetime1">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764608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0EECDC-4F87-4C25-B3AD-A2774A9FCBD3}" type="datetime1">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3662217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9EF2C02-1F7B-454E-8A54-3041221DBA6F}" type="datetime1">
              <a:rPr lang="en-US" smtClean="0"/>
              <a:pPr/>
              <a:t>7/10/2023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9792E3-0ED1-4636-9AD2-0933D53E70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C76936-CDE1-44C9-8756-609327187BEC}" type="datetime1">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2613593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EDC727-D177-4367-A10D-85F66D20A87B}" type="datetime1">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510295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327EE1-2D06-409D-94E9-C88BA720C917}" type="datetime1">
              <a:rPr lang="en-US" smtClean="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748927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672D95-2A0A-4837-AE48-53DD1A2E57A4}" type="datetime1">
              <a:rPr lang="en-US" smtClean="0"/>
              <a:pPr/>
              <a:t>7/10/2023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829201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518A60B-CE01-4442-B45E-2835CD8C19AA}" type="datetime1">
              <a:rPr lang="en-US" smtClean="0"/>
              <a:pPr/>
              <a:t>7/10/2023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268510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001E71-AD02-4FB2-A70E-7F4274975F0E}" type="datetime1">
              <a:rPr lang="en-US" smtClean="0"/>
              <a:pPr/>
              <a:t>7/10/2023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632712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C8F447-F262-404B-9C87-E9F53C2B0C74}" type="datetime1">
              <a:rPr lang="en-US" smtClean="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218598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1495E1-C638-4617-8F56-1143B3659993}" type="datetime1">
              <a:rPr lang="en-US" smtClean="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674838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EF2C02-1F7B-454E-8A54-3041221DBA6F}" type="datetime1">
              <a:rPr lang="en-US" smtClean="0"/>
              <a:pPr/>
              <a:t>7/10/2023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792E3-0ED1-4636-9AD2-0933D53E70C7}" type="slidenum">
              <a:rPr lang="en-US" smtClean="0"/>
              <a:pPr/>
              <a:t>‹#›</a:t>
            </a:fld>
            <a:endParaRPr lang="en-US"/>
          </a:p>
        </p:txBody>
      </p:sp>
    </p:spTree>
    <p:extLst>
      <p:ext uri="{BB962C8B-B14F-4D97-AF65-F5344CB8AC3E}">
        <p14:creationId xmlns:p14="http://schemas.microsoft.com/office/powerpoint/2010/main" val="2461111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04799"/>
            <a:ext cx="7696200" cy="6416675"/>
          </a:xfrm>
        </p:spPr>
        <p:txBody>
          <a:bodyPr>
            <a:normAutofit/>
          </a:bodyPr>
          <a:lstStyle/>
          <a:p>
            <a:pPr lvl="1"/>
            <a:r>
              <a:rPr lang="hr-HR" sz="3600" b="1"/>
              <a:t>Plenarna sjednica Zajednice prakse za riznicu (TCOP) PEMPAL-a </a:t>
            </a:r>
          </a:p>
          <a:p>
            <a:pPr lvl="1"/>
            <a:endParaRPr lang="en-US" sz="3600" dirty="0"/>
          </a:p>
          <a:p>
            <a:pPr lvl="1"/>
            <a:r>
              <a:rPr lang="hr-HR" sz="2600" b="1">
                <a:solidFill>
                  <a:srgbClr val="C00000"/>
                </a:solidFill>
              </a:rPr>
              <a:t>Diskusije u malim skupinama – 1. dan</a:t>
            </a:r>
          </a:p>
          <a:p>
            <a:pPr lvl="1"/>
            <a:endParaRPr lang="ru-RU" sz="2600" b="1" dirty="0">
              <a:solidFill>
                <a:srgbClr val="C00000"/>
              </a:solidFill>
            </a:endParaRPr>
          </a:p>
          <a:p>
            <a:pPr lvl="1"/>
            <a:r>
              <a:rPr lang="hr-HR" sz="2600" b="1">
                <a:solidFill>
                  <a:srgbClr val="C00000"/>
                </a:solidFill>
              </a:rPr>
              <a:t>3. skupina</a:t>
            </a:r>
          </a:p>
          <a:p>
            <a:pPr lvl="1"/>
            <a:r>
              <a:rPr lang="hr-HR" b="1">
                <a:solidFill>
                  <a:srgbClr val="C00000"/>
                </a:solidFill>
              </a:rPr>
              <a:t>Armenija, Azerbajdžan, Gruzija, Kazahstan, Kirgistan, Moldova, Tadžikistan i Uzbekistan  </a:t>
            </a:r>
          </a:p>
          <a:p>
            <a:pPr lvl="1"/>
            <a:endParaRPr lang="en-US" sz="2600" b="1" dirty="0"/>
          </a:p>
          <a:p>
            <a:pPr lvl="1"/>
            <a:endParaRPr lang="en-US" sz="2600" b="1" dirty="0"/>
          </a:p>
          <a:p>
            <a:pPr lvl="1"/>
            <a:r>
              <a:rPr lang="hr-HR" b="1"/>
              <a:t>Almaty (Kazahstan), 23. – 26. svibnja/maja 2023.</a:t>
            </a:r>
          </a:p>
        </p:txBody>
      </p:sp>
      <p:pic>
        <p:nvPicPr>
          <p:cNvPr id="4" name="Picture 3"/>
          <p:cNvPicPr/>
          <p:nvPr/>
        </p:nvPicPr>
        <p:blipFill>
          <a:blip r:embed="rId3" cstate="print"/>
          <a:srcRect/>
          <a:stretch>
            <a:fillRect/>
          </a:stretch>
        </p:blipFill>
        <p:spPr bwMode="auto">
          <a:xfrm rot="16200000">
            <a:off x="-2933700" y="2933699"/>
            <a:ext cx="6858002" cy="990599"/>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7B9792E3-0ED1-4636-9AD2-0933D53E70C7}" type="slidenum">
              <a:rPr lang="en-US" smtClean="0"/>
              <a:pPr/>
              <a:t>1</a:t>
            </a:fld>
            <a:endParaRPr lang="en-US"/>
          </a:p>
        </p:txBody>
      </p:sp>
    </p:spTree>
    <p:extLst>
      <p:ext uri="{BB962C8B-B14F-4D97-AF65-F5344CB8AC3E}">
        <p14:creationId xmlns:p14="http://schemas.microsoft.com/office/powerpoint/2010/main" val="2355865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fontScale="92500" lnSpcReduction="10000"/>
          </a:bodyPr>
          <a:lstStyle/>
          <a:p>
            <a:r>
              <a:rPr lang="hr-HR" sz="2000"/>
              <a:t>1. pitanje: Prodiskutirajte o definiciji klijenta riznice u zemljama koje predstavljaju članovi skupine. U izvješću skupine navedite eventualne razlike i razloge tih razlika. </a:t>
            </a:r>
          </a:p>
          <a:p>
            <a:pPr algn="l"/>
            <a:endParaRPr lang="ru-RU" sz="2100" b="1" u="sng" dirty="0">
              <a:solidFill>
                <a:srgbClr val="FF0000"/>
              </a:solidFill>
            </a:endParaRPr>
          </a:p>
          <a:p>
            <a:pPr marL="285750" indent="-285750" algn="just">
              <a:buFont typeface="Wingdings" panose="05000000000000000000" pitchFamily="2" charset="2"/>
              <a:buChar char="Ø"/>
            </a:pPr>
            <a:r>
              <a:rPr lang="hr-HR" sz="2000" b="1" i="1">
                <a:solidFill>
                  <a:schemeClr val="accent1">
                    <a:lumMod val="75000"/>
                  </a:schemeClr>
                </a:solidFill>
              </a:rPr>
              <a:t>Armenija:</a:t>
            </a:r>
            <a:r>
              <a:rPr lang="hr-HR" sz="2000" i="1">
                <a:solidFill>
                  <a:schemeClr val="accent1">
                    <a:lumMod val="75000"/>
                  </a:schemeClr>
                </a:solidFill>
              </a:rPr>
              <a:t> tijela lokalne razine vlasti i lokalne neprofitne organizacije;  nisu sve organizacije prenijele svoje račune u riznicu; tijela lokalne razine vlasti definiramo kao klijente jer imaju otvorene račune u riznici</a:t>
            </a:r>
          </a:p>
          <a:p>
            <a:pPr marL="285750" indent="-285750" algn="just">
              <a:buFont typeface="Wingdings" panose="05000000000000000000" pitchFamily="2" charset="2"/>
              <a:buChar char="Ø"/>
            </a:pPr>
            <a:r>
              <a:rPr lang="hr-HR" sz="2000" i="1">
                <a:solidFill>
                  <a:schemeClr val="accent1">
                    <a:lumMod val="75000"/>
                  </a:schemeClr>
                </a:solidFill>
              </a:rPr>
              <a:t>središnja razina: središnja razina vlasti, namjenski grantovi, državne nekomercijalne organizacije, fondovi (Fond za teritorijalni razvoj)</a:t>
            </a:r>
          </a:p>
          <a:p>
            <a:pPr marL="285750" indent="-285750" algn="just">
              <a:buFont typeface="Wingdings" panose="05000000000000000000" pitchFamily="2" charset="2"/>
              <a:buChar char="Ø"/>
            </a:pPr>
            <a:r>
              <a:rPr lang="hr-HR" sz="2000" b="1" i="1">
                <a:solidFill>
                  <a:schemeClr val="accent1">
                    <a:lumMod val="75000"/>
                  </a:schemeClr>
                </a:solidFill>
              </a:rPr>
              <a:t>Kirgistan:</a:t>
            </a:r>
            <a:r>
              <a:rPr lang="hr-HR" sz="2000" i="1">
                <a:solidFill>
                  <a:schemeClr val="accent1">
                    <a:lumMod val="75000"/>
                  </a:schemeClr>
                </a:solidFill>
              </a:rPr>
              <a:t> Klijenti su definirani na državnoj i lokalnoj (mjesta i gradovi) razini. Sve potrošačke jedinice koje se financiraju iz državnog proračuna (oko 4.000 institucija) klijenti su na državnoj razini, a lokalni klijenti su oni koji se financiraju iz lokalnih proračuna. Mnogo je subjekata podređeno na državnoj razini, na primjer, sve podređene institucije policije pripadaju državnoj razini.</a:t>
            </a:r>
          </a:p>
          <a:p>
            <a:pPr marL="285750" indent="-285750" algn="just">
              <a:buFont typeface="Wingdings" panose="05000000000000000000" pitchFamily="2" charset="2"/>
              <a:buChar char="Ø"/>
            </a:pPr>
            <a:r>
              <a:rPr lang="hr-HR" sz="2000" b="1" i="1">
                <a:solidFill>
                  <a:schemeClr val="accent1">
                    <a:lumMod val="75000"/>
                  </a:schemeClr>
                </a:solidFill>
              </a:rPr>
              <a:t>Uzbekistan: </a:t>
            </a:r>
            <a:r>
              <a:rPr lang="hr-HR" sz="2000" i="1">
                <a:solidFill>
                  <a:schemeClr val="accent1">
                    <a:lumMod val="75000"/>
                  </a:schemeClr>
                </a:solidFill>
              </a:rPr>
              <a:t>Klijenti se definiraju na osnovi teritorijalne podređenosti; ako se nalaze na lokalnoj razini, obično ih se smatra klijentima teritorijalne podređenosti. U anketi smo brojali klijente na temelju odjela za centralizirano računovodstvo. Proračun se sastoji od tri razine (državna + dvije niže razine koje su kombinirane u jednu kategoriju).</a:t>
            </a:r>
          </a:p>
          <a:p>
            <a:pPr algn="just"/>
            <a:endParaRPr lang="en-US" sz="2100" dirty="0"/>
          </a:p>
          <a:p>
            <a:pPr marL="457200" indent="-457200" algn="l">
              <a:buFont typeface="Arial" panose="020B0604020202020204" pitchFamily="34" charset="0"/>
              <a:buChar char="•"/>
            </a:pPr>
            <a:endParaRPr lang="en-ZA" sz="1800" dirty="0">
              <a:solidFill>
                <a:schemeClr val="accent1">
                  <a:lumMod val="75000"/>
                </a:schemeClr>
              </a:solidFill>
            </a:endParaRPr>
          </a:p>
          <a:p>
            <a:pPr algn="l"/>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2</a:t>
            </a:fld>
            <a:endParaRPr lang="en-US"/>
          </a:p>
        </p:txBody>
      </p:sp>
    </p:spTree>
    <p:extLst>
      <p:ext uri="{BB962C8B-B14F-4D97-AF65-F5344CB8AC3E}">
        <p14:creationId xmlns:p14="http://schemas.microsoft.com/office/powerpoint/2010/main" val="1985764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5975351"/>
          </a:xfrm>
        </p:spPr>
        <p:txBody>
          <a:bodyPr>
            <a:normAutofit/>
          </a:bodyPr>
          <a:lstStyle/>
          <a:p>
            <a:pPr marL="285750" indent="-285750" algn="just">
              <a:buFont typeface="Wingdings" panose="05000000000000000000" pitchFamily="2" charset="2"/>
              <a:buChar char="Ø"/>
            </a:pPr>
            <a:r>
              <a:rPr lang="hr-HR" sz="1900" b="1" i="1">
                <a:solidFill>
                  <a:schemeClr val="accent1">
                    <a:lumMod val="75000"/>
                  </a:schemeClr>
                </a:solidFill>
              </a:rPr>
              <a:t>Moldova</a:t>
            </a:r>
            <a:r>
              <a:rPr lang="hr-HR" sz="1900" i="1">
                <a:solidFill>
                  <a:schemeClr val="accent1">
                    <a:lumMod val="75000"/>
                  </a:schemeClr>
                </a:solidFill>
              </a:rPr>
              <a:t>: Bilo je 35 podnacionalnih ureda riznice koji su pružali usluge svim klijentima, no 2017. su zatvoreni i ostalo ih je samo pet. Samo jedan ured u Kišinjevu pruža usluge središnjim klijentima, a preostalih četiri ureda pruža usluge regionalnim klijentima. Postoje i drugi klijenti, na primjer, dionička društva koja primaju subvencije iz državnog proračuna. Nemamo odjele za centralizirano računovodstvo; svaka školska/predškolska ustanova zasebni je klijent.</a:t>
            </a:r>
          </a:p>
          <a:p>
            <a:pPr marL="285750" indent="-285750" algn="just">
              <a:buFont typeface="Wingdings" panose="05000000000000000000" pitchFamily="2" charset="2"/>
              <a:buChar char="Ø"/>
            </a:pPr>
            <a:endParaRPr lang="ru-RU" sz="1900" i="1" dirty="0">
              <a:solidFill>
                <a:schemeClr val="accent1">
                  <a:lumMod val="75000"/>
                </a:schemeClr>
              </a:solidFill>
            </a:endParaRPr>
          </a:p>
          <a:p>
            <a:pPr marL="285750" indent="-285750" algn="just">
              <a:buFont typeface="Wingdings" panose="05000000000000000000" pitchFamily="2" charset="2"/>
              <a:buChar char="Ø"/>
            </a:pPr>
            <a:r>
              <a:rPr lang="hr-HR" sz="1900" b="1" i="1">
                <a:solidFill>
                  <a:schemeClr val="accent1">
                    <a:lumMod val="75000"/>
                  </a:schemeClr>
                </a:solidFill>
              </a:rPr>
              <a:t>Kazahstan:</a:t>
            </a:r>
            <a:r>
              <a:rPr lang="hr-HR" sz="1900" i="1">
                <a:solidFill>
                  <a:schemeClr val="accent1">
                    <a:lumMod val="75000"/>
                  </a:schemeClr>
                </a:solidFill>
              </a:rPr>
              <a:t> Danas imamo 16.000 klijenata, od kojih su 1.200 institucije koje se financiraju iz državnog proračuna, a imamo i proračune na razini pokrajine, okruga i mjesta, kojima usluge pružaju podnacionalni uredi riznice. Također imamo kvazidržavne organizacije (namijenjene ulaganjima, koje sad imaju važnu ulogu u upravljanju gotovinom).</a:t>
            </a:r>
          </a:p>
          <a:p>
            <a:pPr marL="285750" indent="-285750" algn="just">
              <a:buFont typeface="Wingdings" panose="05000000000000000000" pitchFamily="2" charset="2"/>
              <a:buChar char="Ø"/>
            </a:pPr>
            <a:r>
              <a:rPr lang="hr-HR" sz="1900" i="1">
                <a:solidFill>
                  <a:schemeClr val="accent1">
                    <a:lumMod val="75000"/>
                  </a:schemeClr>
                </a:solidFill>
              </a:rPr>
              <a:t>964 računa za potporu riznici u okviru javnih radova</a:t>
            </a:r>
          </a:p>
          <a:p>
            <a:pPr marL="285750" indent="-285750" algn="just">
              <a:buFont typeface="Wingdings" panose="05000000000000000000" pitchFamily="2" charset="2"/>
              <a:buChar char="Ø"/>
            </a:pPr>
            <a:r>
              <a:rPr lang="hr-HR" sz="1900" i="1">
                <a:solidFill>
                  <a:schemeClr val="accent1">
                    <a:lumMod val="75000"/>
                  </a:schemeClr>
                </a:solidFill>
              </a:rPr>
              <a:t>+ operateri financijske potpore (paradržavni fondovi), integrirani u riznicu od 2022.</a:t>
            </a:r>
          </a:p>
          <a:p>
            <a:pPr marL="285750" indent="-285750" algn="just">
              <a:buFont typeface="Wingdings" panose="05000000000000000000" pitchFamily="2" charset="2"/>
              <a:buChar char="Ø"/>
            </a:pPr>
            <a:r>
              <a:rPr lang="hr-HR" sz="1900" i="1">
                <a:solidFill>
                  <a:schemeClr val="accent1">
                    <a:lumMod val="75000"/>
                  </a:schemeClr>
                </a:solidFill>
              </a:rPr>
              <a:t>potrošačkim jedinicama usluge pružaju poslovne banke (bolnice i predškolske ustanove, pod dodjelom vlade)</a:t>
            </a:r>
          </a:p>
          <a:p>
            <a:pPr algn="l"/>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3</a:t>
            </a:fld>
            <a:endParaRPr lang="en-US"/>
          </a:p>
        </p:txBody>
      </p:sp>
    </p:spTree>
    <p:extLst>
      <p:ext uri="{BB962C8B-B14F-4D97-AF65-F5344CB8AC3E}">
        <p14:creationId xmlns:p14="http://schemas.microsoft.com/office/powerpoint/2010/main" val="2635026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a:bodyPr>
          <a:lstStyle/>
          <a:p>
            <a:pPr algn="l"/>
            <a:endParaRPr lang="ru-RU" sz="2100" b="1" u="sng" dirty="0">
              <a:solidFill>
                <a:srgbClr val="FF0000"/>
              </a:solidFill>
            </a:endParaRP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hr-HR" sz="1900" b="1" i="1" u="none" strike="noStrike" cap="none" normalizeH="0" baseline="0" noProof="0">
                <a:ln>
                  <a:noFill/>
                </a:ln>
                <a:solidFill>
                  <a:srgbClr val="4F81BD">
                    <a:lumMod val="75000"/>
                  </a:srgbClr>
                </a:solidFill>
                <a:effectLst/>
                <a:uLnTx/>
                <a:uFillTx/>
                <a:latin typeface="Calibri"/>
                <a:ea typeface="+mn-ea"/>
                <a:cs typeface="+mn-cs"/>
              </a:rPr>
              <a:t>Tadžikistan:</a:t>
            </a:r>
            <a:r>
              <a:rPr kumimoji="0" lang="hr-HR" sz="1900" i="1" u="none" strike="noStrike" cap="none" normalizeH="0" baseline="0" noProof="0">
                <a:ln>
                  <a:noFill/>
                </a:ln>
                <a:solidFill>
                  <a:srgbClr val="4F81BD">
                    <a:lumMod val="75000"/>
                  </a:srgbClr>
                </a:solidFill>
                <a:effectLst/>
                <a:uLnTx/>
                <a:uFillTx/>
                <a:latin typeface="Calibri"/>
                <a:ea typeface="+mn-ea"/>
                <a:cs typeface="+mn-cs"/>
              </a:rPr>
              <a:t> Proračun se sastoji od dvije razine (lokalne i državne).</a:t>
            </a:r>
            <a:r>
              <a:rPr kumimoji="0" lang="hr-HR" sz="1900" b="0" i="1" u="none" strike="noStrike" cap="none" normalizeH="0" baseline="0" noProof="0">
                <a:ln>
                  <a:noFill/>
                </a:ln>
                <a:solidFill>
                  <a:srgbClr val="4F81BD">
                    <a:lumMod val="75000"/>
                  </a:srgbClr>
                </a:solidFill>
                <a:effectLst/>
                <a:uLnTx/>
                <a:uFillTx/>
                <a:latin typeface="Calibri"/>
                <a:ea typeface="+mn-ea"/>
                <a:cs typeface="+mn-cs"/>
              </a:rPr>
              <a:t> Velik je broj klijenata na lokalnoj razini, na kojoj im se pružaju usluge.</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hr-HR" sz="1900" b="1" i="1" u="none" strike="noStrike" cap="none" normalizeH="0" baseline="0" noProof="0">
                <a:ln>
                  <a:noFill/>
                </a:ln>
                <a:solidFill>
                  <a:srgbClr val="4F81BD">
                    <a:lumMod val="75000"/>
                  </a:srgbClr>
                </a:solidFill>
                <a:effectLst/>
                <a:uLnTx/>
                <a:uFillTx/>
                <a:latin typeface="Calibri"/>
                <a:ea typeface="+mn-ea"/>
                <a:cs typeface="+mn-cs"/>
              </a:rPr>
              <a:t>Gruzija:</a:t>
            </a:r>
            <a:r>
              <a:rPr kumimoji="0" lang="hr-HR" sz="1900" i="1" u="none" strike="noStrike" cap="none" normalizeH="0" baseline="0" noProof="0">
                <a:ln>
                  <a:noFill/>
                </a:ln>
                <a:solidFill>
                  <a:srgbClr val="4F81BD">
                    <a:lumMod val="75000"/>
                  </a:srgbClr>
                </a:solidFill>
                <a:effectLst/>
                <a:uLnTx/>
                <a:uFillTx/>
                <a:latin typeface="Calibri"/>
                <a:ea typeface="+mn-ea"/>
                <a:cs typeface="+mn-cs"/>
              </a:rPr>
              <a:t> Slično kao kod Armenije, riznica pruža usluge središnjim proračunskim tijelima, a u regijama tijelima lokalne samouprave.</a:t>
            </a:r>
            <a:r>
              <a:rPr kumimoji="0" lang="hr-HR" sz="1900" b="0" i="1" u="none" strike="noStrike" cap="none" normalizeH="0" baseline="0" noProof="0">
                <a:ln>
                  <a:noFill/>
                </a:ln>
                <a:solidFill>
                  <a:srgbClr val="4F81BD">
                    <a:lumMod val="75000"/>
                  </a:srgbClr>
                </a:solidFill>
                <a:effectLst/>
                <a:uLnTx/>
                <a:uFillTx/>
                <a:latin typeface="Calibri"/>
                <a:ea typeface="+mn-ea"/>
                <a:cs typeface="+mn-cs"/>
              </a:rPr>
              <a:t> Prelaskom na e-Riznicu svi regionalni uredi zatvoreni su prije otprilike deset godina.</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hr-HR" sz="1900" b="1" i="1" u="none" strike="noStrike" cap="none" normalizeH="0" baseline="0" noProof="0">
                <a:ln>
                  <a:noFill/>
                </a:ln>
                <a:solidFill>
                  <a:srgbClr val="4F81BD">
                    <a:lumMod val="75000"/>
                  </a:srgbClr>
                </a:solidFill>
                <a:effectLst/>
                <a:uLnTx/>
                <a:uFillTx/>
                <a:latin typeface="Calibri"/>
                <a:ea typeface="+mn-ea"/>
                <a:cs typeface="+mn-cs"/>
              </a:rPr>
              <a:t>Azerbajdžan:</a:t>
            </a:r>
            <a:r>
              <a:rPr kumimoji="0" lang="hr-HR" sz="1900" i="1" u="none" strike="noStrike" cap="none" normalizeH="0" baseline="0" noProof="0">
                <a:ln>
                  <a:noFill/>
                </a:ln>
                <a:solidFill>
                  <a:srgbClr val="4F81BD">
                    <a:lumMod val="75000"/>
                  </a:srgbClr>
                </a:solidFill>
                <a:effectLst/>
                <a:uLnTx/>
                <a:uFillTx/>
                <a:latin typeface="Calibri"/>
                <a:ea typeface="+mn-ea"/>
                <a:cs typeface="+mn-cs"/>
              </a:rPr>
              <a:t> Klijentima usluge pružaju samo regionalni uredi riznice.</a:t>
            </a:r>
            <a:r>
              <a:rPr kumimoji="0" lang="hr-HR" sz="1900" b="0" i="1" u="none" strike="noStrike" cap="none" normalizeH="0" baseline="0" noProof="0">
                <a:ln>
                  <a:noFill/>
                </a:ln>
                <a:solidFill>
                  <a:srgbClr val="4F81BD">
                    <a:lumMod val="75000"/>
                  </a:srgbClr>
                </a:solidFill>
                <a:effectLst/>
                <a:uLnTx/>
                <a:uFillTx/>
                <a:latin typeface="Calibri"/>
                <a:ea typeface="+mn-ea"/>
                <a:cs typeface="+mn-cs"/>
              </a:rPr>
              <a:t>  U prošlosti smo imali 36 ureda, a danas je njihov broj pao na 21, a očekuju se i daljnja smanjenja.  Klijenti na lokalnoj razini uključuju lokalna izvršna tijela, općine itd. Ako se subjekti financiraju na lokalnoj razini, usluge im se pružaju u regijama. </a:t>
            </a:r>
          </a:p>
          <a:p>
            <a:pPr algn="l"/>
            <a:endParaRPr lang="en-ZA" sz="1800" dirty="0">
              <a:solidFill>
                <a:schemeClr val="accent1">
                  <a:lumMod val="75000"/>
                </a:schemeClr>
              </a:solidFill>
            </a:endParaRPr>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4</a:t>
            </a:fld>
            <a:endParaRPr lang="en-US"/>
          </a:p>
        </p:txBody>
      </p:sp>
    </p:spTree>
    <p:extLst>
      <p:ext uri="{BB962C8B-B14F-4D97-AF65-F5344CB8AC3E}">
        <p14:creationId xmlns:p14="http://schemas.microsoft.com/office/powerpoint/2010/main" val="4115402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a:bodyPr>
          <a:lstStyle/>
          <a:p>
            <a:r>
              <a:rPr lang="hr-HR" sz="2000"/>
              <a:t>2. pitanje: Zemlje koje nemaju uspostavljene regionalne urede riznice neka navedu jesu li ti uredi ranije postojali.  Ako jesu, kada su i zašto zatvoreni? Zemlje koje imaju uspostavljene regionalne urede neka prodiskutiraju o razlikama između poslovanja središnje riznice i poslovanja regionalnih ureda.  Obje skupine pita se planira li se promjena broja zaposlenika. Ako da, zašto?</a:t>
            </a:r>
          </a:p>
          <a:p>
            <a:pPr algn="l"/>
            <a:endParaRPr lang="ru-RU" sz="1200" b="1" u="sng" dirty="0">
              <a:solidFill>
                <a:srgbClr val="FF0000"/>
              </a:solidFill>
            </a:endParaRPr>
          </a:p>
          <a:p>
            <a:pPr marL="285750" indent="-285750" algn="just">
              <a:buFont typeface="Wingdings" panose="05000000000000000000" pitchFamily="2" charset="2"/>
              <a:buChar char="Ø"/>
            </a:pPr>
            <a:r>
              <a:rPr lang="hr-HR" sz="1900" i="1">
                <a:solidFill>
                  <a:schemeClr val="accent1">
                    <a:lumMod val="75000"/>
                  </a:schemeClr>
                </a:solidFill>
              </a:rPr>
              <a:t> U Armeniji i Gruziji nema regionalnih ureda.</a:t>
            </a:r>
          </a:p>
          <a:p>
            <a:pPr marL="285750" indent="-285750" algn="just">
              <a:buFont typeface="Wingdings" panose="05000000000000000000" pitchFamily="2" charset="2"/>
              <a:buChar char="Ø"/>
            </a:pPr>
            <a:r>
              <a:rPr lang="hr-HR" sz="1900" i="1">
                <a:solidFill>
                  <a:schemeClr val="accent1">
                    <a:lumMod val="75000"/>
                  </a:schemeClr>
                </a:solidFill>
              </a:rPr>
              <a:t>U </a:t>
            </a:r>
            <a:r>
              <a:rPr lang="hr-HR" sz="1900" b="1" i="1">
                <a:solidFill>
                  <a:schemeClr val="accent1">
                    <a:lumMod val="75000"/>
                  </a:schemeClr>
                </a:solidFill>
              </a:rPr>
              <a:t>Armeniji</a:t>
            </a:r>
            <a:r>
              <a:rPr lang="hr-HR" sz="1900" i="1">
                <a:solidFill>
                  <a:schemeClr val="accent1">
                    <a:lumMod val="75000"/>
                  </a:schemeClr>
                </a:solidFill>
              </a:rPr>
              <a:t> neki klijenti nisu htjeli prijeći na elektronički sustav, ali kasnije su prepoznali koristi jer je posao znatno olakšan. Papirologija je bila puno složenija i skuplja. Sustav sȃm otkriva pogreške, a radno opterećenje se smanjilo. Prelazak nije bio jednostavan, ali zaposlenici su se sada navikli [na novi sustav]. </a:t>
            </a:r>
          </a:p>
          <a:p>
            <a:pPr marL="285750" indent="-285750" algn="just">
              <a:buFont typeface="Wingdings" panose="05000000000000000000" pitchFamily="2" charset="2"/>
              <a:buChar char="Ø"/>
            </a:pPr>
            <a:r>
              <a:rPr lang="hr-HR" sz="1900" i="1">
                <a:solidFill>
                  <a:schemeClr val="accent1">
                    <a:lumMod val="75000"/>
                  </a:schemeClr>
                </a:solidFill>
              </a:rPr>
              <a:t>U </a:t>
            </a:r>
            <a:r>
              <a:rPr lang="hr-HR" sz="1900" b="1" i="1">
                <a:solidFill>
                  <a:schemeClr val="accent1">
                    <a:lumMod val="75000"/>
                  </a:schemeClr>
                </a:solidFill>
              </a:rPr>
              <a:t>Gruziji</a:t>
            </a:r>
            <a:r>
              <a:rPr lang="hr-HR" sz="1900" i="1">
                <a:solidFill>
                  <a:schemeClr val="accent1">
                    <a:lumMod val="75000"/>
                  </a:schemeClr>
                </a:solidFill>
              </a:rPr>
              <a:t> zaposlenici nisu bili sigurni u reformu jer su naučeni na upotrebu papirnatih dokumenata s ručnim potpisom i pečatom. Prelazak je trajao otprilike jednu godinu i provedeno je intenzivno osposobljavanje; osim toga zaposlenici su bili zabrinuti oko smanjenja njihova broja. Međutim, lokalne organizacije koje su prešle na e-Riznicu angažirale su zaposlenike iz lokalnih ureda riznice jer su posjedovali višu razinu vještina.</a:t>
            </a:r>
          </a:p>
          <a:p>
            <a:pPr marL="285750" indent="-285750" algn="just">
              <a:buFont typeface="Wingdings" panose="05000000000000000000" pitchFamily="2" charset="2"/>
              <a:buChar char="Ø"/>
            </a:pPr>
            <a:r>
              <a:rPr lang="hr-HR" sz="1900" i="1">
                <a:solidFill>
                  <a:schemeClr val="accent1">
                    <a:lumMod val="75000"/>
                  </a:schemeClr>
                </a:solidFill>
              </a:rPr>
              <a:t>Nijedna od tih dviju zemalja nema veliku površinu. </a:t>
            </a: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5</a:t>
            </a:fld>
            <a:endParaRPr lang="en-US"/>
          </a:p>
        </p:txBody>
      </p:sp>
    </p:spTree>
    <p:extLst>
      <p:ext uri="{BB962C8B-B14F-4D97-AF65-F5344CB8AC3E}">
        <p14:creationId xmlns:p14="http://schemas.microsoft.com/office/powerpoint/2010/main" val="2606610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lnSpcReduction="10000"/>
          </a:bodyPr>
          <a:lstStyle/>
          <a:p>
            <a:pPr algn="l"/>
            <a:endParaRPr lang="ru-RU" sz="1200" b="1" u="sng" dirty="0">
              <a:solidFill>
                <a:srgbClr val="FF0000"/>
              </a:solidFill>
            </a:endParaRPr>
          </a:p>
          <a:p>
            <a:pPr marL="285750" indent="-285750" algn="just">
              <a:buFont typeface="Wingdings" panose="05000000000000000000" pitchFamily="2" charset="2"/>
              <a:buChar char="Ø"/>
            </a:pPr>
            <a:r>
              <a:rPr lang="hr-HR" sz="2000" b="1" i="1" dirty="0">
                <a:solidFill>
                  <a:schemeClr val="accent1">
                    <a:lumMod val="75000"/>
                  </a:schemeClr>
                </a:solidFill>
              </a:rPr>
              <a:t>Kazahstan</a:t>
            </a:r>
            <a:r>
              <a:rPr lang="hr-HR" sz="2000" i="1" dirty="0">
                <a:solidFill>
                  <a:schemeClr val="accent1">
                    <a:lumMod val="75000"/>
                  </a:schemeClr>
                </a:solidFill>
              </a:rPr>
              <a:t>: Pet je agencija u okviru Ministarstva financija – plaće za sva tijela MF-a, izrada izvješća, javna nabava, kvalifikacija građevinskih poduzeća s cijelog područja Kazahstana za državne ugovore. Rad uključuje i regionalne urede. 2021. smanjen je broj zaposlenika vlade, uključujući riznicu.</a:t>
            </a:r>
          </a:p>
          <a:p>
            <a:pPr marL="285750" indent="-285750" algn="just">
              <a:buFont typeface="Wingdings" panose="05000000000000000000" pitchFamily="2" charset="2"/>
              <a:buChar char="Ø"/>
            </a:pPr>
            <a:r>
              <a:rPr lang="hr-HR" sz="2000" b="1" i="1" dirty="0" err="1">
                <a:solidFill>
                  <a:schemeClr val="accent1">
                    <a:lumMod val="75000"/>
                  </a:schemeClr>
                </a:solidFill>
              </a:rPr>
              <a:t>Moldova</a:t>
            </a:r>
            <a:r>
              <a:rPr lang="hr-HR" sz="2000" i="1" dirty="0">
                <a:solidFill>
                  <a:schemeClr val="accent1">
                    <a:lumMod val="75000"/>
                  </a:schemeClr>
                </a:solidFill>
              </a:rPr>
              <a:t>: </a:t>
            </a:r>
            <a:r>
              <a:rPr lang="hr-HR" sz="2000" i="1" dirty="0" err="1">
                <a:solidFill>
                  <a:schemeClr val="accent1">
                    <a:lumMod val="75000"/>
                  </a:schemeClr>
                </a:solidFill>
              </a:rPr>
              <a:t>podnacionalni</a:t>
            </a:r>
            <a:r>
              <a:rPr lang="hr-HR" sz="2000" i="1" dirty="0">
                <a:solidFill>
                  <a:schemeClr val="accent1">
                    <a:lumMod val="75000"/>
                  </a:schemeClr>
                </a:solidFill>
              </a:rPr>
              <a:t> uredi pružaju usluge u okviru vladinih programa (na primjer, pružanje koncesijskih hipoteka). </a:t>
            </a:r>
            <a:r>
              <a:rPr lang="hr-HR" sz="2000" i="1" dirty="0" err="1">
                <a:solidFill>
                  <a:schemeClr val="accent1">
                    <a:lumMod val="75000"/>
                  </a:schemeClr>
                </a:solidFill>
              </a:rPr>
              <a:t>Podnacionalni</a:t>
            </a:r>
            <a:r>
              <a:rPr lang="hr-HR" sz="2000" i="1" dirty="0">
                <a:solidFill>
                  <a:schemeClr val="accent1">
                    <a:lumMod val="75000"/>
                  </a:schemeClr>
                </a:solidFill>
              </a:rPr>
              <a:t> uredi rade sa svakim klijentom, provjeravaju svaki paket i obrađuju mjesečna plaćanja naknade. Radi se na programima socijalne zaštite.</a:t>
            </a:r>
          </a:p>
          <a:p>
            <a:pPr marL="285750" indent="-285750" algn="just">
              <a:buFont typeface="Wingdings" panose="05000000000000000000" pitchFamily="2" charset="2"/>
              <a:buChar char="Ø"/>
            </a:pPr>
            <a:r>
              <a:rPr lang="hr-HR" sz="2000" b="1" i="1" dirty="0">
                <a:solidFill>
                  <a:schemeClr val="accent1">
                    <a:lumMod val="75000"/>
                  </a:schemeClr>
                </a:solidFill>
              </a:rPr>
              <a:t>Azerbajdžan:</a:t>
            </a:r>
            <a:r>
              <a:rPr lang="hr-HR" sz="2000" i="1" dirty="0">
                <a:solidFill>
                  <a:schemeClr val="accent1">
                    <a:lumMod val="75000"/>
                  </a:schemeClr>
                </a:solidFill>
              </a:rPr>
              <a:t> Zasad nema novih funkcija; želimo smanjiti broj </a:t>
            </a:r>
            <a:r>
              <a:rPr lang="hr-HR" sz="2000" i="1" dirty="0" err="1">
                <a:solidFill>
                  <a:schemeClr val="accent1">
                    <a:lumMod val="75000"/>
                  </a:schemeClr>
                </a:solidFill>
              </a:rPr>
              <a:t>podnacionalnih</a:t>
            </a:r>
            <a:r>
              <a:rPr lang="hr-HR" sz="2000" i="1" dirty="0">
                <a:solidFill>
                  <a:schemeClr val="accent1">
                    <a:lumMod val="75000"/>
                  </a:schemeClr>
                </a:solidFill>
              </a:rPr>
              <a:t> ureda na najmanju razinu. Jedan ured bio bi zadužen za nabave Ministarstva obrane i drugo. Drugi ured samo bi pružao usluge sektorima zdravstva i obrazovanja.  Treći ured pružao bi usluge </a:t>
            </a:r>
            <a:r>
              <a:rPr lang="hr-HR" sz="2000" i="1" dirty="0" err="1">
                <a:solidFill>
                  <a:schemeClr val="accent1">
                    <a:lumMod val="75000"/>
                  </a:schemeClr>
                </a:solidFill>
              </a:rPr>
              <a:t>kvazijavnom</a:t>
            </a:r>
            <a:r>
              <a:rPr lang="hr-HR" sz="2000" i="1" dirty="0">
                <a:solidFill>
                  <a:schemeClr val="accent1">
                    <a:lumMod val="75000"/>
                  </a:schemeClr>
                </a:solidFill>
              </a:rPr>
              <a:t> sektoru te možda zaposlenicima vlade, Ministarstvu vanjskih poslova itd. </a:t>
            </a:r>
            <a:r>
              <a:rPr lang="hr-HR" sz="2000" i="1" dirty="0" err="1">
                <a:solidFill>
                  <a:schemeClr val="accent1">
                    <a:lumMod val="75000"/>
                  </a:schemeClr>
                </a:solidFill>
              </a:rPr>
              <a:t>Podnacionalne</a:t>
            </a:r>
            <a:r>
              <a:rPr lang="hr-HR" sz="2000" i="1" dirty="0">
                <a:solidFill>
                  <a:schemeClr val="accent1">
                    <a:lumMod val="75000"/>
                  </a:schemeClr>
                </a:solidFill>
              </a:rPr>
              <a:t> urede želimo organizirati po sektorima, pri čemu bismo potpuno odustali od druge razine. Usluge se već pružaju putem portala.  Ako budemo trebali nastaviti smanjivati broj zaposlenika, doći će do društvenog problema; smanjenja su već počela. Došlo je do proširenja, neki su zaposlenici otišli u mirovinu, dok su drugi dali otkaz i prešli na drugo radno mjesto.</a:t>
            </a:r>
          </a:p>
          <a:p>
            <a:pPr marL="285750" indent="-285750" algn="just">
              <a:buFont typeface="Wingdings" panose="05000000000000000000" pitchFamily="2" charset="2"/>
              <a:buChar char="Ø"/>
            </a:pPr>
            <a:endParaRPr lang="en-ZA" sz="2000" i="1" dirty="0">
              <a:solidFill>
                <a:schemeClr val="accent1">
                  <a:lumMod val="75000"/>
                </a:schemeClr>
              </a:solidFill>
            </a:endParaRPr>
          </a:p>
          <a:p>
            <a:pPr marL="457200" indent="-457200" algn="l">
              <a:buFont typeface="Arial" panose="020B0604020202020204" pitchFamily="34" charset="0"/>
              <a:buChar char="•"/>
            </a:pPr>
            <a:endParaRPr lang="ru-RU" sz="1800" b="1" dirty="0">
              <a:solidFill>
                <a:schemeClr val="accent1">
                  <a:lumMod val="75000"/>
                </a:schemeClr>
              </a:solidFill>
            </a:endParaRPr>
          </a:p>
          <a:p>
            <a:pPr algn="l"/>
            <a:endParaRPr lang="en-ZA" sz="1800" dirty="0">
              <a:solidFill>
                <a:schemeClr val="accent1">
                  <a:lumMod val="75000"/>
                </a:schemeClr>
              </a:solidFill>
            </a:endParaRPr>
          </a:p>
          <a:p>
            <a:pPr marL="457200" indent="-457200" algn="l">
              <a:buFont typeface="Arial" panose="020B0604020202020204" pitchFamily="34" charset="0"/>
              <a:buChar char="•"/>
            </a:pPr>
            <a:endParaRPr lang="en-ZA" sz="1800" dirty="0">
              <a:solidFill>
                <a:schemeClr val="accent1">
                  <a:lumMod val="75000"/>
                </a:schemeClr>
              </a:solidFill>
            </a:endParaRPr>
          </a:p>
          <a:p>
            <a:pPr marL="457200" indent="-457200" algn="l">
              <a:buFont typeface="Arial" panose="020B0604020202020204" pitchFamily="34" charset="0"/>
              <a:buChar char="•"/>
            </a:pPr>
            <a:endParaRPr lang="en-ZA" sz="1800" dirty="0">
              <a:solidFill>
                <a:schemeClr val="accent1">
                  <a:lumMod val="75000"/>
                </a:schemeClr>
              </a:solidFill>
            </a:endParaRPr>
          </a:p>
          <a:p>
            <a:pPr algn="l"/>
            <a:endParaRPr lang="en-ZA" sz="1800" dirty="0">
              <a:solidFill>
                <a:schemeClr val="accent1">
                  <a:lumMod val="75000"/>
                </a:schemeClr>
              </a:solidFill>
            </a:endParaRPr>
          </a:p>
          <a:p>
            <a:pPr algn="l"/>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6</a:t>
            </a:fld>
            <a:endParaRPr lang="en-US"/>
          </a:p>
        </p:txBody>
      </p:sp>
    </p:spTree>
    <p:extLst>
      <p:ext uri="{BB962C8B-B14F-4D97-AF65-F5344CB8AC3E}">
        <p14:creationId xmlns:p14="http://schemas.microsoft.com/office/powerpoint/2010/main" val="3843419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fontScale="92500" lnSpcReduction="10000"/>
          </a:bodyPr>
          <a:lstStyle/>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hr-HR" sz="2000" b="1" i="1" u="none" strike="noStrike" cap="none" normalizeH="0" baseline="0" noProof="0">
                <a:ln>
                  <a:noFill/>
                </a:ln>
                <a:solidFill>
                  <a:srgbClr val="4F81BD">
                    <a:lumMod val="75000"/>
                  </a:srgbClr>
                </a:solidFill>
                <a:effectLst/>
                <a:uLnTx/>
                <a:uFillTx/>
                <a:latin typeface="Calibri"/>
                <a:ea typeface="+mn-ea"/>
                <a:cs typeface="+mn-cs"/>
              </a:rPr>
              <a:t>Kirgistan: </a:t>
            </a:r>
            <a:r>
              <a:rPr kumimoji="0" lang="hr-HR" sz="2000" i="1" u="none" strike="noStrike" cap="none" normalizeH="0" baseline="0" noProof="0">
                <a:ln>
                  <a:noFill/>
                </a:ln>
                <a:solidFill>
                  <a:srgbClr val="4F81BD">
                    <a:lumMod val="75000"/>
                  </a:srgbClr>
                </a:solidFill>
                <a:effectLst/>
                <a:uLnTx/>
                <a:uFillTx/>
                <a:latin typeface="Calibri"/>
                <a:ea typeface="+mn-ea"/>
                <a:cs typeface="+mn-cs"/>
              </a:rPr>
              <a:t>54 ureda prve razine izvodi funkcije druge razine. Podnacionalni uredi vrlo su mali.</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hr-HR" sz="2000" b="1" i="1" u="none" strike="noStrike" cap="none" normalizeH="0" baseline="0" noProof="0">
                <a:ln>
                  <a:noFill/>
                </a:ln>
                <a:solidFill>
                  <a:srgbClr val="4F81BD">
                    <a:lumMod val="75000"/>
                  </a:srgbClr>
                </a:solidFill>
                <a:effectLst/>
                <a:uLnTx/>
                <a:uFillTx/>
                <a:latin typeface="Calibri"/>
                <a:ea typeface="+mn-ea"/>
                <a:cs typeface="+mn-cs"/>
              </a:rPr>
              <a:t>Uzbekistan:</a:t>
            </a:r>
            <a:r>
              <a:rPr kumimoji="0" lang="hr-HR" sz="2000" i="1" u="none" strike="noStrike" cap="none" normalizeH="0" baseline="0" noProof="0">
                <a:ln>
                  <a:noFill/>
                </a:ln>
                <a:solidFill>
                  <a:srgbClr val="4F81BD">
                    <a:lumMod val="75000"/>
                  </a:srgbClr>
                </a:solidFill>
                <a:effectLst/>
                <a:uLnTx/>
                <a:uFillTx/>
                <a:latin typeface="Calibri"/>
                <a:ea typeface="+mn-ea"/>
                <a:cs typeface="+mn-cs"/>
              </a:rPr>
              <a:t> 208 okružnih ureda uglavnom se bave plaćanjima i registracijom ugovora. Osim toga, provjeravaju izvršenje proračuna gotovinskim sredstvima.  Od završetka ankete broj zaposlenika znatno je smanjen zbog uvođenja automatizacije. </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hr-HR" sz="2000" b="1" i="1" u="none" strike="noStrike" cap="none" normalizeH="0" baseline="0" noProof="0">
                <a:ln>
                  <a:noFill/>
                </a:ln>
                <a:solidFill>
                  <a:srgbClr val="4F81BD">
                    <a:lumMod val="75000"/>
                  </a:srgbClr>
                </a:solidFill>
                <a:effectLst/>
                <a:uLnTx/>
                <a:uFillTx/>
                <a:latin typeface="Calibri"/>
                <a:ea typeface="+mn-ea"/>
                <a:cs typeface="+mn-cs"/>
              </a:rPr>
              <a:t>Tadžikistan:  </a:t>
            </a:r>
            <a:r>
              <a:rPr kumimoji="0" lang="hr-HR" sz="2000" i="1" u="none" strike="noStrike" cap="none" normalizeH="0" baseline="0" noProof="0">
                <a:ln>
                  <a:noFill/>
                </a:ln>
                <a:solidFill>
                  <a:srgbClr val="4F81BD">
                    <a:lumMod val="75000"/>
                  </a:srgbClr>
                </a:solidFill>
                <a:effectLst/>
                <a:uLnTx/>
                <a:uFillTx/>
                <a:latin typeface="Calibri"/>
                <a:ea typeface="+mn-ea"/>
                <a:cs typeface="+mn-cs"/>
              </a:rPr>
              <a:t>Postoji 69 regionalnih i lokalnih ureda, uz 5 – 6 zaposlenika u regionalnim uredima. Zasad nije došlo do promjena u pogledu broja zaposlenika. </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hr-HR" sz="2000" i="1" u="none" strike="noStrike" cap="none" normalizeH="0" baseline="0" noProof="0">
                <a:ln>
                  <a:noFill/>
                </a:ln>
                <a:solidFill>
                  <a:srgbClr val="4F81BD">
                    <a:lumMod val="75000"/>
                  </a:srgbClr>
                </a:solidFill>
                <a:effectLst/>
                <a:uLnTx/>
                <a:uFillTx/>
                <a:latin typeface="Calibri"/>
                <a:ea typeface="+mn-ea"/>
                <a:cs typeface="+mn-cs"/>
              </a:rPr>
              <a:t>U manjim zemljama moguće je snaći se bez podnacionalnih ureda. Svugdje se uvodi automatizacija, no različitim tempom.</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hr-HR" sz="2000" b="1" i="1" u="none" strike="noStrike" cap="none" normalizeH="0" baseline="0" noProof="0">
                <a:ln>
                  <a:noFill/>
                </a:ln>
                <a:solidFill>
                  <a:srgbClr val="4F81BD">
                    <a:lumMod val="75000"/>
                  </a:srgbClr>
                </a:solidFill>
                <a:effectLst/>
                <a:uLnTx/>
                <a:uFillTx/>
                <a:latin typeface="Calibri"/>
                <a:ea typeface="+mn-ea"/>
                <a:cs typeface="+mn-cs"/>
              </a:rPr>
              <a:t>Kazahstan</a:t>
            </a:r>
            <a:r>
              <a:rPr kumimoji="0" lang="hr-HR" sz="2000" i="1" u="none" strike="noStrike" cap="none" normalizeH="0" baseline="0" noProof="0">
                <a:ln>
                  <a:noFill/>
                </a:ln>
                <a:solidFill>
                  <a:srgbClr val="4F81BD">
                    <a:lumMod val="75000"/>
                  </a:srgbClr>
                </a:solidFill>
                <a:effectLst/>
                <a:uLnTx/>
                <a:uFillTx/>
                <a:latin typeface="Calibri"/>
                <a:ea typeface="+mn-ea"/>
                <a:cs typeface="+mn-cs"/>
              </a:rPr>
              <a:t> je po površini vrlo velika zemlja, zbog čega centralizacija nije moguća + proračun ima četiri razine.</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hr-HR" sz="2000" i="1" u="none" strike="noStrike" cap="none" normalizeH="0" baseline="0" noProof="0">
                <a:ln>
                  <a:noFill/>
                </a:ln>
                <a:solidFill>
                  <a:srgbClr val="4F81BD">
                    <a:lumMod val="75000"/>
                  </a:srgbClr>
                </a:solidFill>
                <a:effectLst/>
                <a:uLnTx/>
                <a:uFillTx/>
                <a:latin typeface="Calibri"/>
                <a:ea typeface="+mn-ea"/>
                <a:cs typeface="+mn-cs"/>
              </a:rPr>
              <a:t>U </a:t>
            </a:r>
            <a:r>
              <a:rPr kumimoji="0" lang="hr-HR" sz="2000" b="1" i="1" u="none" strike="noStrike" cap="none" normalizeH="0" baseline="0" noProof="0">
                <a:ln>
                  <a:noFill/>
                </a:ln>
                <a:solidFill>
                  <a:srgbClr val="4F81BD">
                    <a:lumMod val="75000"/>
                  </a:srgbClr>
                </a:solidFill>
                <a:effectLst/>
                <a:uLnTx/>
                <a:uFillTx/>
                <a:latin typeface="Calibri"/>
                <a:ea typeface="+mn-ea"/>
                <a:cs typeface="+mn-cs"/>
              </a:rPr>
              <a:t>Azerbajdžanu</a:t>
            </a:r>
            <a:r>
              <a:rPr kumimoji="0" lang="hr-HR" sz="2000" i="1" u="none" strike="noStrike" cap="none" normalizeH="0" baseline="0" noProof="0">
                <a:ln>
                  <a:noFill/>
                </a:ln>
                <a:solidFill>
                  <a:srgbClr val="4F81BD">
                    <a:lumMod val="75000"/>
                  </a:srgbClr>
                </a:solidFill>
                <a:effectLst/>
                <a:uLnTx/>
                <a:uFillTx/>
                <a:latin typeface="Calibri"/>
                <a:ea typeface="+mn-ea"/>
                <a:cs typeface="+mn-cs"/>
              </a:rPr>
              <a:t> diskutira se o raznim mogućnostima.  Teoretski je moguće poslovati bez podnacionalnih ureda, ali treba razmotriti velik broj čimbenika. </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hr-HR" sz="2000" b="1" i="1" u="none" strike="noStrike" cap="none" normalizeH="0" baseline="0" noProof="0">
                <a:ln>
                  <a:noFill/>
                </a:ln>
                <a:solidFill>
                  <a:srgbClr val="4F81BD">
                    <a:lumMod val="75000"/>
                  </a:srgbClr>
                </a:solidFill>
                <a:effectLst/>
                <a:uLnTx/>
                <a:uFillTx/>
                <a:latin typeface="Calibri"/>
                <a:ea typeface="+mn-ea"/>
                <a:cs typeface="+mn-cs"/>
              </a:rPr>
              <a:t>Moldova</a:t>
            </a:r>
            <a:r>
              <a:rPr kumimoji="0" lang="hr-HR" sz="2000" i="1" u="none" strike="noStrike" cap="none" normalizeH="0" baseline="0" noProof="0">
                <a:ln>
                  <a:noFill/>
                </a:ln>
                <a:solidFill>
                  <a:srgbClr val="4F81BD">
                    <a:lumMod val="75000"/>
                  </a:srgbClr>
                </a:solidFill>
                <a:effectLst/>
                <a:uLnTx/>
                <a:uFillTx/>
                <a:latin typeface="Calibri"/>
                <a:ea typeface="+mn-ea"/>
                <a:cs typeface="+mn-cs"/>
              </a:rPr>
              <a:t> je 2017. napravila velik korak ka drastičnom smanjenju u podnacionalnim uredima.  Riječ je o političkoj odluci te je u to vrijeme bilo jako teško raditi jer IISFU nije bio prilagođen, a broj promjena koje se mogu uvesti u sustav vrlo je ograničen.  Otada se nisu uvodile takve drastične promjene. Sad se vodi diskusija o konsolidaciji svih podnacionalnih ureda u Kišinjevu. Prilagodba je trajala tri do četiri godine.</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endParaRPr kumimoji="0" lang="en-US" sz="2000" i="1" u="none" strike="noStrike" kern="1200" cap="none" spc="0" normalizeH="0" baseline="0" noProof="0" dirty="0">
              <a:ln>
                <a:noFill/>
              </a:ln>
              <a:solidFill>
                <a:srgbClr val="4F81BD">
                  <a:lumMod val="75000"/>
                </a:srgbClr>
              </a:solidFill>
              <a:effectLst/>
              <a:uLnTx/>
              <a:uFillTx/>
              <a:latin typeface="Calibri"/>
              <a:ea typeface="+mn-ea"/>
              <a:cs typeface="+mn-cs"/>
            </a:endParaRP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endParaRPr kumimoji="0" lang="en-US" sz="2000" i="1" u="none" strike="noStrike" kern="1200" cap="none" spc="0" normalizeH="0" baseline="0" noProof="0" dirty="0">
              <a:ln>
                <a:noFill/>
              </a:ln>
              <a:solidFill>
                <a:srgbClr val="4F81BD">
                  <a:lumMod val="75000"/>
                </a:srgbClr>
              </a:solidFill>
              <a:effectLst/>
              <a:uLnTx/>
              <a:uFillTx/>
              <a:latin typeface="Calibri"/>
              <a:ea typeface="+mn-ea"/>
              <a:cs typeface="+mn-cs"/>
            </a:endParaRP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endParaRPr kumimoji="0" lang="en-US" sz="2000" i="1" u="none" strike="noStrike" kern="1200" cap="none" spc="0" normalizeH="0" baseline="0" noProof="0" dirty="0">
              <a:ln>
                <a:noFill/>
              </a:ln>
              <a:solidFill>
                <a:srgbClr val="4F81BD">
                  <a:lumMod val="75000"/>
                </a:srgbClr>
              </a:solidFill>
              <a:effectLst/>
              <a:uLnTx/>
              <a:uFillTx/>
              <a:latin typeface="Calibri"/>
              <a:ea typeface="+mn-ea"/>
              <a:cs typeface="+mn-cs"/>
            </a:endParaRP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endParaRPr kumimoji="0" lang="en-US" sz="2000" i="1" u="none" strike="noStrike" kern="1200" cap="none" spc="0" normalizeH="0" baseline="0" noProof="0" dirty="0">
              <a:ln>
                <a:noFill/>
              </a:ln>
              <a:solidFill>
                <a:srgbClr val="4F81BD">
                  <a:lumMod val="75000"/>
                </a:srgbClr>
              </a:solidFill>
              <a:effectLst/>
              <a:uLnTx/>
              <a:uFillTx/>
              <a:latin typeface="Calibri"/>
              <a:ea typeface="+mn-ea"/>
              <a:cs typeface="+mn-cs"/>
            </a:endParaRPr>
          </a:p>
          <a:p>
            <a:pPr algn="l"/>
            <a:endParaRPr lang="ru-RU" sz="2200" dirty="0">
              <a:solidFill>
                <a:schemeClr val="accent1">
                  <a:lumMod val="75000"/>
                </a:schemeClr>
              </a:solidFill>
            </a:endParaRPr>
          </a:p>
          <a:p>
            <a:pPr algn="l"/>
            <a:endParaRPr lang="en-ZA" sz="1800" dirty="0">
              <a:solidFill>
                <a:schemeClr val="accent1">
                  <a:lumMod val="75000"/>
                </a:schemeClr>
              </a:solidFill>
            </a:endParaRPr>
          </a:p>
          <a:p>
            <a:pPr marL="457200" indent="-457200" algn="l">
              <a:buFont typeface="Arial" panose="020B0604020202020204" pitchFamily="34" charset="0"/>
              <a:buChar char="•"/>
            </a:pPr>
            <a:endParaRPr lang="en-ZA" sz="1800" dirty="0">
              <a:solidFill>
                <a:schemeClr val="accent1">
                  <a:lumMod val="75000"/>
                </a:schemeClr>
              </a:solidFill>
            </a:endParaRPr>
          </a:p>
          <a:p>
            <a:pPr marL="457200" indent="-457200" algn="l">
              <a:buFont typeface="Arial" panose="020B0604020202020204" pitchFamily="34" charset="0"/>
              <a:buChar char="•"/>
            </a:pPr>
            <a:endParaRPr lang="en-ZA" sz="1800" dirty="0">
              <a:solidFill>
                <a:schemeClr val="accent1">
                  <a:lumMod val="75000"/>
                </a:schemeClr>
              </a:solidFill>
            </a:endParaRPr>
          </a:p>
          <a:p>
            <a:pPr algn="l"/>
            <a:endParaRPr lang="en-ZA" sz="1800" dirty="0">
              <a:solidFill>
                <a:schemeClr val="accent1">
                  <a:lumMod val="75000"/>
                </a:schemeClr>
              </a:solidFill>
            </a:endParaRPr>
          </a:p>
          <a:p>
            <a:pPr algn="l"/>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7</a:t>
            </a:fld>
            <a:endParaRPr lang="en-US"/>
          </a:p>
        </p:txBody>
      </p:sp>
    </p:spTree>
    <p:extLst>
      <p:ext uri="{BB962C8B-B14F-4D97-AF65-F5344CB8AC3E}">
        <p14:creationId xmlns:p14="http://schemas.microsoft.com/office/powerpoint/2010/main" val="3294488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068960"/>
            <a:ext cx="7560840" cy="1319808"/>
          </a:xfrm>
        </p:spPr>
        <p:txBody>
          <a:bodyPr>
            <a:normAutofit/>
          </a:bodyPr>
          <a:lstStyle/>
          <a:p>
            <a:r>
              <a:rPr lang="hr-HR" sz="3600" b="1">
                <a:solidFill>
                  <a:schemeClr val="accent1">
                    <a:lumMod val="75000"/>
                  </a:schemeClr>
                </a:solidFill>
              </a:rPr>
              <a:t>HVALA!</a:t>
            </a:r>
          </a:p>
          <a:p>
            <a:endParaRPr lang="ru-RU" sz="3000" b="1" i="1" dirty="0">
              <a:solidFill>
                <a:schemeClr val="accent1">
                  <a:lumMod val="75000"/>
                </a:schemeClr>
              </a:solidFill>
            </a:endParaRPr>
          </a:p>
          <a:p>
            <a:pPr marL="457200" indent="-457200" algn="l">
              <a:buFont typeface="Arial" panose="020B0604020202020204" pitchFamily="34" charset="0"/>
              <a:buChar char="•"/>
            </a:pPr>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8</a:t>
            </a:fld>
            <a:endParaRPr lang="en-US"/>
          </a:p>
        </p:txBody>
      </p:sp>
    </p:spTree>
    <p:extLst>
      <p:ext uri="{BB962C8B-B14F-4D97-AF65-F5344CB8AC3E}">
        <p14:creationId xmlns:p14="http://schemas.microsoft.com/office/powerpoint/2010/main" val="2371197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1227</TotalTime>
  <Words>1201</Words>
  <Application>Microsoft Office PowerPoint</Application>
  <PresentationFormat>On-screen Show (4:3)</PresentationFormat>
  <Paragraphs>84</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Deanna Aubrey</dc:creator>
  <cp:lastModifiedBy>Tetiana Shalkivska</cp:lastModifiedBy>
  <cp:revision>66</cp:revision>
  <cp:lastPrinted>2012-03-11T09:33:36Z</cp:lastPrinted>
  <dcterms:created xsi:type="dcterms:W3CDTF">2012-02-13T09:14:10Z</dcterms:created>
  <dcterms:modified xsi:type="dcterms:W3CDTF">2023-07-10T18:41:49Z</dcterms:modified>
</cp:coreProperties>
</file>