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63" r:id="rId2"/>
    <p:sldId id="366" r:id="rId3"/>
    <p:sldId id="369" r:id="rId4"/>
    <p:sldId id="370" r:id="rId5"/>
    <p:sldId id="368" r:id="rId6"/>
    <p:sldId id="367" r:id="rId7"/>
    <p:sldId id="371" r:id="rId8"/>
    <p:sldId id="365" r:id="rId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AF1DB7-34FD-45C7-9973-DFD3F7100E53}" v="3" dt="2023-06-26T21:16:22.2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884"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elena Slizhevskaya" userId="c31c118f-cc09-4814-95e2-f268a72c0a23" providerId="ADAL" clId="{5DAF1DB7-34FD-45C7-9973-DFD3F7100E53}"/>
    <pc:docChg chg="undo custSel delSld modSld">
      <pc:chgData name="Yelena Slizhevskaya" userId="c31c118f-cc09-4814-95e2-f268a72c0a23" providerId="ADAL" clId="{5DAF1DB7-34FD-45C7-9973-DFD3F7100E53}" dt="2023-06-26T21:16:22.280" v="142" actId="20578"/>
      <pc:docMkLst>
        <pc:docMk/>
      </pc:docMkLst>
      <pc:sldChg chg="modSp">
        <pc:chgData name="Yelena Slizhevskaya" userId="c31c118f-cc09-4814-95e2-f268a72c0a23" providerId="ADAL" clId="{5DAF1DB7-34FD-45C7-9973-DFD3F7100E53}" dt="2023-06-26T21:16:22.280" v="142" actId="20578"/>
        <pc:sldMkLst>
          <pc:docMk/>
          <pc:sldMk cId="2355865019" sldId="263"/>
        </pc:sldMkLst>
        <pc:spChg chg="mod">
          <ac:chgData name="Yelena Slizhevskaya" userId="c31c118f-cc09-4814-95e2-f268a72c0a23" providerId="ADAL" clId="{5DAF1DB7-34FD-45C7-9973-DFD3F7100E53}" dt="2023-06-26T21:16:22.280" v="142" actId="20578"/>
          <ac:spMkLst>
            <pc:docMk/>
            <pc:sldMk cId="2355865019" sldId="263"/>
            <ac:spMk id="3" creationId="{00000000-0000-0000-0000-000000000000}"/>
          </ac:spMkLst>
        </pc:spChg>
      </pc:sldChg>
      <pc:sldChg chg="modSp mod">
        <pc:chgData name="Yelena Slizhevskaya" userId="c31c118f-cc09-4814-95e2-f268a72c0a23" providerId="ADAL" clId="{5DAF1DB7-34FD-45C7-9973-DFD3F7100E53}" dt="2023-06-26T21:02:55.956" v="12" actId="20577"/>
        <pc:sldMkLst>
          <pc:docMk/>
          <pc:sldMk cId="1985764190" sldId="366"/>
        </pc:sldMkLst>
        <pc:spChg chg="mod">
          <ac:chgData name="Yelena Slizhevskaya" userId="c31c118f-cc09-4814-95e2-f268a72c0a23" providerId="ADAL" clId="{5DAF1DB7-34FD-45C7-9973-DFD3F7100E53}" dt="2023-06-26T21:02:55.956" v="12" actId="20577"/>
          <ac:spMkLst>
            <pc:docMk/>
            <pc:sldMk cId="1985764190" sldId="366"/>
            <ac:spMk id="3" creationId="{00000000-0000-0000-0000-000000000000}"/>
          </ac:spMkLst>
        </pc:spChg>
      </pc:sldChg>
      <pc:sldChg chg="modSp mod">
        <pc:chgData name="Yelena Slizhevskaya" userId="c31c118f-cc09-4814-95e2-f268a72c0a23" providerId="ADAL" clId="{5DAF1DB7-34FD-45C7-9973-DFD3F7100E53}" dt="2023-06-26T21:10:55.448" v="97" actId="113"/>
        <pc:sldMkLst>
          <pc:docMk/>
          <pc:sldMk cId="3843419887" sldId="367"/>
        </pc:sldMkLst>
        <pc:spChg chg="mod">
          <ac:chgData name="Yelena Slizhevskaya" userId="c31c118f-cc09-4814-95e2-f268a72c0a23" providerId="ADAL" clId="{5DAF1DB7-34FD-45C7-9973-DFD3F7100E53}" dt="2023-06-26T21:10:55.448" v="97" actId="113"/>
          <ac:spMkLst>
            <pc:docMk/>
            <pc:sldMk cId="3843419887" sldId="367"/>
            <ac:spMk id="3" creationId="{00000000-0000-0000-0000-000000000000}"/>
          </ac:spMkLst>
        </pc:spChg>
      </pc:sldChg>
      <pc:sldChg chg="modSp mod">
        <pc:chgData name="Yelena Slizhevskaya" userId="c31c118f-cc09-4814-95e2-f268a72c0a23" providerId="ADAL" clId="{5DAF1DB7-34FD-45C7-9973-DFD3F7100E53}" dt="2023-06-26T21:10:16.089" v="90" actId="6549"/>
        <pc:sldMkLst>
          <pc:docMk/>
          <pc:sldMk cId="2606610106" sldId="368"/>
        </pc:sldMkLst>
        <pc:spChg chg="mod">
          <ac:chgData name="Yelena Slizhevskaya" userId="c31c118f-cc09-4814-95e2-f268a72c0a23" providerId="ADAL" clId="{5DAF1DB7-34FD-45C7-9973-DFD3F7100E53}" dt="2023-06-26T21:10:16.089" v="90" actId="6549"/>
          <ac:spMkLst>
            <pc:docMk/>
            <pc:sldMk cId="2606610106" sldId="368"/>
            <ac:spMk id="3" creationId="{00000000-0000-0000-0000-000000000000}"/>
          </ac:spMkLst>
        </pc:spChg>
      </pc:sldChg>
      <pc:sldChg chg="modSp mod">
        <pc:chgData name="Yelena Slizhevskaya" userId="c31c118f-cc09-4814-95e2-f268a72c0a23" providerId="ADAL" clId="{5DAF1DB7-34FD-45C7-9973-DFD3F7100E53}" dt="2023-06-26T21:09:20.998" v="76" actId="20577"/>
        <pc:sldMkLst>
          <pc:docMk/>
          <pc:sldMk cId="2635026556" sldId="369"/>
        </pc:sldMkLst>
        <pc:spChg chg="mod">
          <ac:chgData name="Yelena Slizhevskaya" userId="c31c118f-cc09-4814-95e2-f268a72c0a23" providerId="ADAL" clId="{5DAF1DB7-34FD-45C7-9973-DFD3F7100E53}" dt="2023-06-26T21:09:20.998" v="76" actId="20577"/>
          <ac:spMkLst>
            <pc:docMk/>
            <pc:sldMk cId="2635026556" sldId="369"/>
            <ac:spMk id="3" creationId="{00000000-0000-0000-0000-000000000000}"/>
          </ac:spMkLst>
        </pc:spChg>
      </pc:sldChg>
      <pc:sldChg chg="modSp mod">
        <pc:chgData name="Yelena Slizhevskaya" userId="c31c118f-cc09-4814-95e2-f268a72c0a23" providerId="ADAL" clId="{5DAF1DB7-34FD-45C7-9973-DFD3F7100E53}" dt="2023-06-26T21:09:04.412" v="75" actId="6549"/>
        <pc:sldMkLst>
          <pc:docMk/>
          <pc:sldMk cId="4115402615" sldId="370"/>
        </pc:sldMkLst>
        <pc:spChg chg="mod">
          <ac:chgData name="Yelena Slizhevskaya" userId="c31c118f-cc09-4814-95e2-f268a72c0a23" providerId="ADAL" clId="{5DAF1DB7-34FD-45C7-9973-DFD3F7100E53}" dt="2023-06-26T21:09:04.412" v="75" actId="6549"/>
          <ac:spMkLst>
            <pc:docMk/>
            <pc:sldMk cId="4115402615" sldId="370"/>
            <ac:spMk id="3" creationId="{00000000-0000-0000-0000-000000000000}"/>
          </ac:spMkLst>
        </pc:spChg>
      </pc:sldChg>
      <pc:sldChg chg="modSp mod">
        <pc:chgData name="Yelena Slizhevskaya" userId="c31c118f-cc09-4814-95e2-f268a72c0a23" providerId="ADAL" clId="{5DAF1DB7-34FD-45C7-9973-DFD3F7100E53}" dt="2023-06-26T21:14:33.260" v="139" actId="6549"/>
        <pc:sldMkLst>
          <pc:docMk/>
          <pc:sldMk cId="3294488727" sldId="371"/>
        </pc:sldMkLst>
        <pc:spChg chg="mod">
          <ac:chgData name="Yelena Slizhevskaya" userId="c31c118f-cc09-4814-95e2-f268a72c0a23" providerId="ADAL" clId="{5DAF1DB7-34FD-45C7-9973-DFD3F7100E53}" dt="2023-06-26T21:14:33.260" v="139" actId="6549"/>
          <ac:spMkLst>
            <pc:docMk/>
            <pc:sldMk cId="3294488727" sldId="371"/>
            <ac:spMk id="3" creationId="{00000000-0000-0000-0000-000000000000}"/>
          </ac:spMkLst>
        </pc:spChg>
      </pc:sldChg>
      <pc:sldChg chg="modSp del mod">
        <pc:chgData name="Yelena Slizhevskaya" userId="c31c118f-cc09-4814-95e2-f268a72c0a23" providerId="ADAL" clId="{5DAF1DB7-34FD-45C7-9973-DFD3F7100E53}" dt="2023-06-26T21:12:57.243" v="121" actId="2696"/>
        <pc:sldMkLst>
          <pc:docMk/>
          <pc:sldMk cId="3884085898" sldId="372"/>
        </pc:sldMkLst>
        <pc:spChg chg="mod">
          <ac:chgData name="Yelena Slizhevskaya" userId="c31c118f-cc09-4814-95e2-f268a72c0a23" providerId="ADAL" clId="{5DAF1DB7-34FD-45C7-9973-DFD3F7100E53}" dt="2023-06-26T21:11:13.947" v="99" actId="21"/>
          <ac:spMkLst>
            <pc:docMk/>
            <pc:sldMk cId="3884085898" sldId="372"/>
            <ac:spMk id="3" creationId="{00000000-0000-0000-0000-000000000000}"/>
          </ac:spMkLst>
        </pc:spChg>
      </pc:sldChg>
      <pc:sldChg chg="modSp del mod">
        <pc:chgData name="Yelena Slizhevskaya" userId="c31c118f-cc09-4814-95e2-f268a72c0a23" providerId="ADAL" clId="{5DAF1DB7-34FD-45C7-9973-DFD3F7100E53}" dt="2023-06-26T21:14:24.076" v="137" actId="2696"/>
        <pc:sldMkLst>
          <pc:docMk/>
          <pc:sldMk cId="4292286960" sldId="373"/>
        </pc:sldMkLst>
        <pc:spChg chg="mod">
          <ac:chgData name="Yelena Slizhevskaya" userId="c31c118f-cc09-4814-95e2-f268a72c0a23" providerId="ADAL" clId="{5DAF1DB7-34FD-45C7-9973-DFD3F7100E53}" dt="2023-06-26T21:13:52.842" v="129" actId="21"/>
          <ac:spMkLst>
            <pc:docMk/>
            <pc:sldMk cId="4292286960" sldId="373"/>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2421"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027" y="0"/>
            <a:ext cx="2972421" cy="465138"/>
          </a:xfrm>
          <a:prstGeom prst="rect">
            <a:avLst/>
          </a:prstGeom>
        </p:spPr>
        <p:txBody>
          <a:bodyPr vert="horz" lIns="91440" tIns="45720" rIns="91440" bIns="45720" rtlCol="0"/>
          <a:lstStyle>
            <a:lvl1pPr algn="r">
              <a:defRPr sz="1200"/>
            </a:lvl1pPr>
          </a:lstStyle>
          <a:p>
            <a:fld id="{2F69F348-2C7F-401C-92D7-DC4CE7899B6F}" type="datetimeFigureOut">
              <a:rPr lang="en-US" smtClean="0"/>
              <a:pPr/>
              <a:t>6/27/2023</a:t>
            </a:fld>
            <a:endParaRPr lang="en-US"/>
          </a:p>
        </p:txBody>
      </p:sp>
      <p:sp>
        <p:nvSpPr>
          <p:cNvPr id="4" name="Footer Placeholder 3"/>
          <p:cNvSpPr>
            <a:spLocks noGrp="1"/>
          </p:cNvSpPr>
          <p:nvPr>
            <p:ph type="ftr" sz="quarter" idx="2"/>
          </p:nvPr>
        </p:nvSpPr>
        <p:spPr>
          <a:xfrm>
            <a:off x="1" y="8829675"/>
            <a:ext cx="2972421"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027" y="8829675"/>
            <a:ext cx="2972421" cy="465138"/>
          </a:xfrm>
          <a:prstGeom prst="rect">
            <a:avLst/>
          </a:prstGeom>
        </p:spPr>
        <p:txBody>
          <a:bodyPr vert="horz" lIns="91440" tIns="45720" rIns="91440" bIns="45720" rtlCol="0" anchor="b"/>
          <a:lstStyle>
            <a:lvl1pPr algn="r">
              <a:defRPr sz="1200"/>
            </a:lvl1pPr>
          </a:lstStyle>
          <a:p>
            <a:fld id="{EDDAE607-FF26-4835-9EAD-DBB3FB491D1B}" type="slidenum">
              <a:rPr lang="en-US" smtClean="0"/>
              <a:pPr/>
              <a:t>‹#›</a:t>
            </a:fld>
            <a:endParaRPr lang="en-US"/>
          </a:p>
        </p:txBody>
      </p:sp>
    </p:spTree>
    <p:extLst>
      <p:ext uri="{BB962C8B-B14F-4D97-AF65-F5344CB8AC3E}">
        <p14:creationId xmlns:p14="http://schemas.microsoft.com/office/powerpoint/2010/main" val="1102294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3177" tIns="46589" rIns="93177" bIns="46589" rtlCol="0"/>
          <a:lstStyle>
            <a:lvl1pPr algn="r">
              <a:defRPr sz="1200"/>
            </a:lvl1pPr>
          </a:lstStyle>
          <a:p>
            <a:fld id="{3907AD67-7C60-4008-9560-6C146AAB157C}" type="datetimeFigureOut">
              <a:rPr lang="en-US" smtClean="0"/>
              <a:pPr/>
              <a:t>6/27/2023</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3177" tIns="46589" rIns="93177" bIns="46589" rtlCol="0" anchor="b"/>
          <a:lstStyle>
            <a:lvl1pPr algn="r">
              <a:defRPr sz="1200"/>
            </a:lvl1pPr>
          </a:lstStyle>
          <a:p>
            <a:fld id="{E66FA965-B4FE-420C-8A3C-83B71E304D16}" type="slidenum">
              <a:rPr lang="en-US" smtClean="0"/>
              <a:pPr/>
              <a:t>‹#›</a:t>
            </a:fld>
            <a:endParaRPr lang="en-US"/>
          </a:p>
        </p:txBody>
      </p:sp>
    </p:spTree>
    <p:extLst>
      <p:ext uri="{BB962C8B-B14F-4D97-AF65-F5344CB8AC3E}">
        <p14:creationId xmlns:p14="http://schemas.microsoft.com/office/powerpoint/2010/main" val="4216175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1</a:t>
            </a:fld>
            <a:endParaRPr lang="en-US"/>
          </a:p>
        </p:txBody>
      </p:sp>
    </p:spTree>
    <p:extLst>
      <p:ext uri="{BB962C8B-B14F-4D97-AF65-F5344CB8AC3E}">
        <p14:creationId xmlns:p14="http://schemas.microsoft.com/office/powerpoint/2010/main" val="1940890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2</a:t>
            </a:fld>
            <a:endParaRPr lang="en-US"/>
          </a:p>
        </p:txBody>
      </p:sp>
    </p:spTree>
    <p:extLst>
      <p:ext uri="{BB962C8B-B14F-4D97-AF65-F5344CB8AC3E}">
        <p14:creationId xmlns:p14="http://schemas.microsoft.com/office/powerpoint/2010/main" val="3288327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3</a:t>
            </a:fld>
            <a:endParaRPr lang="en-US"/>
          </a:p>
        </p:txBody>
      </p:sp>
    </p:spTree>
    <p:extLst>
      <p:ext uri="{BB962C8B-B14F-4D97-AF65-F5344CB8AC3E}">
        <p14:creationId xmlns:p14="http://schemas.microsoft.com/office/powerpoint/2010/main" val="37581570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4</a:t>
            </a:fld>
            <a:endParaRPr lang="en-US"/>
          </a:p>
        </p:txBody>
      </p:sp>
    </p:spTree>
    <p:extLst>
      <p:ext uri="{BB962C8B-B14F-4D97-AF65-F5344CB8AC3E}">
        <p14:creationId xmlns:p14="http://schemas.microsoft.com/office/powerpoint/2010/main" val="1798779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5</a:t>
            </a:fld>
            <a:endParaRPr lang="en-US"/>
          </a:p>
        </p:txBody>
      </p:sp>
    </p:spTree>
    <p:extLst>
      <p:ext uri="{BB962C8B-B14F-4D97-AF65-F5344CB8AC3E}">
        <p14:creationId xmlns:p14="http://schemas.microsoft.com/office/powerpoint/2010/main" val="1307611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6</a:t>
            </a:fld>
            <a:endParaRPr lang="en-US"/>
          </a:p>
        </p:txBody>
      </p:sp>
    </p:spTree>
    <p:extLst>
      <p:ext uri="{BB962C8B-B14F-4D97-AF65-F5344CB8AC3E}">
        <p14:creationId xmlns:p14="http://schemas.microsoft.com/office/powerpoint/2010/main" val="26099117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7</a:t>
            </a:fld>
            <a:endParaRPr lang="en-US"/>
          </a:p>
        </p:txBody>
      </p:sp>
    </p:spTree>
    <p:extLst>
      <p:ext uri="{BB962C8B-B14F-4D97-AF65-F5344CB8AC3E}">
        <p14:creationId xmlns:p14="http://schemas.microsoft.com/office/powerpoint/2010/main" val="18679232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a:p>
        </p:txBody>
      </p:sp>
      <p:sp>
        <p:nvSpPr>
          <p:cNvPr id="4" name="Slide Number Placeholder 3"/>
          <p:cNvSpPr>
            <a:spLocks noGrp="1"/>
          </p:cNvSpPr>
          <p:nvPr>
            <p:ph type="sldNum" sz="quarter" idx="10"/>
          </p:nvPr>
        </p:nvSpPr>
        <p:spPr/>
        <p:txBody>
          <a:bodyPr/>
          <a:lstStyle/>
          <a:p>
            <a:fld id="{E66FA965-B4FE-420C-8A3C-83B71E304D16}" type="slidenum">
              <a:rPr lang="en-US" smtClean="0"/>
              <a:pPr/>
              <a:t>8</a:t>
            </a:fld>
            <a:endParaRPr lang="en-US"/>
          </a:p>
        </p:txBody>
      </p:sp>
    </p:spTree>
    <p:extLst>
      <p:ext uri="{BB962C8B-B14F-4D97-AF65-F5344CB8AC3E}">
        <p14:creationId xmlns:p14="http://schemas.microsoft.com/office/powerpoint/2010/main" val="393738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DBF2E64-0A67-474B-A639-17E615330E46}" type="datetime1">
              <a:rPr lang="en-US" smtClean="0"/>
              <a:pPr/>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4157277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02589C-FC03-4259-8BBC-0BD281CB6FD4}" type="datetime1">
              <a:rPr lang="en-US" smtClean="0"/>
              <a:pPr/>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764608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10EECDC-4F87-4C25-B3AD-A2774A9FCBD3}" type="datetime1">
              <a:rPr lang="en-US" smtClean="0"/>
              <a:pPr/>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3662217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9EF2C02-1F7B-454E-8A54-3041221DBA6F}" type="datetime1">
              <a:rPr lang="en-US" smtClean="0"/>
              <a:pPr/>
              <a:t>6/27/2023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9792E3-0ED1-4636-9AD2-0933D53E70C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C76936-CDE1-44C9-8756-609327187BEC}" type="datetime1">
              <a:rPr lang="en-US" smtClean="0"/>
              <a:pPr/>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2613593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EDC727-D177-4367-A10D-85F66D20A87B}" type="datetime1">
              <a:rPr lang="en-US" smtClean="0"/>
              <a:pPr/>
              <a:t>6/27/2023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1510295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327EE1-2D06-409D-94E9-C88BA720C917}" type="datetime1">
              <a:rPr lang="en-US" smtClean="0"/>
              <a:pPr/>
              <a:t>6/27/2023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748927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672D95-2A0A-4837-AE48-53DD1A2E57A4}" type="datetime1">
              <a:rPr lang="en-US" smtClean="0"/>
              <a:pPr/>
              <a:t>6/27/2023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1829201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518A60B-CE01-4442-B45E-2835CD8C19AA}" type="datetime1">
              <a:rPr lang="en-US" smtClean="0"/>
              <a:pPr/>
              <a:t>6/27/2023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1268510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001E71-AD02-4FB2-A70E-7F4274975F0E}" type="datetime1">
              <a:rPr lang="en-US" smtClean="0"/>
              <a:pPr/>
              <a:t>6/27/2023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1632712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C8F447-F262-404B-9C87-E9F53C2B0C74}" type="datetime1">
              <a:rPr lang="en-US" smtClean="0"/>
              <a:pPr/>
              <a:t>6/27/2023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218598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1495E1-C638-4617-8F56-1143B3659993}" type="datetime1">
              <a:rPr lang="en-US" smtClean="0"/>
              <a:pPr/>
              <a:t>6/27/2023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9792E3-0ED1-4636-9AD2-0933D53E70C7}" type="slidenum">
              <a:rPr lang="en-US" smtClean="0"/>
              <a:pPr/>
              <a:t>‹#›</a:t>
            </a:fld>
            <a:endParaRPr lang="en-US"/>
          </a:p>
        </p:txBody>
      </p:sp>
    </p:spTree>
    <p:extLst>
      <p:ext uri="{BB962C8B-B14F-4D97-AF65-F5344CB8AC3E}">
        <p14:creationId xmlns:p14="http://schemas.microsoft.com/office/powerpoint/2010/main" val="1674838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EF2C02-1F7B-454E-8A54-3041221DBA6F}" type="datetime1">
              <a:rPr lang="en-US" smtClean="0"/>
              <a:pPr/>
              <a:t>6/27/2023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9792E3-0ED1-4636-9AD2-0933D53E70C7}" type="slidenum">
              <a:rPr lang="en-US" smtClean="0"/>
              <a:pPr/>
              <a:t>‹#›</a:t>
            </a:fld>
            <a:endParaRPr lang="en-US"/>
          </a:p>
        </p:txBody>
      </p:sp>
    </p:spTree>
    <p:extLst>
      <p:ext uri="{BB962C8B-B14F-4D97-AF65-F5344CB8AC3E}">
        <p14:creationId xmlns:p14="http://schemas.microsoft.com/office/powerpoint/2010/main" val="2461111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04799"/>
            <a:ext cx="7696200" cy="6416675"/>
          </a:xfrm>
        </p:spPr>
        <p:txBody>
          <a:bodyPr>
            <a:normAutofit/>
          </a:bodyPr>
          <a:lstStyle/>
          <a:p>
            <a:pPr lvl="1"/>
            <a:r>
              <a:rPr lang="en-US" sz="3600" b="1" dirty="0"/>
              <a:t>PEMPAL </a:t>
            </a:r>
            <a:r>
              <a:rPr lang="en-US" sz="3600" b="1" dirty="0" err="1"/>
              <a:t>TCoP</a:t>
            </a:r>
            <a:r>
              <a:rPr lang="en-US" sz="3600" b="1" dirty="0"/>
              <a:t> Plenary Meeting </a:t>
            </a:r>
            <a:endParaRPr lang="ru-RU" sz="5400" b="1" dirty="0"/>
          </a:p>
          <a:p>
            <a:pPr lvl="1"/>
            <a:endParaRPr lang="en-US" sz="3600" dirty="0"/>
          </a:p>
          <a:p>
            <a:pPr lvl="1"/>
            <a:r>
              <a:rPr lang="en-US" sz="2600" b="1" dirty="0">
                <a:solidFill>
                  <a:srgbClr val="C00000"/>
                </a:solidFill>
              </a:rPr>
              <a:t>Day 1 small group discussions</a:t>
            </a:r>
            <a:endParaRPr lang="ru-RU" sz="2600" b="1" dirty="0">
              <a:solidFill>
                <a:srgbClr val="C00000"/>
              </a:solidFill>
            </a:endParaRPr>
          </a:p>
          <a:p>
            <a:pPr lvl="1"/>
            <a:endParaRPr lang="ru-RU" sz="2600" b="1" dirty="0">
              <a:solidFill>
                <a:srgbClr val="C00000"/>
              </a:solidFill>
            </a:endParaRPr>
          </a:p>
          <a:p>
            <a:pPr lvl="1"/>
            <a:r>
              <a:rPr lang="en-US" sz="2600" b="1" dirty="0">
                <a:solidFill>
                  <a:srgbClr val="C00000"/>
                </a:solidFill>
              </a:rPr>
              <a:t>Group</a:t>
            </a:r>
            <a:r>
              <a:rPr lang="ru-RU" sz="2600" b="1" dirty="0">
                <a:solidFill>
                  <a:srgbClr val="C00000"/>
                </a:solidFill>
              </a:rPr>
              <a:t> 3</a:t>
            </a:r>
            <a:endParaRPr lang="en-US" sz="2600" b="1" dirty="0">
              <a:solidFill>
                <a:srgbClr val="C00000"/>
              </a:solidFill>
            </a:endParaRPr>
          </a:p>
          <a:p>
            <a:pPr lvl="1"/>
            <a:r>
              <a:rPr lang="en-US" b="1" dirty="0">
                <a:solidFill>
                  <a:srgbClr val="C00000"/>
                </a:solidFill>
              </a:rPr>
              <a:t>Armenia</a:t>
            </a:r>
            <a:r>
              <a:rPr lang="ru-RU" b="1" dirty="0">
                <a:solidFill>
                  <a:srgbClr val="C00000"/>
                </a:solidFill>
              </a:rPr>
              <a:t>, </a:t>
            </a:r>
            <a:r>
              <a:rPr lang="en-US" b="1" dirty="0">
                <a:solidFill>
                  <a:srgbClr val="C00000"/>
                </a:solidFill>
              </a:rPr>
              <a:t>Azerbaijan</a:t>
            </a:r>
            <a:r>
              <a:rPr lang="ru-RU" b="1" dirty="0">
                <a:solidFill>
                  <a:srgbClr val="C00000"/>
                </a:solidFill>
              </a:rPr>
              <a:t>, </a:t>
            </a:r>
            <a:r>
              <a:rPr lang="en-US" b="1" dirty="0">
                <a:solidFill>
                  <a:srgbClr val="C00000"/>
                </a:solidFill>
              </a:rPr>
              <a:t>Georgia</a:t>
            </a:r>
            <a:r>
              <a:rPr lang="ru-RU" b="1" dirty="0">
                <a:solidFill>
                  <a:srgbClr val="C00000"/>
                </a:solidFill>
              </a:rPr>
              <a:t>, </a:t>
            </a:r>
            <a:r>
              <a:rPr lang="en-US" b="1" dirty="0">
                <a:solidFill>
                  <a:srgbClr val="C00000"/>
                </a:solidFill>
              </a:rPr>
              <a:t>Kazakhstan</a:t>
            </a:r>
            <a:r>
              <a:rPr lang="ru-RU" b="1" dirty="0">
                <a:solidFill>
                  <a:srgbClr val="C00000"/>
                </a:solidFill>
              </a:rPr>
              <a:t>,</a:t>
            </a:r>
            <a:r>
              <a:rPr lang="en-US" b="1" dirty="0">
                <a:solidFill>
                  <a:srgbClr val="C00000"/>
                </a:solidFill>
              </a:rPr>
              <a:t> Kyrgyzstan</a:t>
            </a:r>
            <a:r>
              <a:rPr lang="ru-RU" b="1" dirty="0">
                <a:solidFill>
                  <a:srgbClr val="C00000"/>
                </a:solidFill>
              </a:rPr>
              <a:t>,  </a:t>
            </a:r>
            <a:r>
              <a:rPr lang="en-US" b="1" dirty="0">
                <a:solidFill>
                  <a:srgbClr val="C00000"/>
                </a:solidFill>
              </a:rPr>
              <a:t>Moldova</a:t>
            </a:r>
            <a:r>
              <a:rPr lang="ru-RU" b="1" dirty="0">
                <a:solidFill>
                  <a:srgbClr val="C00000"/>
                </a:solidFill>
              </a:rPr>
              <a:t>, </a:t>
            </a:r>
            <a:r>
              <a:rPr lang="en-US" b="1" dirty="0">
                <a:solidFill>
                  <a:srgbClr val="C00000"/>
                </a:solidFill>
              </a:rPr>
              <a:t>Tajikistan, and Uzbekistan</a:t>
            </a:r>
            <a:r>
              <a:rPr lang="ru-RU" b="1" dirty="0">
                <a:solidFill>
                  <a:srgbClr val="C00000"/>
                </a:solidFill>
              </a:rPr>
              <a:t>  </a:t>
            </a:r>
            <a:endParaRPr lang="en-US" sz="2600" b="1" dirty="0"/>
          </a:p>
          <a:p>
            <a:pPr lvl="1"/>
            <a:endParaRPr lang="en-US" sz="2600" b="1" dirty="0"/>
          </a:p>
          <a:p>
            <a:pPr lvl="1"/>
            <a:endParaRPr lang="en-US" sz="2600" b="1" dirty="0"/>
          </a:p>
          <a:p>
            <a:pPr lvl="1"/>
            <a:r>
              <a:rPr lang="en-US" b="1" dirty="0"/>
              <a:t>Almaty (Kazakhstan),</a:t>
            </a:r>
            <a:r>
              <a:rPr lang="ru-RU" b="1" dirty="0"/>
              <a:t> </a:t>
            </a:r>
            <a:r>
              <a:rPr lang="en-US" b="1" dirty="0"/>
              <a:t>May </a:t>
            </a:r>
            <a:r>
              <a:rPr lang="ru-RU" b="1" dirty="0"/>
              <a:t>23-26</a:t>
            </a:r>
            <a:r>
              <a:rPr lang="en-US" b="1" dirty="0"/>
              <a:t>, </a:t>
            </a:r>
            <a:r>
              <a:rPr lang="ru-RU" b="1" dirty="0"/>
              <a:t>2023</a:t>
            </a:r>
            <a:endParaRPr lang="en-US" dirty="0"/>
          </a:p>
        </p:txBody>
      </p:sp>
      <p:pic>
        <p:nvPicPr>
          <p:cNvPr id="4" name="Picture 3"/>
          <p:cNvPicPr/>
          <p:nvPr/>
        </p:nvPicPr>
        <p:blipFill>
          <a:blip r:embed="rId3" cstate="print"/>
          <a:srcRect/>
          <a:stretch>
            <a:fillRect/>
          </a:stretch>
        </p:blipFill>
        <p:spPr bwMode="auto">
          <a:xfrm rot="16200000">
            <a:off x="-2933700" y="2933699"/>
            <a:ext cx="6858002" cy="990599"/>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7B9792E3-0ED1-4636-9AD2-0933D53E70C7}" type="slidenum">
              <a:rPr lang="en-US" smtClean="0"/>
              <a:pPr/>
              <a:t>1</a:t>
            </a:fld>
            <a:endParaRPr lang="en-US"/>
          </a:p>
        </p:txBody>
      </p:sp>
    </p:spTree>
    <p:extLst>
      <p:ext uri="{BB962C8B-B14F-4D97-AF65-F5344CB8AC3E}">
        <p14:creationId xmlns:p14="http://schemas.microsoft.com/office/powerpoint/2010/main" val="2355865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80999"/>
            <a:ext cx="7704856" cy="6340475"/>
          </a:xfrm>
        </p:spPr>
        <p:txBody>
          <a:bodyPr>
            <a:normAutofit fontScale="92500" lnSpcReduction="10000"/>
          </a:bodyPr>
          <a:lstStyle/>
          <a:p>
            <a:r>
              <a:rPr lang="en-US" sz="2000" dirty="0"/>
              <a:t>Question</a:t>
            </a:r>
            <a:r>
              <a:rPr lang="ru-RU" sz="2000" dirty="0"/>
              <a:t> 1</a:t>
            </a:r>
            <a:r>
              <a:rPr lang="en-US" sz="2000" dirty="0"/>
              <a:t>: Discuss how the Treasury client is defined in the countries that are present in the group. Please indicate in the group report if any differences are found and why they occur</a:t>
            </a:r>
            <a:r>
              <a:rPr lang="ru-RU" sz="2000" dirty="0"/>
              <a:t>. </a:t>
            </a:r>
          </a:p>
          <a:p>
            <a:pPr algn="l"/>
            <a:endParaRPr lang="ru-RU" sz="2100" b="1" u="sng" dirty="0">
              <a:solidFill>
                <a:srgbClr val="FF0000"/>
              </a:solidFill>
            </a:endParaRPr>
          </a:p>
          <a:p>
            <a:pPr marL="285750" indent="-285750" algn="just">
              <a:buFont typeface="Wingdings" panose="05000000000000000000" pitchFamily="2" charset="2"/>
              <a:buChar char="Ø"/>
            </a:pPr>
            <a:r>
              <a:rPr lang="en-US" sz="2000" b="1" i="1" dirty="0">
                <a:solidFill>
                  <a:schemeClr val="accent1">
                    <a:lumMod val="75000"/>
                  </a:schemeClr>
                </a:solidFill>
              </a:rPr>
              <a:t>Armenia:</a:t>
            </a:r>
            <a:r>
              <a:rPr lang="en-US" sz="2000" i="1" dirty="0">
                <a:solidFill>
                  <a:schemeClr val="accent1">
                    <a:lumMod val="75000"/>
                  </a:schemeClr>
                </a:solidFill>
              </a:rPr>
              <a:t> local government authorities and local not-for-profit organizations</a:t>
            </a:r>
            <a:r>
              <a:rPr lang="ru-RU" sz="2000" i="1" dirty="0">
                <a:solidFill>
                  <a:schemeClr val="accent1">
                    <a:lumMod val="75000"/>
                  </a:schemeClr>
                </a:solidFill>
              </a:rPr>
              <a:t>.  </a:t>
            </a:r>
            <a:r>
              <a:rPr lang="en-US" sz="2000" i="1" dirty="0">
                <a:solidFill>
                  <a:schemeClr val="accent1">
                    <a:lumMod val="75000"/>
                  </a:schemeClr>
                </a:solidFill>
              </a:rPr>
              <a:t>Not all organizations have moved their accounts to the Treasury. We define local government authorities as clients because the Treasury maintains their accounts</a:t>
            </a:r>
            <a:r>
              <a:rPr lang="ru-RU" sz="2000" i="1" dirty="0">
                <a:solidFill>
                  <a:schemeClr val="accent1">
                    <a:lumMod val="75000"/>
                  </a:schemeClr>
                </a:solidFill>
              </a:rPr>
              <a:t>.</a:t>
            </a:r>
          </a:p>
          <a:p>
            <a:pPr marL="285750" indent="-285750" algn="just">
              <a:buFont typeface="Wingdings" panose="05000000000000000000" pitchFamily="2" charset="2"/>
              <a:buChar char="Ø"/>
            </a:pPr>
            <a:r>
              <a:rPr lang="en-US" sz="2000" i="1" dirty="0">
                <a:solidFill>
                  <a:schemeClr val="accent1">
                    <a:lumMod val="75000"/>
                  </a:schemeClr>
                </a:solidFill>
              </a:rPr>
              <a:t>Central level: central government, special-purpose grants, government noncommercial organizations</a:t>
            </a:r>
            <a:r>
              <a:rPr lang="ru-RU" sz="2000" i="1" dirty="0">
                <a:solidFill>
                  <a:schemeClr val="accent1">
                    <a:lumMod val="75000"/>
                  </a:schemeClr>
                </a:solidFill>
              </a:rPr>
              <a:t>, </a:t>
            </a:r>
            <a:r>
              <a:rPr lang="en-US" sz="2000" i="1" dirty="0">
                <a:solidFill>
                  <a:schemeClr val="accent1">
                    <a:lumMod val="75000"/>
                  </a:schemeClr>
                </a:solidFill>
              </a:rPr>
              <a:t>funds </a:t>
            </a:r>
            <a:r>
              <a:rPr lang="ru-RU" sz="2000" i="1" dirty="0">
                <a:solidFill>
                  <a:schemeClr val="accent1">
                    <a:lumMod val="75000"/>
                  </a:schemeClr>
                </a:solidFill>
              </a:rPr>
              <a:t>(</a:t>
            </a:r>
            <a:r>
              <a:rPr lang="en-US" sz="2000" i="1" dirty="0">
                <a:solidFill>
                  <a:schemeClr val="accent1">
                    <a:lumMod val="75000"/>
                  </a:schemeClr>
                </a:solidFill>
              </a:rPr>
              <a:t>Territorial Development Fund</a:t>
            </a:r>
            <a:r>
              <a:rPr lang="ru-RU" sz="2000" i="1" dirty="0">
                <a:solidFill>
                  <a:schemeClr val="accent1">
                    <a:lumMod val="75000"/>
                  </a:schemeClr>
                </a:solidFill>
              </a:rPr>
              <a:t>)</a:t>
            </a:r>
            <a:r>
              <a:rPr lang="en-US" sz="2000" i="1" dirty="0">
                <a:solidFill>
                  <a:schemeClr val="accent1">
                    <a:lumMod val="75000"/>
                  </a:schemeClr>
                </a:solidFill>
              </a:rPr>
              <a:t>.</a:t>
            </a:r>
          </a:p>
          <a:p>
            <a:pPr marL="285750" indent="-285750" algn="just">
              <a:buFont typeface="Wingdings" panose="05000000000000000000" pitchFamily="2" charset="2"/>
              <a:buChar char="Ø"/>
            </a:pPr>
            <a:r>
              <a:rPr lang="en-US" sz="2000" b="1" i="1" dirty="0">
                <a:solidFill>
                  <a:schemeClr val="accent1">
                    <a:lumMod val="75000"/>
                  </a:schemeClr>
                </a:solidFill>
              </a:rPr>
              <a:t>Kyrgyzstan:</a:t>
            </a:r>
            <a:r>
              <a:rPr lang="en-US" sz="2000" i="1" dirty="0">
                <a:solidFill>
                  <a:schemeClr val="accent1">
                    <a:lumMod val="75000"/>
                  </a:schemeClr>
                </a:solidFill>
              </a:rPr>
              <a:t> clients are defined at the republican and local (settlements and towns) levels</a:t>
            </a:r>
            <a:r>
              <a:rPr lang="ru-RU" sz="2000" i="1" dirty="0">
                <a:solidFill>
                  <a:schemeClr val="accent1">
                    <a:lumMod val="75000"/>
                  </a:schemeClr>
                </a:solidFill>
              </a:rPr>
              <a:t>. </a:t>
            </a:r>
            <a:r>
              <a:rPr lang="en-US" sz="2000" i="1" dirty="0">
                <a:solidFill>
                  <a:schemeClr val="accent1">
                    <a:lumMod val="75000"/>
                  </a:schemeClr>
                </a:solidFill>
              </a:rPr>
              <a:t>All spending units financed from the republican budget </a:t>
            </a:r>
            <a:r>
              <a:rPr lang="ru-RU" sz="2000" i="1" dirty="0">
                <a:solidFill>
                  <a:schemeClr val="accent1">
                    <a:lumMod val="75000"/>
                  </a:schemeClr>
                </a:solidFill>
              </a:rPr>
              <a:t>(</a:t>
            </a:r>
            <a:r>
              <a:rPr lang="en-US" sz="2000" i="1" dirty="0">
                <a:solidFill>
                  <a:schemeClr val="accent1">
                    <a:lumMod val="75000"/>
                  </a:schemeClr>
                </a:solidFill>
              </a:rPr>
              <a:t>about </a:t>
            </a:r>
            <a:r>
              <a:rPr lang="ru-RU" sz="2000" i="1" dirty="0">
                <a:solidFill>
                  <a:schemeClr val="accent1">
                    <a:lumMod val="75000"/>
                  </a:schemeClr>
                </a:solidFill>
              </a:rPr>
              <a:t>4</a:t>
            </a:r>
            <a:r>
              <a:rPr lang="en-US" sz="2000" i="1" dirty="0">
                <a:solidFill>
                  <a:schemeClr val="accent1">
                    <a:lumMod val="75000"/>
                  </a:schemeClr>
                </a:solidFill>
              </a:rPr>
              <a:t>,</a:t>
            </a:r>
            <a:r>
              <a:rPr lang="ru-RU" sz="2000" i="1" dirty="0">
                <a:solidFill>
                  <a:schemeClr val="accent1">
                    <a:lumMod val="75000"/>
                  </a:schemeClr>
                </a:solidFill>
              </a:rPr>
              <a:t>000</a:t>
            </a:r>
            <a:r>
              <a:rPr lang="en-US" sz="2000" i="1" dirty="0">
                <a:solidFill>
                  <a:schemeClr val="accent1">
                    <a:lumMod val="75000"/>
                  </a:schemeClr>
                </a:solidFill>
              </a:rPr>
              <a:t> institutions) are republican-level clients, while local clients are those financed out of local budgets.</a:t>
            </a:r>
            <a:r>
              <a:rPr lang="ru-RU" sz="2000" i="1" dirty="0">
                <a:solidFill>
                  <a:schemeClr val="accent1">
                    <a:lumMod val="75000"/>
                  </a:schemeClr>
                </a:solidFill>
              </a:rPr>
              <a:t> </a:t>
            </a:r>
            <a:r>
              <a:rPr lang="en-US" sz="2000" i="1" dirty="0">
                <a:solidFill>
                  <a:schemeClr val="accent1">
                    <a:lumMod val="75000"/>
                  </a:schemeClr>
                </a:solidFill>
              </a:rPr>
              <a:t>There are many entities of republican subordination. All subordinate institutions, for example, of police, belong to the republican level</a:t>
            </a:r>
            <a:r>
              <a:rPr lang="ru-RU" sz="2000" i="1" dirty="0">
                <a:solidFill>
                  <a:schemeClr val="accent1">
                    <a:lumMod val="75000"/>
                  </a:schemeClr>
                </a:solidFill>
              </a:rPr>
              <a:t>.</a:t>
            </a:r>
            <a:endParaRPr lang="en-US" sz="2000" i="1" dirty="0">
              <a:solidFill>
                <a:schemeClr val="accent1">
                  <a:lumMod val="75000"/>
                </a:schemeClr>
              </a:solidFill>
            </a:endParaRPr>
          </a:p>
          <a:p>
            <a:pPr marL="285750" indent="-285750" algn="just">
              <a:buFont typeface="Wingdings" panose="05000000000000000000" pitchFamily="2" charset="2"/>
              <a:buChar char="Ø"/>
            </a:pPr>
            <a:r>
              <a:rPr lang="en-US" sz="2000" b="1" i="1" dirty="0">
                <a:solidFill>
                  <a:schemeClr val="accent1">
                    <a:lumMod val="75000"/>
                  </a:schemeClr>
                </a:solidFill>
              </a:rPr>
              <a:t>Uzbekistan: </a:t>
            </a:r>
            <a:r>
              <a:rPr lang="en-US" sz="2000" i="1" dirty="0">
                <a:solidFill>
                  <a:schemeClr val="accent1">
                    <a:lumMod val="75000"/>
                  </a:schemeClr>
                </a:solidFill>
              </a:rPr>
              <a:t>clients are defined based on their territorial subordination; if they are located on the ground, they are typically considered clients of territorial subordination. In the survey, we counted clients based on centralized accounts departments. The budget has 3 tiers (republican + 2 lower tiers  that are combined into one category).</a:t>
            </a:r>
          </a:p>
          <a:p>
            <a:pPr algn="just"/>
            <a:endParaRPr lang="en-US" sz="2100" dirty="0"/>
          </a:p>
          <a:p>
            <a:pPr marL="457200" indent="-457200" algn="l">
              <a:buFont typeface="Arial" panose="020B0604020202020204" pitchFamily="34" charset="0"/>
              <a:buChar char="•"/>
            </a:pPr>
            <a:endParaRPr lang="en-ZA" sz="1800" dirty="0">
              <a:solidFill>
                <a:schemeClr val="accent1">
                  <a:lumMod val="75000"/>
                </a:schemeClr>
              </a:solidFill>
            </a:endParaRPr>
          </a:p>
          <a:p>
            <a:pPr algn="l"/>
            <a:endParaRPr lang="en-ZA" sz="2800" dirty="0">
              <a:solidFill>
                <a:schemeClr val="accent1">
                  <a:lumMod val="75000"/>
                </a:schemeClr>
              </a:solidFill>
            </a:endParaRPr>
          </a:p>
          <a:p>
            <a:pPr algn="l"/>
            <a:endParaRPr lang="en-ZA" sz="2800" dirty="0">
              <a:solidFill>
                <a:schemeClr val="accent1">
                  <a:lumMod val="75000"/>
                </a:schemeClr>
              </a:solidFill>
            </a:endParaRPr>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2</a:t>
            </a:fld>
            <a:endParaRPr lang="en-US"/>
          </a:p>
        </p:txBody>
      </p:sp>
    </p:spTree>
    <p:extLst>
      <p:ext uri="{BB962C8B-B14F-4D97-AF65-F5344CB8AC3E}">
        <p14:creationId xmlns:p14="http://schemas.microsoft.com/office/powerpoint/2010/main" val="1985764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80999"/>
            <a:ext cx="7704856" cy="5975351"/>
          </a:xfrm>
        </p:spPr>
        <p:txBody>
          <a:bodyPr>
            <a:normAutofit/>
          </a:bodyPr>
          <a:lstStyle/>
          <a:p>
            <a:pPr marL="285750" indent="-285750" algn="just">
              <a:buFont typeface="Wingdings" panose="05000000000000000000" pitchFamily="2" charset="2"/>
              <a:buChar char="Ø"/>
            </a:pPr>
            <a:r>
              <a:rPr lang="en-US" sz="1900" b="1" i="1" dirty="0">
                <a:solidFill>
                  <a:schemeClr val="accent1">
                    <a:lumMod val="75000"/>
                  </a:schemeClr>
                </a:solidFill>
              </a:rPr>
              <a:t>Moldova</a:t>
            </a:r>
            <a:r>
              <a:rPr lang="en-US" sz="1900" i="1" dirty="0">
                <a:solidFill>
                  <a:schemeClr val="accent1">
                    <a:lumMod val="75000"/>
                  </a:schemeClr>
                </a:solidFill>
              </a:rPr>
              <a:t>: there were </a:t>
            </a:r>
            <a:r>
              <a:rPr lang="ru-RU" sz="1900" i="1" dirty="0">
                <a:solidFill>
                  <a:schemeClr val="accent1">
                    <a:lumMod val="75000"/>
                  </a:schemeClr>
                </a:solidFill>
              </a:rPr>
              <a:t>35</a:t>
            </a:r>
            <a:r>
              <a:rPr lang="en-US" sz="1900" i="1" dirty="0">
                <a:solidFill>
                  <a:schemeClr val="accent1">
                    <a:lumMod val="75000"/>
                  </a:schemeClr>
                </a:solidFill>
              </a:rPr>
              <a:t> subnational treasury offices which serviced all clients. In </a:t>
            </a:r>
            <a:r>
              <a:rPr lang="ru-RU" sz="1900" i="1" dirty="0">
                <a:solidFill>
                  <a:schemeClr val="accent1">
                    <a:lumMod val="75000"/>
                  </a:schemeClr>
                </a:solidFill>
              </a:rPr>
              <a:t>2017</a:t>
            </a:r>
            <a:r>
              <a:rPr lang="en-US" sz="1900" i="1" dirty="0">
                <a:solidFill>
                  <a:schemeClr val="accent1">
                    <a:lumMod val="75000"/>
                  </a:schemeClr>
                </a:solidFill>
              </a:rPr>
              <a:t> they were closed down, with only 5 left. Only one office in Chisinau services central clients, and the remaining four, regional clients. There are other clients, for example, joint-stock companies that receive subsidies from the government budget. We have no centralized accounts departments; every single school / preschool is a separate client</a:t>
            </a:r>
            <a:r>
              <a:rPr lang="ru-RU" sz="1900" i="1" dirty="0">
                <a:solidFill>
                  <a:schemeClr val="accent1">
                    <a:lumMod val="75000"/>
                  </a:schemeClr>
                </a:solidFill>
              </a:rPr>
              <a:t>.</a:t>
            </a:r>
            <a:endParaRPr lang="en-US" sz="1900" i="1" dirty="0">
              <a:solidFill>
                <a:schemeClr val="accent1">
                  <a:lumMod val="75000"/>
                </a:schemeClr>
              </a:solidFill>
            </a:endParaRPr>
          </a:p>
          <a:p>
            <a:pPr marL="285750" indent="-285750" algn="just">
              <a:buFont typeface="Wingdings" panose="05000000000000000000" pitchFamily="2" charset="2"/>
              <a:buChar char="Ø"/>
            </a:pPr>
            <a:endParaRPr lang="ru-RU" sz="1900" i="1" dirty="0">
              <a:solidFill>
                <a:schemeClr val="accent1">
                  <a:lumMod val="75000"/>
                </a:schemeClr>
              </a:solidFill>
            </a:endParaRPr>
          </a:p>
          <a:p>
            <a:pPr marL="285750" indent="-285750" algn="just">
              <a:buFont typeface="Wingdings" panose="05000000000000000000" pitchFamily="2" charset="2"/>
              <a:buChar char="Ø"/>
            </a:pPr>
            <a:r>
              <a:rPr lang="en-US" sz="1900" b="1" i="1" dirty="0">
                <a:solidFill>
                  <a:schemeClr val="accent1">
                    <a:lumMod val="75000"/>
                  </a:schemeClr>
                </a:solidFill>
              </a:rPr>
              <a:t>Kazakhstan:</a:t>
            </a:r>
            <a:r>
              <a:rPr lang="ru-RU" sz="1900" i="1" dirty="0">
                <a:solidFill>
                  <a:schemeClr val="accent1">
                    <a:lumMod val="75000"/>
                  </a:schemeClr>
                </a:solidFill>
              </a:rPr>
              <a:t> </a:t>
            </a:r>
            <a:r>
              <a:rPr lang="en-US" sz="1900" i="1" dirty="0">
                <a:solidFill>
                  <a:schemeClr val="accent1">
                    <a:lumMod val="75000"/>
                  </a:schemeClr>
                </a:solidFill>
              </a:rPr>
              <a:t>today we have </a:t>
            </a:r>
            <a:r>
              <a:rPr lang="ru-RU" sz="1900" i="1" dirty="0">
                <a:solidFill>
                  <a:schemeClr val="accent1">
                    <a:lumMod val="75000"/>
                  </a:schemeClr>
                </a:solidFill>
              </a:rPr>
              <a:t>16</a:t>
            </a:r>
            <a:r>
              <a:rPr lang="en-US" sz="1900" i="1" dirty="0">
                <a:solidFill>
                  <a:schemeClr val="accent1">
                    <a:lumMod val="75000"/>
                  </a:schemeClr>
                </a:solidFill>
              </a:rPr>
              <a:t>,</a:t>
            </a:r>
            <a:r>
              <a:rPr lang="ru-RU" sz="1900" i="1" dirty="0">
                <a:solidFill>
                  <a:schemeClr val="accent1">
                    <a:lumMod val="75000"/>
                  </a:schemeClr>
                </a:solidFill>
              </a:rPr>
              <a:t>000</a:t>
            </a:r>
            <a:r>
              <a:rPr lang="en-US" sz="1900" i="1" dirty="0">
                <a:solidFill>
                  <a:schemeClr val="accent1">
                    <a:lumMod val="75000"/>
                  </a:schemeClr>
                </a:solidFill>
              </a:rPr>
              <a:t> clients of which</a:t>
            </a:r>
            <a:r>
              <a:rPr lang="ru-RU" sz="1900" i="1" dirty="0">
                <a:solidFill>
                  <a:schemeClr val="accent1">
                    <a:lumMod val="75000"/>
                  </a:schemeClr>
                </a:solidFill>
              </a:rPr>
              <a:t> 1</a:t>
            </a:r>
            <a:r>
              <a:rPr lang="en-US" sz="1900" i="1" dirty="0">
                <a:solidFill>
                  <a:schemeClr val="accent1">
                    <a:lumMod val="75000"/>
                  </a:schemeClr>
                </a:solidFill>
              </a:rPr>
              <a:t>,</a:t>
            </a:r>
            <a:r>
              <a:rPr lang="ru-RU" sz="1900" i="1" dirty="0">
                <a:solidFill>
                  <a:schemeClr val="accent1">
                    <a:lumMod val="75000"/>
                  </a:schemeClr>
                </a:solidFill>
              </a:rPr>
              <a:t>200</a:t>
            </a:r>
            <a:r>
              <a:rPr lang="en-US" sz="1900" i="1" dirty="0">
                <a:solidFill>
                  <a:schemeClr val="accent1">
                    <a:lumMod val="75000"/>
                  </a:schemeClr>
                </a:solidFill>
              </a:rPr>
              <a:t> are republican budget institutions; we also have province, district, and settlement level budgets which are serviced by subnational treasury offices. There are also quasi-governmental organizations (these are intended for investments and now have an important role in cash management</a:t>
            </a:r>
            <a:r>
              <a:rPr lang="ru-RU" sz="1900" i="1" dirty="0">
                <a:solidFill>
                  <a:schemeClr val="accent1">
                    <a:lumMod val="75000"/>
                  </a:schemeClr>
                </a:solidFill>
              </a:rPr>
              <a:t>)</a:t>
            </a:r>
            <a:r>
              <a:rPr lang="en-US" sz="1900" i="1" dirty="0">
                <a:solidFill>
                  <a:schemeClr val="accent1">
                    <a:lumMod val="75000"/>
                  </a:schemeClr>
                </a:solidFill>
              </a:rPr>
              <a:t>.</a:t>
            </a:r>
            <a:endParaRPr lang="ru-RU" sz="1900" i="1" dirty="0">
              <a:solidFill>
                <a:schemeClr val="accent1">
                  <a:lumMod val="75000"/>
                </a:schemeClr>
              </a:solidFill>
            </a:endParaRPr>
          </a:p>
          <a:p>
            <a:pPr marL="285750" indent="-285750" algn="just">
              <a:buFont typeface="Wingdings" panose="05000000000000000000" pitchFamily="2" charset="2"/>
              <a:buChar char="Ø"/>
            </a:pPr>
            <a:r>
              <a:rPr lang="ru-RU" sz="1900" i="1" dirty="0">
                <a:solidFill>
                  <a:schemeClr val="accent1">
                    <a:lumMod val="75000"/>
                  </a:schemeClr>
                </a:solidFill>
              </a:rPr>
              <a:t>964 </a:t>
            </a:r>
            <a:r>
              <a:rPr lang="en-US" sz="1900" i="1" dirty="0">
                <a:solidFill>
                  <a:schemeClr val="accent1">
                    <a:lumMod val="75000"/>
                  </a:schemeClr>
                </a:solidFill>
              </a:rPr>
              <a:t>treasury support accounts for civil works</a:t>
            </a:r>
            <a:r>
              <a:rPr lang="ru-RU" sz="1900" i="1" dirty="0">
                <a:solidFill>
                  <a:schemeClr val="accent1">
                    <a:lumMod val="75000"/>
                  </a:schemeClr>
                </a:solidFill>
              </a:rPr>
              <a:t>.</a:t>
            </a:r>
            <a:endParaRPr lang="en-US" sz="1900" i="1" dirty="0">
              <a:solidFill>
                <a:schemeClr val="accent1">
                  <a:lumMod val="75000"/>
                </a:schemeClr>
              </a:solidFill>
            </a:endParaRPr>
          </a:p>
          <a:p>
            <a:pPr marL="285750" indent="-285750" algn="just">
              <a:buFont typeface="Wingdings" panose="05000000000000000000" pitchFamily="2" charset="2"/>
              <a:buChar char="Ø"/>
            </a:pPr>
            <a:r>
              <a:rPr lang="en-US" sz="1900" i="1" dirty="0">
                <a:solidFill>
                  <a:schemeClr val="accent1">
                    <a:lumMod val="75000"/>
                  </a:schemeClr>
                </a:solidFill>
              </a:rPr>
              <a:t>+</a:t>
            </a:r>
            <a:r>
              <a:rPr lang="ru-RU" sz="1900" i="1" dirty="0">
                <a:solidFill>
                  <a:schemeClr val="accent1">
                    <a:lumMod val="75000"/>
                  </a:schemeClr>
                </a:solidFill>
              </a:rPr>
              <a:t> </a:t>
            </a:r>
            <a:r>
              <a:rPr lang="en-US" sz="1900" i="1" dirty="0">
                <a:solidFill>
                  <a:schemeClr val="accent1">
                    <a:lumMod val="75000"/>
                  </a:schemeClr>
                </a:solidFill>
              </a:rPr>
              <a:t>financial support operators</a:t>
            </a:r>
            <a:r>
              <a:rPr lang="ru-RU" sz="1900" i="1" dirty="0">
                <a:solidFill>
                  <a:schemeClr val="accent1">
                    <a:lumMod val="75000"/>
                  </a:schemeClr>
                </a:solidFill>
              </a:rPr>
              <a:t> (</a:t>
            </a:r>
            <a:r>
              <a:rPr lang="en-US" sz="1900" i="1" dirty="0">
                <a:solidFill>
                  <a:schemeClr val="accent1">
                    <a:lumMod val="75000"/>
                  </a:schemeClr>
                </a:solidFill>
              </a:rPr>
              <a:t>parastatal funds</a:t>
            </a:r>
            <a:r>
              <a:rPr lang="ru-RU" sz="1900" i="1" dirty="0">
                <a:solidFill>
                  <a:schemeClr val="accent1">
                    <a:lumMod val="75000"/>
                  </a:schemeClr>
                </a:solidFill>
              </a:rPr>
              <a:t>), </a:t>
            </a:r>
            <a:r>
              <a:rPr lang="en-US" sz="1900" i="1" dirty="0">
                <a:solidFill>
                  <a:schemeClr val="accent1">
                    <a:lumMod val="75000"/>
                  </a:schemeClr>
                </a:solidFill>
              </a:rPr>
              <a:t>integrated in the Treasury since </a:t>
            </a:r>
            <a:r>
              <a:rPr lang="ru-RU" sz="1900" i="1" dirty="0">
                <a:solidFill>
                  <a:schemeClr val="accent1">
                    <a:lumMod val="75000"/>
                  </a:schemeClr>
                </a:solidFill>
              </a:rPr>
              <a:t>2022</a:t>
            </a:r>
            <a:r>
              <a:rPr lang="en-US" sz="1900" i="1" dirty="0">
                <a:solidFill>
                  <a:schemeClr val="accent1">
                    <a:lumMod val="75000"/>
                  </a:schemeClr>
                </a:solidFill>
              </a:rPr>
              <a:t>.</a:t>
            </a:r>
            <a:endParaRPr lang="ru-RU" sz="1900" i="1" dirty="0">
              <a:solidFill>
                <a:schemeClr val="accent1">
                  <a:lumMod val="75000"/>
                </a:schemeClr>
              </a:solidFill>
            </a:endParaRPr>
          </a:p>
          <a:p>
            <a:pPr marL="285750" indent="-285750" algn="just">
              <a:buFont typeface="Wingdings" panose="05000000000000000000" pitchFamily="2" charset="2"/>
              <a:buChar char="Ø"/>
            </a:pPr>
            <a:r>
              <a:rPr lang="en-US" sz="1900" i="1" dirty="0">
                <a:solidFill>
                  <a:schemeClr val="accent1">
                    <a:lumMod val="75000"/>
                  </a:schemeClr>
                </a:solidFill>
              </a:rPr>
              <a:t>Spending units are serviced by commercial banks </a:t>
            </a:r>
            <a:r>
              <a:rPr lang="ru-RU" sz="1900" i="1" dirty="0">
                <a:solidFill>
                  <a:schemeClr val="accent1">
                    <a:lumMod val="75000"/>
                  </a:schemeClr>
                </a:solidFill>
              </a:rPr>
              <a:t>(</a:t>
            </a:r>
            <a:r>
              <a:rPr lang="en-US" sz="1900" i="1" dirty="0">
                <a:solidFill>
                  <a:schemeClr val="accent1">
                    <a:lumMod val="75000"/>
                  </a:schemeClr>
                </a:solidFill>
              </a:rPr>
              <a:t>hospitals and preschools, under a government assignment</a:t>
            </a:r>
            <a:r>
              <a:rPr lang="ru-RU" sz="1900" i="1" dirty="0">
                <a:solidFill>
                  <a:schemeClr val="accent1">
                    <a:lumMod val="75000"/>
                  </a:schemeClr>
                </a:solidFill>
              </a:rPr>
              <a:t>)</a:t>
            </a:r>
            <a:r>
              <a:rPr lang="en-US" sz="1900" i="1" dirty="0">
                <a:solidFill>
                  <a:schemeClr val="accent1">
                    <a:lumMod val="75000"/>
                  </a:schemeClr>
                </a:solidFill>
              </a:rPr>
              <a:t>.</a:t>
            </a:r>
            <a:endParaRPr lang="en-ZA" sz="1900" i="1" dirty="0">
              <a:solidFill>
                <a:schemeClr val="accent1">
                  <a:lumMod val="75000"/>
                </a:schemeClr>
              </a:solidFill>
            </a:endParaRPr>
          </a:p>
          <a:p>
            <a:pPr algn="l"/>
            <a:endParaRPr lang="en-ZA" sz="2800" dirty="0">
              <a:solidFill>
                <a:schemeClr val="accent1">
                  <a:lumMod val="75000"/>
                </a:schemeClr>
              </a:solidFill>
            </a:endParaRPr>
          </a:p>
          <a:p>
            <a:pPr algn="l"/>
            <a:endParaRPr lang="en-ZA" sz="2800" dirty="0">
              <a:solidFill>
                <a:schemeClr val="accent1">
                  <a:lumMod val="75000"/>
                </a:schemeClr>
              </a:solidFill>
            </a:endParaRPr>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3</a:t>
            </a:fld>
            <a:endParaRPr lang="en-US"/>
          </a:p>
        </p:txBody>
      </p:sp>
    </p:spTree>
    <p:extLst>
      <p:ext uri="{BB962C8B-B14F-4D97-AF65-F5344CB8AC3E}">
        <p14:creationId xmlns:p14="http://schemas.microsoft.com/office/powerpoint/2010/main" val="2635026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80999"/>
            <a:ext cx="7704856" cy="6340475"/>
          </a:xfrm>
        </p:spPr>
        <p:txBody>
          <a:bodyPr>
            <a:normAutofit/>
          </a:bodyPr>
          <a:lstStyle/>
          <a:p>
            <a:pPr algn="l"/>
            <a:endParaRPr lang="ru-RU" sz="2100" b="1" u="sng" dirty="0">
              <a:solidFill>
                <a:srgbClr val="FF0000"/>
              </a:solidFill>
            </a:endParaRP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en-US" sz="1900" b="1" i="1" u="none" strike="noStrike" kern="1200" cap="none" spc="0" normalizeH="0" baseline="0" noProof="0" dirty="0">
                <a:ln>
                  <a:noFill/>
                </a:ln>
                <a:solidFill>
                  <a:srgbClr val="4F81BD">
                    <a:lumMod val="75000"/>
                  </a:srgbClr>
                </a:solidFill>
                <a:effectLst/>
                <a:uLnTx/>
                <a:uFillTx/>
                <a:latin typeface="Calibri"/>
                <a:ea typeface="+mn-ea"/>
                <a:cs typeface="+mn-cs"/>
              </a:rPr>
              <a:t>Tajikistan:</a:t>
            </a:r>
            <a:r>
              <a:rPr kumimoji="0" lang="en-US" sz="1900" b="0" i="1" u="none" strike="noStrike" kern="1200" cap="none" spc="0" normalizeH="0" baseline="0" noProof="0" dirty="0">
                <a:ln>
                  <a:noFill/>
                </a:ln>
                <a:solidFill>
                  <a:srgbClr val="4F81BD">
                    <a:lumMod val="75000"/>
                  </a:srgbClr>
                </a:solidFill>
                <a:effectLst/>
                <a:uLnTx/>
                <a:uFillTx/>
                <a:latin typeface="Calibri"/>
                <a:ea typeface="+mn-ea"/>
                <a:cs typeface="+mn-cs"/>
              </a:rPr>
              <a:t> the budget has 2 tiers (local and republican). There are a great many clients of the local level, and that is where they are serviced.</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en-US" sz="1900" b="1" i="1" u="none" strike="noStrike" kern="1200" cap="none" spc="0" normalizeH="0" baseline="0" noProof="0" dirty="0">
                <a:ln>
                  <a:noFill/>
                </a:ln>
                <a:solidFill>
                  <a:srgbClr val="4F81BD">
                    <a:lumMod val="75000"/>
                  </a:srgbClr>
                </a:solidFill>
                <a:effectLst/>
                <a:uLnTx/>
                <a:uFillTx/>
                <a:latin typeface="Calibri"/>
                <a:ea typeface="+mn-ea"/>
                <a:cs typeface="+mn-cs"/>
              </a:rPr>
              <a:t>Georgia:</a:t>
            </a:r>
            <a:r>
              <a:rPr kumimoji="0" lang="en-US" sz="1900" b="0" i="1" u="none" strike="noStrike" kern="1200" cap="none" spc="0" normalizeH="0" baseline="0" noProof="0" dirty="0">
                <a:ln>
                  <a:noFill/>
                </a:ln>
                <a:solidFill>
                  <a:srgbClr val="4F81BD">
                    <a:lumMod val="75000"/>
                  </a:srgbClr>
                </a:solidFill>
                <a:effectLst/>
                <a:uLnTx/>
                <a:uFillTx/>
                <a:latin typeface="Calibri"/>
                <a:ea typeface="+mn-ea"/>
                <a:cs typeface="+mn-cs"/>
              </a:rPr>
              <a:t> similar to Armenia, the Treasury services central budget authorities and in the regions, local self-governance bodies. With the transition to e-Treasury, all regional offices were closed down about 10 years ago.</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en-US" sz="1900" b="1" i="1" u="none" strike="noStrike" kern="1200" cap="none" spc="0" normalizeH="0" baseline="0" noProof="0" dirty="0">
                <a:ln>
                  <a:noFill/>
                </a:ln>
                <a:solidFill>
                  <a:srgbClr val="4F81BD">
                    <a:lumMod val="75000"/>
                  </a:srgbClr>
                </a:solidFill>
                <a:effectLst/>
                <a:uLnTx/>
                <a:uFillTx/>
                <a:latin typeface="Calibri"/>
                <a:ea typeface="+mn-ea"/>
                <a:cs typeface="+mn-cs"/>
              </a:rPr>
              <a:t>Azerbaijan:</a:t>
            </a:r>
            <a:r>
              <a:rPr kumimoji="0" lang="en-US" sz="1900" b="0" i="1" u="none" strike="noStrike" kern="1200" cap="none" spc="0" normalizeH="0" baseline="0" noProof="0" dirty="0">
                <a:ln>
                  <a:noFill/>
                </a:ln>
                <a:solidFill>
                  <a:srgbClr val="4F81BD">
                    <a:lumMod val="75000"/>
                  </a:srgbClr>
                </a:solidFill>
                <a:effectLst/>
                <a:uLnTx/>
                <a:uFillTx/>
                <a:latin typeface="Calibri"/>
                <a:ea typeface="+mn-ea"/>
                <a:cs typeface="+mn-cs"/>
              </a:rPr>
              <a:t> clients are serviced only by regional treasury offices.  In the past we had 36 offices; now their number decreased to 21 and there will be further reductions.  Local level clients are local executive authorities, municipalities, etc. If entities are financed at the local level, they are serviced in the regions. </a:t>
            </a:r>
          </a:p>
          <a:p>
            <a:pPr algn="l"/>
            <a:endParaRPr lang="en-ZA" sz="1800" dirty="0">
              <a:solidFill>
                <a:schemeClr val="accent1">
                  <a:lumMod val="75000"/>
                </a:schemeClr>
              </a:solidFill>
            </a:endParaRPr>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4</a:t>
            </a:fld>
            <a:endParaRPr lang="en-US"/>
          </a:p>
        </p:txBody>
      </p:sp>
    </p:spTree>
    <p:extLst>
      <p:ext uri="{BB962C8B-B14F-4D97-AF65-F5344CB8AC3E}">
        <p14:creationId xmlns:p14="http://schemas.microsoft.com/office/powerpoint/2010/main" val="4115402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80999"/>
            <a:ext cx="7704856" cy="6340475"/>
          </a:xfrm>
        </p:spPr>
        <p:txBody>
          <a:bodyPr>
            <a:normAutofit/>
          </a:bodyPr>
          <a:lstStyle/>
          <a:p>
            <a:r>
              <a:rPr lang="en-US" sz="2000" dirty="0"/>
              <a:t>Question</a:t>
            </a:r>
            <a:r>
              <a:rPr lang="ru-RU" sz="2000" dirty="0"/>
              <a:t> 2</a:t>
            </a:r>
            <a:r>
              <a:rPr lang="en-US" sz="2000" dirty="0"/>
              <a:t>: For countries where there are no regional treasury offices, please indicate if they existed earlier.  If yes, when they were closed and why</a:t>
            </a:r>
            <a:r>
              <a:rPr lang="ru-RU" sz="2000" dirty="0"/>
              <a:t>?</a:t>
            </a:r>
            <a:r>
              <a:rPr lang="en-US" sz="2000" dirty="0"/>
              <a:t> For countries where regional offices exist, discuss differences between operations of the Central Treasury and regional offices</a:t>
            </a:r>
            <a:r>
              <a:rPr lang="ru-RU" sz="2000" dirty="0"/>
              <a:t>. </a:t>
            </a:r>
            <a:r>
              <a:rPr lang="en-US" sz="2000" dirty="0"/>
              <a:t> For both groups, are there plans to change staffing numbers? If yes, why?</a:t>
            </a:r>
            <a:endParaRPr lang="tr-TR" sz="2400" b="1" dirty="0">
              <a:solidFill>
                <a:schemeClr val="accent1">
                  <a:lumMod val="75000"/>
                </a:schemeClr>
              </a:solidFill>
            </a:endParaRPr>
          </a:p>
          <a:p>
            <a:pPr algn="l"/>
            <a:endParaRPr lang="ru-RU" sz="1200" b="1" u="sng" dirty="0">
              <a:solidFill>
                <a:srgbClr val="FF0000"/>
              </a:solidFill>
            </a:endParaRPr>
          </a:p>
          <a:p>
            <a:pPr marL="285750" indent="-285750" algn="just">
              <a:buFont typeface="Wingdings" panose="05000000000000000000" pitchFamily="2" charset="2"/>
              <a:buChar char="Ø"/>
            </a:pPr>
            <a:r>
              <a:rPr lang="ru-RU" sz="1900" i="1" dirty="0">
                <a:solidFill>
                  <a:schemeClr val="accent1">
                    <a:lumMod val="75000"/>
                  </a:schemeClr>
                </a:solidFill>
              </a:rPr>
              <a:t> </a:t>
            </a:r>
            <a:r>
              <a:rPr lang="en-US" sz="1900" i="1" dirty="0">
                <a:solidFill>
                  <a:schemeClr val="accent1">
                    <a:lumMod val="75000"/>
                  </a:schemeClr>
                </a:solidFill>
              </a:rPr>
              <a:t>There are no regional offices in Armenia and Georgia.</a:t>
            </a:r>
          </a:p>
          <a:p>
            <a:pPr marL="285750" indent="-285750" algn="just">
              <a:buFont typeface="Wingdings" panose="05000000000000000000" pitchFamily="2" charset="2"/>
              <a:buChar char="Ø"/>
            </a:pPr>
            <a:r>
              <a:rPr lang="en-US" sz="1900" i="1" dirty="0">
                <a:solidFill>
                  <a:schemeClr val="accent1">
                    <a:lumMod val="75000"/>
                  </a:schemeClr>
                </a:solidFill>
              </a:rPr>
              <a:t>In </a:t>
            </a:r>
            <a:r>
              <a:rPr lang="en-US" sz="1900" b="1" i="1" dirty="0">
                <a:solidFill>
                  <a:schemeClr val="accent1">
                    <a:lumMod val="75000"/>
                  </a:schemeClr>
                </a:solidFill>
              </a:rPr>
              <a:t>Armenia</a:t>
            </a:r>
            <a:r>
              <a:rPr lang="en-US" sz="1900" i="1" dirty="0">
                <a:solidFill>
                  <a:schemeClr val="accent1">
                    <a:lumMod val="75000"/>
                  </a:schemeClr>
                </a:solidFill>
              </a:rPr>
              <a:t>, not all clients wanted to move to the electronic system but later they appreciated it as work has become much easier. Paperwork was much more complicated and costly. The system itself checks for mistakes, and the workload has lightened.</a:t>
            </a:r>
            <a:r>
              <a:rPr lang="ru-RU" sz="1900" i="1" dirty="0">
                <a:solidFill>
                  <a:schemeClr val="accent1">
                    <a:lumMod val="75000"/>
                  </a:schemeClr>
                </a:solidFill>
              </a:rPr>
              <a:t> </a:t>
            </a:r>
            <a:r>
              <a:rPr lang="en-US" sz="1900" i="1" dirty="0">
                <a:solidFill>
                  <a:schemeClr val="accent1">
                    <a:lumMod val="75000"/>
                  </a:schemeClr>
                </a:solidFill>
              </a:rPr>
              <a:t>It was difficult during the transition, but now people got used [to the new system].</a:t>
            </a:r>
            <a:r>
              <a:rPr lang="ru-RU" sz="1900" i="1" dirty="0">
                <a:solidFill>
                  <a:schemeClr val="accent1">
                    <a:lumMod val="75000"/>
                  </a:schemeClr>
                </a:solidFill>
              </a:rPr>
              <a:t> </a:t>
            </a:r>
          </a:p>
          <a:p>
            <a:pPr marL="285750" indent="-285750" algn="just">
              <a:buFont typeface="Wingdings" panose="05000000000000000000" pitchFamily="2" charset="2"/>
              <a:buChar char="Ø"/>
            </a:pPr>
            <a:r>
              <a:rPr lang="en-US" sz="1900" i="1" dirty="0">
                <a:solidFill>
                  <a:schemeClr val="accent1">
                    <a:lumMod val="75000"/>
                  </a:schemeClr>
                </a:solidFill>
              </a:rPr>
              <a:t>In </a:t>
            </a:r>
            <a:r>
              <a:rPr lang="en-US" sz="1900" b="1" i="1" dirty="0">
                <a:solidFill>
                  <a:schemeClr val="accent1">
                    <a:lumMod val="75000"/>
                  </a:schemeClr>
                </a:solidFill>
              </a:rPr>
              <a:t>Georgia</a:t>
            </a:r>
            <a:r>
              <a:rPr lang="en-US" sz="1900" i="1" dirty="0">
                <a:solidFill>
                  <a:schemeClr val="accent1">
                    <a:lumMod val="75000"/>
                  </a:schemeClr>
                </a:solidFill>
              </a:rPr>
              <a:t> people were wary of the reform as earlier they used paper documents with manual signature and stamp</a:t>
            </a:r>
            <a:r>
              <a:rPr lang="ru-RU" sz="1900" i="1" dirty="0">
                <a:solidFill>
                  <a:schemeClr val="accent1">
                    <a:lumMod val="75000"/>
                  </a:schemeClr>
                </a:solidFill>
              </a:rPr>
              <a:t>.</a:t>
            </a:r>
            <a:r>
              <a:rPr lang="en-US" sz="1900" i="1" dirty="0">
                <a:solidFill>
                  <a:schemeClr val="accent1">
                    <a:lumMod val="75000"/>
                  </a:schemeClr>
                </a:solidFill>
              </a:rPr>
              <a:t> The transition took about a year with intensive training performed; then there was a lot of concerns about staff reductions. However, local organizations that moved to the e-treasury took on local treasury employees as people with higher skills.</a:t>
            </a:r>
            <a:endParaRPr lang="ru-RU" sz="1900" i="1" dirty="0">
              <a:solidFill>
                <a:schemeClr val="accent1">
                  <a:lumMod val="75000"/>
                </a:schemeClr>
              </a:solidFill>
            </a:endParaRPr>
          </a:p>
          <a:p>
            <a:pPr marL="285750" indent="-285750" algn="just">
              <a:buFont typeface="Wingdings" panose="05000000000000000000" pitchFamily="2" charset="2"/>
              <a:buChar char="Ø"/>
            </a:pPr>
            <a:r>
              <a:rPr lang="en-US" sz="1900" i="1" dirty="0">
                <a:solidFill>
                  <a:schemeClr val="accent1">
                    <a:lumMod val="75000"/>
                  </a:schemeClr>
                </a:solidFill>
              </a:rPr>
              <a:t>Both countries are not very large by area</a:t>
            </a:r>
            <a:r>
              <a:rPr lang="ru-RU" sz="1900" i="1" dirty="0">
                <a:solidFill>
                  <a:schemeClr val="accent1">
                    <a:lumMod val="75000"/>
                  </a:schemeClr>
                </a:solidFill>
              </a:rPr>
              <a:t>. </a:t>
            </a:r>
            <a:endParaRPr lang="en-US" sz="1900" i="1" dirty="0">
              <a:solidFill>
                <a:schemeClr val="accent1">
                  <a:lumMod val="75000"/>
                </a:schemeClr>
              </a:solidFill>
            </a:endParaRPr>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5</a:t>
            </a:fld>
            <a:endParaRPr lang="en-US"/>
          </a:p>
        </p:txBody>
      </p:sp>
    </p:spTree>
    <p:extLst>
      <p:ext uri="{BB962C8B-B14F-4D97-AF65-F5344CB8AC3E}">
        <p14:creationId xmlns:p14="http://schemas.microsoft.com/office/powerpoint/2010/main" val="2606610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80999"/>
            <a:ext cx="7704856" cy="6340475"/>
          </a:xfrm>
        </p:spPr>
        <p:txBody>
          <a:bodyPr>
            <a:normAutofit/>
          </a:bodyPr>
          <a:lstStyle/>
          <a:p>
            <a:pPr algn="l"/>
            <a:endParaRPr lang="ru-RU" sz="1200" b="1" u="sng" dirty="0">
              <a:solidFill>
                <a:srgbClr val="FF0000"/>
              </a:solidFill>
            </a:endParaRPr>
          </a:p>
          <a:p>
            <a:pPr marL="285750" indent="-285750" algn="just">
              <a:buFont typeface="Wingdings" panose="05000000000000000000" pitchFamily="2" charset="2"/>
              <a:buChar char="Ø"/>
            </a:pPr>
            <a:r>
              <a:rPr lang="en-US" sz="2000" b="1" i="1" dirty="0">
                <a:solidFill>
                  <a:schemeClr val="accent1">
                    <a:lumMod val="75000"/>
                  </a:schemeClr>
                </a:solidFill>
              </a:rPr>
              <a:t>Kazakhstan</a:t>
            </a:r>
            <a:r>
              <a:rPr lang="en-US" sz="2000" i="1" dirty="0">
                <a:solidFill>
                  <a:schemeClr val="accent1">
                    <a:lumMod val="75000"/>
                  </a:schemeClr>
                </a:solidFill>
              </a:rPr>
              <a:t>: there are five agencies within the Ministry of Finance </a:t>
            </a:r>
            <a:r>
              <a:rPr lang="ru-RU" sz="2000" i="1" dirty="0">
                <a:solidFill>
                  <a:schemeClr val="accent1">
                    <a:lumMod val="75000"/>
                  </a:schemeClr>
                </a:solidFill>
              </a:rPr>
              <a:t>– </a:t>
            </a:r>
            <a:r>
              <a:rPr lang="en-US" sz="2000" i="1" dirty="0">
                <a:solidFill>
                  <a:schemeClr val="accent1">
                    <a:lumMod val="75000"/>
                  </a:schemeClr>
                </a:solidFill>
              </a:rPr>
              <a:t>salaries for all </a:t>
            </a:r>
            <a:r>
              <a:rPr lang="en-US" sz="2000" i="1" dirty="0" err="1">
                <a:solidFill>
                  <a:schemeClr val="accent1">
                    <a:lumMod val="75000"/>
                  </a:schemeClr>
                </a:solidFill>
              </a:rPr>
              <a:t>MoF</a:t>
            </a:r>
            <a:r>
              <a:rPr lang="en-US" sz="2000" i="1" dirty="0">
                <a:solidFill>
                  <a:schemeClr val="accent1">
                    <a:lumMod val="75000"/>
                  </a:schemeClr>
                </a:solidFill>
              </a:rPr>
              <a:t> bodies, generation of reports, public procurement, qualification of construction firms across Kazakhstan for government contracts</a:t>
            </a:r>
            <a:r>
              <a:rPr lang="ru-RU" sz="2000" i="1" dirty="0">
                <a:solidFill>
                  <a:schemeClr val="accent1">
                    <a:lumMod val="75000"/>
                  </a:schemeClr>
                </a:solidFill>
              </a:rPr>
              <a:t>. </a:t>
            </a:r>
            <a:r>
              <a:rPr lang="en-US" sz="2000" i="1" dirty="0">
                <a:solidFill>
                  <a:schemeClr val="accent1">
                    <a:lumMod val="75000"/>
                  </a:schemeClr>
                </a:solidFill>
              </a:rPr>
              <a:t>This work also involves regional offices. In </a:t>
            </a:r>
            <a:r>
              <a:rPr lang="ru-RU" sz="2000" i="1" dirty="0">
                <a:solidFill>
                  <a:schemeClr val="accent1">
                    <a:lumMod val="75000"/>
                  </a:schemeClr>
                </a:solidFill>
              </a:rPr>
              <a:t>2021</a:t>
            </a:r>
            <a:r>
              <a:rPr lang="en-US" sz="2000" i="1" dirty="0">
                <a:solidFill>
                  <a:schemeClr val="accent1">
                    <a:lumMod val="75000"/>
                  </a:schemeClr>
                </a:solidFill>
              </a:rPr>
              <a:t>, there was a reduction of government staff, including the Treasury.</a:t>
            </a:r>
            <a:endParaRPr lang="ru-RU" sz="2000" i="1" dirty="0">
              <a:solidFill>
                <a:schemeClr val="accent1">
                  <a:lumMod val="75000"/>
                </a:schemeClr>
              </a:solidFill>
            </a:endParaRPr>
          </a:p>
          <a:p>
            <a:pPr marL="285750" indent="-285750" algn="just">
              <a:buFont typeface="Wingdings" panose="05000000000000000000" pitchFamily="2" charset="2"/>
              <a:buChar char="Ø"/>
            </a:pPr>
            <a:r>
              <a:rPr lang="en-US" sz="2000" b="1" i="1" dirty="0">
                <a:solidFill>
                  <a:schemeClr val="accent1">
                    <a:lumMod val="75000"/>
                  </a:schemeClr>
                </a:solidFill>
              </a:rPr>
              <a:t>Moldova</a:t>
            </a:r>
            <a:r>
              <a:rPr lang="en-US" sz="2000" i="1" dirty="0">
                <a:solidFill>
                  <a:schemeClr val="accent1">
                    <a:lumMod val="75000"/>
                  </a:schemeClr>
                </a:solidFill>
              </a:rPr>
              <a:t>: subnational offices service government programs (for example, provision of concessionary mortgages</a:t>
            </a:r>
            <a:r>
              <a:rPr lang="ru-RU" sz="2000" i="1" dirty="0">
                <a:solidFill>
                  <a:schemeClr val="accent1">
                    <a:lumMod val="75000"/>
                  </a:schemeClr>
                </a:solidFill>
              </a:rPr>
              <a:t>). </a:t>
            </a:r>
            <a:r>
              <a:rPr lang="en-US" sz="2000" i="1" dirty="0">
                <a:solidFill>
                  <a:schemeClr val="accent1">
                    <a:lumMod val="75000"/>
                  </a:schemeClr>
                </a:solidFill>
              </a:rPr>
              <a:t>Subnational offices work with every client, check every package and process monthly compensation payments</a:t>
            </a:r>
            <a:r>
              <a:rPr lang="ru-RU" sz="2000" i="1" dirty="0">
                <a:solidFill>
                  <a:schemeClr val="accent1">
                    <a:lumMod val="75000"/>
                  </a:schemeClr>
                </a:solidFill>
              </a:rPr>
              <a:t>. </a:t>
            </a:r>
            <a:r>
              <a:rPr lang="en-US" sz="2000" i="1" dirty="0">
                <a:solidFill>
                  <a:schemeClr val="accent1">
                    <a:lumMod val="75000"/>
                  </a:schemeClr>
                </a:solidFill>
              </a:rPr>
              <a:t>Work on social protection programs.</a:t>
            </a:r>
          </a:p>
          <a:p>
            <a:pPr marL="285750" indent="-285750" algn="just">
              <a:buFont typeface="Wingdings" panose="05000000000000000000" pitchFamily="2" charset="2"/>
              <a:buChar char="Ø"/>
            </a:pPr>
            <a:r>
              <a:rPr lang="en-US" sz="2000" b="1" i="1" dirty="0">
                <a:solidFill>
                  <a:schemeClr val="accent1">
                    <a:lumMod val="75000"/>
                  </a:schemeClr>
                </a:solidFill>
              </a:rPr>
              <a:t>Azerbaijan: </a:t>
            </a:r>
            <a:r>
              <a:rPr lang="en-US" sz="2000" i="1" dirty="0">
                <a:solidFill>
                  <a:schemeClr val="accent1">
                    <a:lumMod val="75000"/>
                  </a:schemeClr>
                </a:solidFill>
              </a:rPr>
              <a:t>there are no new functions yet; we wish to minimize the number of subnational offices. </a:t>
            </a:r>
            <a:r>
              <a:rPr lang="en-US" sz="2000" i="1" dirty="0" err="1">
                <a:solidFill>
                  <a:schemeClr val="accent1">
                    <a:lumMod val="75000"/>
                  </a:schemeClr>
                </a:solidFill>
              </a:rPr>
              <a:t>Оne</a:t>
            </a:r>
            <a:r>
              <a:rPr lang="en-US" sz="2000" i="1" dirty="0">
                <a:solidFill>
                  <a:schemeClr val="accent1">
                    <a:lumMod val="75000"/>
                  </a:schemeClr>
                </a:solidFill>
              </a:rPr>
              <a:t> will be for Ministry of Defense procurements, etc. Another office will only service the health and education sectors.  The third one will service the quasi-public sector. And possibly also the Government Staff, Ministry of Foreign Affairs, etc.  We want to organize subnational offices by sectors, giving up Tier 2 altogether. Now servicing is already done through the portal.  There will a social issue if we have to reduce more staff; reductions have already begun. There were enlargements, some people retired, others quit to take a new job.</a:t>
            </a:r>
          </a:p>
          <a:p>
            <a:pPr marL="285750" indent="-285750" algn="just">
              <a:buFont typeface="Wingdings" panose="05000000000000000000" pitchFamily="2" charset="2"/>
              <a:buChar char="Ø"/>
            </a:pPr>
            <a:endParaRPr lang="en-ZA" sz="2000" i="1" dirty="0">
              <a:solidFill>
                <a:schemeClr val="accent1">
                  <a:lumMod val="75000"/>
                </a:schemeClr>
              </a:solidFill>
            </a:endParaRPr>
          </a:p>
          <a:p>
            <a:pPr marL="457200" indent="-457200" algn="l">
              <a:buFont typeface="Arial" panose="020B0604020202020204" pitchFamily="34" charset="0"/>
              <a:buChar char="•"/>
            </a:pPr>
            <a:endParaRPr lang="ru-RU" sz="1800" b="1" dirty="0">
              <a:solidFill>
                <a:schemeClr val="accent1">
                  <a:lumMod val="75000"/>
                </a:schemeClr>
              </a:solidFill>
            </a:endParaRPr>
          </a:p>
          <a:p>
            <a:pPr algn="l"/>
            <a:endParaRPr lang="en-ZA" sz="1800" dirty="0">
              <a:solidFill>
                <a:schemeClr val="accent1">
                  <a:lumMod val="75000"/>
                </a:schemeClr>
              </a:solidFill>
            </a:endParaRPr>
          </a:p>
          <a:p>
            <a:pPr marL="457200" indent="-457200" algn="l">
              <a:buFont typeface="Arial" panose="020B0604020202020204" pitchFamily="34" charset="0"/>
              <a:buChar char="•"/>
            </a:pPr>
            <a:endParaRPr lang="en-ZA" sz="1800" dirty="0">
              <a:solidFill>
                <a:schemeClr val="accent1">
                  <a:lumMod val="75000"/>
                </a:schemeClr>
              </a:solidFill>
            </a:endParaRPr>
          </a:p>
          <a:p>
            <a:pPr marL="457200" indent="-457200" algn="l">
              <a:buFont typeface="Arial" panose="020B0604020202020204" pitchFamily="34" charset="0"/>
              <a:buChar char="•"/>
            </a:pPr>
            <a:endParaRPr lang="en-ZA" sz="1800" dirty="0">
              <a:solidFill>
                <a:schemeClr val="accent1">
                  <a:lumMod val="75000"/>
                </a:schemeClr>
              </a:solidFill>
            </a:endParaRPr>
          </a:p>
          <a:p>
            <a:pPr algn="l"/>
            <a:endParaRPr lang="en-ZA" sz="1800" dirty="0">
              <a:solidFill>
                <a:schemeClr val="accent1">
                  <a:lumMod val="75000"/>
                </a:schemeClr>
              </a:solidFill>
            </a:endParaRPr>
          </a:p>
          <a:p>
            <a:pPr algn="l"/>
            <a:endParaRPr lang="en-ZA" sz="2800" dirty="0">
              <a:solidFill>
                <a:schemeClr val="accent1">
                  <a:lumMod val="75000"/>
                </a:schemeClr>
              </a:solidFill>
            </a:endParaRPr>
          </a:p>
          <a:p>
            <a:pPr algn="l"/>
            <a:endParaRPr lang="en-ZA" sz="2800" dirty="0">
              <a:solidFill>
                <a:schemeClr val="accent1">
                  <a:lumMod val="75000"/>
                </a:schemeClr>
              </a:solidFill>
            </a:endParaRPr>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6</a:t>
            </a:fld>
            <a:endParaRPr lang="en-US"/>
          </a:p>
        </p:txBody>
      </p:sp>
    </p:spTree>
    <p:extLst>
      <p:ext uri="{BB962C8B-B14F-4D97-AF65-F5344CB8AC3E}">
        <p14:creationId xmlns:p14="http://schemas.microsoft.com/office/powerpoint/2010/main" val="3843419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80999"/>
            <a:ext cx="7704856" cy="6340475"/>
          </a:xfrm>
        </p:spPr>
        <p:txBody>
          <a:bodyPr>
            <a:normAutofit fontScale="92500" lnSpcReduction="10000"/>
          </a:bodyPr>
          <a:lstStyle/>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en-US" sz="2000" b="1" i="1" u="none" strike="noStrike" kern="1200" cap="none" spc="0" normalizeH="0" baseline="0" noProof="0" dirty="0">
                <a:ln>
                  <a:noFill/>
                </a:ln>
                <a:solidFill>
                  <a:srgbClr val="4F81BD">
                    <a:lumMod val="75000"/>
                  </a:srgbClr>
                </a:solidFill>
                <a:effectLst/>
                <a:uLnTx/>
                <a:uFillTx/>
                <a:latin typeface="Calibri"/>
                <a:ea typeface="+mn-ea"/>
                <a:cs typeface="+mn-cs"/>
              </a:rPr>
              <a:t>Kyrgyzstan: </a:t>
            </a:r>
            <a:r>
              <a:rPr kumimoji="0" lang="en-US" sz="2000" i="1" u="none" strike="noStrike" kern="1200" cap="none" spc="0" normalizeH="0" baseline="0" noProof="0" dirty="0">
                <a:ln>
                  <a:noFill/>
                </a:ln>
                <a:solidFill>
                  <a:srgbClr val="4F81BD">
                    <a:lumMod val="75000"/>
                  </a:srgbClr>
                </a:solidFill>
                <a:effectLst/>
                <a:uLnTx/>
                <a:uFillTx/>
                <a:latin typeface="Calibri"/>
                <a:ea typeface="+mn-ea"/>
                <a:cs typeface="+mn-cs"/>
              </a:rPr>
              <a:t>54 Tier-1 offices perform the functions of Tier 2. Subnational offices are very small.</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en-US" sz="2000" b="1" i="1" u="none" strike="noStrike" kern="1200" cap="none" spc="0" normalizeH="0" baseline="0" noProof="0" dirty="0">
                <a:ln>
                  <a:noFill/>
                </a:ln>
                <a:solidFill>
                  <a:srgbClr val="4F81BD">
                    <a:lumMod val="75000"/>
                  </a:srgbClr>
                </a:solidFill>
                <a:effectLst/>
                <a:uLnTx/>
                <a:uFillTx/>
                <a:latin typeface="Calibri"/>
                <a:ea typeface="+mn-ea"/>
                <a:cs typeface="+mn-cs"/>
              </a:rPr>
              <a:t>Uzbekistan:</a:t>
            </a:r>
            <a:r>
              <a:rPr kumimoji="0" lang="en-US" sz="2000" i="1" u="none" strike="noStrike" kern="1200" cap="none" spc="0" normalizeH="0" baseline="0" noProof="0" dirty="0">
                <a:ln>
                  <a:noFill/>
                </a:ln>
                <a:solidFill>
                  <a:srgbClr val="4F81BD">
                    <a:lumMod val="75000"/>
                  </a:srgbClr>
                </a:solidFill>
                <a:effectLst/>
                <a:uLnTx/>
                <a:uFillTx/>
                <a:latin typeface="Calibri"/>
                <a:ea typeface="+mn-ea"/>
                <a:cs typeface="+mn-cs"/>
              </a:rPr>
              <a:t> 208 district offices dealing mainly with payments and registration of contracts. They also check cash execution of the budget.  Since completion of the survey, staff numbers have been considerably reduced due to automation. </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en-US" sz="2000" b="1" i="1" u="none" strike="noStrike" kern="1200" cap="none" spc="0" normalizeH="0" baseline="0" noProof="0" dirty="0">
                <a:ln>
                  <a:noFill/>
                </a:ln>
                <a:solidFill>
                  <a:srgbClr val="4F81BD">
                    <a:lumMod val="75000"/>
                  </a:srgbClr>
                </a:solidFill>
                <a:effectLst/>
                <a:uLnTx/>
                <a:uFillTx/>
                <a:latin typeface="Calibri"/>
                <a:ea typeface="+mn-ea"/>
                <a:cs typeface="+mn-cs"/>
              </a:rPr>
              <a:t>Tajikistan:  </a:t>
            </a:r>
            <a:r>
              <a:rPr kumimoji="0" lang="en-US" sz="2000" i="1" u="none" strike="noStrike" kern="1200" cap="none" spc="0" normalizeH="0" baseline="0" noProof="0" dirty="0">
                <a:ln>
                  <a:noFill/>
                </a:ln>
                <a:solidFill>
                  <a:srgbClr val="4F81BD">
                    <a:lumMod val="75000"/>
                  </a:srgbClr>
                </a:solidFill>
                <a:effectLst/>
                <a:uLnTx/>
                <a:uFillTx/>
                <a:latin typeface="Calibri"/>
                <a:ea typeface="+mn-ea"/>
                <a:cs typeface="+mn-cs"/>
              </a:rPr>
              <a:t>69 regional and local offices, with 5-6 employees in regional offices. There have been no changes in staff numbers yet. </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en-US" sz="2000" i="1" u="none" strike="noStrike" kern="1200" cap="none" spc="0" normalizeH="0" baseline="0" noProof="0" dirty="0">
                <a:ln>
                  <a:noFill/>
                </a:ln>
                <a:solidFill>
                  <a:srgbClr val="4F81BD">
                    <a:lumMod val="75000"/>
                  </a:srgbClr>
                </a:solidFill>
                <a:effectLst/>
                <a:uLnTx/>
                <a:uFillTx/>
                <a:latin typeface="Calibri"/>
                <a:ea typeface="+mn-ea"/>
                <a:cs typeface="+mn-cs"/>
              </a:rPr>
              <a:t>Coping with no subnational offices is possible in small countries. Automation is taking place everywhere, though at a varying pace.</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en-US" sz="2000" b="1" i="1" u="none" strike="noStrike" kern="1200" cap="none" spc="0" normalizeH="0" baseline="0" noProof="0" dirty="0">
                <a:ln>
                  <a:noFill/>
                </a:ln>
                <a:solidFill>
                  <a:srgbClr val="4F81BD">
                    <a:lumMod val="75000"/>
                  </a:srgbClr>
                </a:solidFill>
                <a:effectLst/>
                <a:uLnTx/>
                <a:uFillTx/>
                <a:latin typeface="Calibri"/>
                <a:ea typeface="+mn-ea"/>
                <a:cs typeface="+mn-cs"/>
              </a:rPr>
              <a:t>Kazakhstan</a:t>
            </a:r>
            <a:r>
              <a:rPr kumimoji="0" lang="en-US" sz="2000" i="1" u="none" strike="noStrike" kern="1200" cap="none" spc="0" normalizeH="0" baseline="0" noProof="0" dirty="0">
                <a:ln>
                  <a:noFill/>
                </a:ln>
                <a:solidFill>
                  <a:srgbClr val="4F81BD">
                    <a:lumMod val="75000"/>
                  </a:srgbClr>
                </a:solidFill>
                <a:effectLst/>
                <a:uLnTx/>
                <a:uFillTx/>
                <a:latin typeface="Calibri"/>
                <a:ea typeface="+mn-ea"/>
                <a:cs typeface="+mn-cs"/>
              </a:rPr>
              <a:t> is a very large country by area; thus, centralization is impossible + the budget has 4 tiers.</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en-US" sz="2000" b="1" i="1" u="none" strike="noStrike" kern="1200" cap="none" spc="0" normalizeH="0" baseline="0" noProof="0" dirty="0">
                <a:ln>
                  <a:noFill/>
                </a:ln>
                <a:solidFill>
                  <a:srgbClr val="4F81BD">
                    <a:lumMod val="75000"/>
                  </a:srgbClr>
                </a:solidFill>
                <a:effectLst/>
                <a:uLnTx/>
                <a:uFillTx/>
                <a:latin typeface="Calibri"/>
                <a:ea typeface="+mn-ea"/>
                <a:cs typeface="+mn-cs"/>
              </a:rPr>
              <a:t>In Azerbaijan,</a:t>
            </a:r>
            <a:r>
              <a:rPr kumimoji="0" lang="en-US" sz="2000" i="1" u="none" strike="noStrike" kern="1200" cap="none" spc="0" normalizeH="0" baseline="0" noProof="0" dirty="0">
                <a:ln>
                  <a:noFill/>
                </a:ln>
                <a:solidFill>
                  <a:srgbClr val="4F81BD">
                    <a:lumMod val="75000"/>
                  </a:srgbClr>
                </a:solidFill>
                <a:effectLst/>
                <a:uLnTx/>
                <a:uFillTx/>
                <a:latin typeface="Calibri"/>
                <a:ea typeface="+mn-ea"/>
                <a:cs typeface="+mn-cs"/>
              </a:rPr>
              <a:t> various options are discussed.  Theoretically it is possible to manage without subnational offices, but there are many factors to consider. </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r>
              <a:rPr kumimoji="0" lang="en-US" sz="2000" b="1" i="1" u="none" strike="noStrike" kern="1200" cap="none" spc="0" normalizeH="0" baseline="0" noProof="0" dirty="0">
                <a:ln>
                  <a:noFill/>
                </a:ln>
                <a:solidFill>
                  <a:srgbClr val="4F81BD">
                    <a:lumMod val="75000"/>
                  </a:srgbClr>
                </a:solidFill>
                <a:effectLst/>
                <a:uLnTx/>
                <a:uFillTx/>
                <a:latin typeface="Calibri"/>
                <a:ea typeface="+mn-ea"/>
                <a:cs typeface="+mn-cs"/>
              </a:rPr>
              <a:t>Moldova</a:t>
            </a:r>
            <a:r>
              <a:rPr kumimoji="0" lang="en-US" sz="2000" i="1" u="none" strike="noStrike" kern="1200" cap="none" spc="0" normalizeH="0" baseline="0" noProof="0" dirty="0">
                <a:ln>
                  <a:noFill/>
                </a:ln>
                <a:solidFill>
                  <a:srgbClr val="4F81BD">
                    <a:lumMod val="75000"/>
                  </a:srgbClr>
                </a:solidFill>
                <a:effectLst/>
                <a:uLnTx/>
                <a:uFillTx/>
                <a:latin typeface="Calibri"/>
                <a:ea typeface="+mn-ea"/>
                <a:cs typeface="+mn-cs"/>
              </a:rPr>
              <a:t> made a big move towards a sharp reduction in subnational offices in 2017.  That was a political decision, and it was very hard to work back then as IFMIS was not adapted, and the number of changes that can be made in the system is very limited.  Since then, there were no more such drastic changes. Consolidation of all subnational offices in Chisinau is now discussed. The adaptation took 3 to 4 years.</a:t>
            </a: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endParaRPr kumimoji="0" lang="en-US" sz="2000" i="1" u="none" strike="noStrike" kern="1200" cap="none" spc="0" normalizeH="0" baseline="0" noProof="0" dirty="0">
              <a:ln>
                <a:noFill/>
              </a:ln>
              <a:solidFill>
                <a:srgbClr val="4F81BD">
                  <a:lumMod val="75000"/>
                </a:srgbClr>
              </a:solidFill>
              <a:effectLst/>
              <a:uLnTx/>
              <a:uFillTx/>
              <a:latin typeface="Calibri"/>
              <a:ea typeface="+mn-ea"/>
              <a:cs typeface="+mn-cs"/>
            </a:endParaRP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endParaRPr kumimoji="0" lang="en-US" sz="2000" i="1" u="none" strike="noStrike" kern="1200" cap="none" spc="0" normalizeH="0" baseline="0" noProof="0" dirty="0">
              <a:ln>
                <a:noFill/>
              </a:ln>
              <a:solidFill>
                <a:srgbClr val="4F81BD">
                  <a:lumMod val="75000"/>
                </a:srgbClr>
              </a:solidFill>
              <a:effectLst/>
              <a:uLnTx/>
              <a:uFillTx/>
              <a:latin typeface="Calibri"/>
              <a:ea typeface="+mn-ea"/>
              <a:cs typeface="+mn-cs"/>
            </a:endParaRP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endParaRPr kumimoji="0" lang="en-US" sz="2000" i="1" u="none" strike="noStrike" kern="1200" cap="none" spc="0" normalizeH="0" baseline="0" noProof="0" dirty="0">
              <a:ln>
                <a:noFill/>
              </a:ln>
              <a:solidFill>
                <a:srgbClr val="4F81BD">
                  <a:lumMod val="75000"/>
                </a:srgbClr>
              </a:solidFill>
              <a:effectLst/>
              <a:uLnTx/>
              <a:uFillTx/>
              <a:latin typeface="Calibri"/>
              <a:ea typeface="+mn-ea"/>
              <a:cs typeface="+mn-cs"/>
            </a:endParaRPr>
          </a:p>
          <a:p>
            <a:pPr marL="285750" marR="0" lvl="0" indent="-285750" algn="just" defTabSz="914400" rtl="0" eaLnBrk="1" fontAlgn="auto" latinLnBrk="0" hangingPunct="1">
              <a:lnSpc>
                <a:spcPct val="100000"/>
              </a:lnSpc>
              <a:spcBef>
                <a:spcPct val="20000"/>
              </a:spcBef>
              <a:spcAft>
                <a:spcPts val="0"/>
              </a:spcAft>
              <a:buClrTx/>
              <a:buSzTx/>
              <a:buFont typeface="Wingdings" panose="05000000000000000000" pitchFamily="2" charset="2"/>
              <a:buChar char="Ø"/>
              <a:tabLst/>
              <a:defRPr/>
            </a:pPr>
            <a:endParaRPr kumimoji="0" lang="en-US" sz="2000" i="1" u="none" strike="noStrike" kern="1200" cap="none" spc="0" normalizeH="0" baseline="0" noProof="0" dirty="0">
              <a:ln>
                <a:noFill/>
              </a:ln>
              <a:solidFill>
                <a:srgbClr val="4F81BD">
                  <a:lumMod val="75000"/>
                </a:srgbClr>
              </a:solidFill>
              <a:effectLst/>
              <a:uLnTx/>
              <a:uFillTx/>
              <a:latin typeface="Calibri"/>
              <a:ea typeface="+mn-ea"/>
              <a:cs typeface="+mn-cs"/>
            </a:endParaRPr>
          </a:p>
          <a:p>
            <a:pPr algn="l"/>
            <a:endParaRPr lang="ru-RU" sz="2200" dirty="0">
              <a:solidFill>
                <a:schemeClr val="accent1">
                  <a:lumMod val="75000"/>
                </a:schemeClr>
              </a:solidFill>
            </a:endParaRPr>
          </a:p>
          <a:p>
            <a:pPr algn="l"/>
            <a:endParaRPr lang="en-ZA" sz="1800" dirty="0">
              <a:solidFill>
                <a:schemeClr val="accent1">
                  <a:lumMod val="75000"/>
                </a:schemeClr>
              </a:solidFill>
            </a:endParaRPr>
          </a:p>
          <a:p>
            <a:pPr marL="457200" indent="-457200" algn="l">
              <a:buFont typeface="Arial" panose="020B0604020202020204" pitchFamily="34" charset="0"/>
              <a:buChar char="•"/>
            </a:pPr>
            <a:endParaRPr lang="en-ZA" sz="1800" dirty="0">
              <a:solidFill>
                <a:schemeClr val="accent1">
                  <a:lumMod val="75000"/>
                </a:schemeClr>
              </a:solidFill>
            </a:endParaRPr>
          </a:p>
          <a:p>
            <a:pPr marL="457200" indent="-457200" algn="l">
              <a:buFont typeface="Arial" panose="020B0604020202020204" pitchFamily="34" charset="0"/>
              <a:buChar char="•"/>
            </a:pPr>
            <a:endParaRPr lang="en-ZA" sz="1800" dirty="0">
              <a:solidFill>
                <a:schemeClr val="accent1">
                  <a:lumMod val="75000"/>
                </a:schemeClr>
              </a:solidFill>
            </a:endParaRPr>
          </a:p>
          <a:p>
            <a:pPr algn="l"/>
            <a:endParaRPr lang="en-ZA" sz="1800" dirty="0">
              <a:solidFill>
                <a:schemeClr val="accent1">
                  <a:lumMod val="75000"/>
                </a:schemeClr>
              </a:solidFill>
            </a:endParaRPr>
          </a:p>
          <a:p>
            <a:pPr algn="l"/>
            <a:endParaRPr lang="en-ZA" sz="2800" dirty="0">
              <a:solidFill>
                <a:schemeClr val="accent1">
                  <a:lumMod val="75000"/>
                </a:schemeClr>
              </a:solidFill>
            </a:endParaRPr>
          </a:p>
          <a:p>
            <a:pPr algn="l"/>
            <a:endParaRPr lang="en-ZA" sz="2800" dirty="0">
              <a:solidFill>
                <a:schemeClr val="accent1">
                  <a:lumMod val="75000"/>
                </a:schemeClr>
              </a:solidFill>
            </a:endParaRPr>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7</a:t>
            </a:fld>
            <a:endParaRPr lang="en-US"/>
          </a:p>
        </p:txBody>
      </p:sp>
    </p:spTree>
    <p:extLst>
      <p:ext uri="{BB962C8B-B14F-4D97-AF65-F5344CB8AC3E}">
        <p14:creationId xmlns:p14="http://schemas.microsoft.com/office/powerpoint/2010/main" val="3294488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59632" y="3068960"/>
            <a:ext cx="7560840" cy="1319808"/>
          </a:xfrm>
        </p:spPr>
        <p:txBody>
          <a:bodyPr>
            <a:normAutofit/>
          </a:bodyPr>
          <a:lstStyle/>
          <a:p>
            <a:r>
              <a:rPr lang="en-US" sz="3600" b="1" dirty="0">
                <a:solidFill>
                  <a:schemeClr val="accent1">
                    <a:lumMod val="75000"/>
                  </a:schemeClr>
                </a:solidFill>
              </a:rPr>
              <a:t>THANK YOU!</a:t>
            </a:r>
          </a:p>
          <a:p>
            <a:endParaRPr lang="ru-RU" sz="3000" b="1" i="1" dirty="0">
              <a:solidFill>
                <a:schemeClr val="accent1">
                  <a:lumMod val="75000"/>
                </a:schemeClr>
              </a:solidFill>
            </a:endParaRPr>
          </a:p>
          <a:p>
            <a:pPr marL="457200" indent="-457200" algn="l">
              <a:buFont typeface="Arial" panose="020B0604020202020204" pitchFamily="34" charset="0"/>
              <a:buChar char="•"/>
            </a:pPr>
            <a:endParaRPr lang="en-ZA" sz="2800" dirty="0">
              <a:solidFill>
                <a:schemeClr val="accent1">
                  <a:lumMod val="75000"/>
                </a:schemeClr>
              </a:solidFill>
            </a:endParaRPr>
          </a:p>
          <a:p>
            <a:pPr algn="l"/>
            <a:endParaRPr lang="en-ZA" sz="2800" dirty="0">
              <a:solidFill>
                <a:schemeClr val="accent1">
                  <a:lumMod val="75000"/>
                </a:schemeClr>
              </a:solidFill>
            </a:endParaRPr>
          </a:p>
          <a:p>
            <a:pPr algn="l"/>
            <a:endParaRPr lang="en-ZA" sz="2800" dirty="0">
              <a:solidFill>
                <a:schemeClr val="accent1">
                  <a:lumMod val="75000"/>
                </a:schemeClr>
              </a:solidFill>
            </a:endParaRPr>
          </a:p>
          <a:p>
            <a:pPr algn="l"/>
            <a:endParaRPr lang="en-ZA" sz="2800" dirty="0">
              <a:solidFill>
                <a:schemeClr val="accent1">
                  <a:lumMod val="75000"/>
                </a:schemeClr>
              </a:solidFill>
            </a:endParaRPr>
          </a:p>
          <a:p>
            <a:pPr algn="l"/>
            <a:endParaRPr lang="en-US" sz="2800" dirty="0"/>
          </a:p>
        </p:txBody>
      </p:sp>
      <p:pic>
        <p:nvPicPr>
          <p:cNvPr id="4" name="Picture 3"/>
          <p:cNvPicPr/>
          <p:nvPr/>
        </p:nvPicPr>
        <p:blipFill>
          <a:blip r:embed="rId3" cstate="print"/>
          <a:srcRect/>
          <a:stretch>
            <a:fillRect/>
          </a:stretch>
        </p:blipFill>
        <p:spPr bwMode="auto">
          <a:xfrm rot="16200000">
            <a:off x="-2971800" y="2971799"/>
            <a:ext cx="6858002" cy="91439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9792E3-0ED1-4636-9AD2-0933D53E70C7}" type="slidenum">
              <a:rPr lang="en-US" smtClean="0"/>
              <a:pPr/>
              <a:t>8</a:t>
            </a:fld>
            <a:endParaRPr lang="en-US"/>
          </a:p>
        </p:txBody>
      </p:sp>
    </p:spTree>
    <p:extLst>
      <p:ext uri="{BB962C8B-B14F-4D97-AF65-F5344CB8AC3E}">
        <p14:creationId xmlns:p14="http://schemas.microsoft.com/office/powerpoint/2010/main" val="23711979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1227</TotalTime>
  <Words>1245</Words>
  <Application>Microsoft Office PowerPoint</Application>
  <PresentationFormat>On-screen Show (4:3)</PresentationFormat>
  <Paragraphs>84</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CEF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Deanna Aubrey</dc:creator>
  <cp:lastModifiedBy>Yelena Slizhevskaya</cp:lastModifiedBy>
  <cp:revision>63</cp:revision>
  <cp:lastPrinted>2012-03-11T09:33:36Z</cp:lastPrinted>
  <dcterms:created xsi:type="dcterms:W3CDTF">2012-02-13T09:14:10Z</dcterms:created>
  <dcterms:modified xsi:type="dcterms:W3CDTF">2023-06-26T21:16:29Z</dcterms:modified>
</cp:coreProperties>
</file>