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63" r:id="rId2"/>
    <p:sldId id="366" r:id="rId3"/>
    <p:sldId id="371" r:id="rId4"/>
    <p:sldId id="368" r:id="rId5"/>
    <p:sldId id="373" r:id="rId6"/>
    <p:sldId id="365" r:id="rId7"/>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3408E1-2699-4D7C-AF04-EFDA6C8F6156}" v="3" dt="2023-06-26T21:52:59.14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884"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elena Slizhevskaya" userId="c31c118f-cc09-4814-95e2-f268a72c0a23" providerId="ADAL" clId="{353408E1-2699-4D7C-AF04-EFDA6C8F6156}"/>
    <pc:docChg chg="undo custSel delSld modSld">
      <pc:chgData name="Yelena Slizhevskaya" userId="c31c118f-cc09-4814-95e2-f268a72c0a23" providerId="ADAL" clId="{353408E1-2699-4D7C-AF04-EFDA6C8F6156}" dt="2023-06-26T21:56:25.041" v="54" actId="33524"/>
      <pc:docMkLst>
        <pc:docMk/>
      </pc:docMkLst>
      <pc:sldChg chg="modSp mod">
        <pc:chgData name="Yelena Slizhevskaya" userId="c31c118f-cc09-4814-95e2-f268a72c0a23" providerId="ADAL" clId="{353408E1-2699-4D7C-AF04-EFDA6C8F6156}" dt="2023-06-26T21:52:59.143" v="3" actId="20578"/>
        <pc:sldMkLst>
          <pc:docMk/>
          <pc:sldMk cId="2355865019" sldId="263"/>
        </pc:sldMkLst>
        <pc:spChg chg="mod">
          <ac:chgData name="Yelena Slizhevskaya" userId="c31c118f-cc09-4814-95e2-f268a72c0a23" providerId="ADAL" clId="{353408E1-2699-4D7C-AF04-EFDA6C8F6156}" dt="2023-06-26T21:52:59.143" v="3" actId="20578"/>
          <ac:spMkLst>
            <pc:docMk/>
            <pc:sldMk cId="2355865019" sldId="263"/>
            <ac:spMk id="3" creationId="{00000000-0000-0000-0000-000000000000}"/>
          </ac:spMkLst>
        </pc:spChg>
      </pc:sldChg>
      <pc:sldChg chg="modSp mod">
        <pc:chgData name="Yelena Slizhevskaya" userId="c31c118f-cc09-4814-95e2-f268a72c0a23" providerId="ADAL" clId="{353408E1-2699-4D7C-AF04-EFDA6C8F6156}" dt="2023-06-26T21:53:44.446" v="15" actId="6549"/>
        <pc:sldMkLst>
          <pc:docMk/>
          <pc:sldMk cId="1985764190" sldId="366"/>
        </pc:sldMkLst>
        <pc:spChg chg="mod">
          <ac:chgData name="Yelena Slizhevskaya" userId="c31c118f-cc09-4814-95e2-f268a72c0a23" providerId="ADAL" clId="{353408E1-2699-4D7C-AF04-EFDA6C8F6156}" dt="2023-06-26T21:53:44.446" v="15" actId="6549"/>
          <ac:spMkLst>
            <pc:docMk/>
            <pc:sldMk cId="1985764190" sldId="366"/>
            <ac:spMk id="3" creationId="{00000000-0000-0000-0000-000000000000}"/>
          </ac:spMkLst>
        </pc:spChg>
      </pc:sldChg>
      <pc:sldChg chg="modSp del mod">
        <pc:chgData name="Yelena Slizhevskaya" userId="c31c118f-cc09-4814-95e2-f268a72c0a23" providerId="ADAL" clId="{353408E1-2699-4D7C-AF04-EFDA6C8F6156}" dt="2023-06-26T21:54:03.571" v="20" actId="2696"/>
        <pc:sldMkLst>
          <pc:docMk/>
          <pc:sldMk cId="3857528924" sldId="367"/>
        </pc:sldMkLst>
        <pc:spChg chg="mod">
          <ac:chgData name="Yelena Slizhevskaya" userId="c31c118f-cc09-4814-95e2-f268a72c0a23" providerId="ADAL" clId="{353408E1-2699-4D7C-AF04-EFDA6C8F6156}" dt="2023-06-26T21:53:55.660" v="17" actId="21"/>
          <ac:spMkLst>
            <pc:docMk/>
            <pc:sldMk cId="3857528924" sldId="367"/>
            <ac:spMk id="3" creationId="{00000000-0000-0000-0000-000000000000}"/>
          </ac:spMkLst>
        </pc:spChg>
      </pc:sldChg>
      <pc:sldChg chg="modSp mod">
        <pc:chgData name="Yelena Slizhevskaya" userId="c31c118f-cc09-4814-95e2-f268a72c0a23" providerId="ADAL" clId="{353408E1-2699-4D7C-AF04-EFDA6C8F6156}" dt="2023-06-26T21:56:06.115" v="50" actId="6549"/>
        <pc:sldMkLst>
          <pc:docMk/>
          <pc:sldMk cId="2832549218" sldId="368"/>
        </pc:sldMkLst>
        <pc:spChg chg="mod">
          <ac:chgData name="Yelena Slizhevskaya" userId="c31c118f-cc09-4814-95e2-f268a72c0a23" providerId="ADAL" clId="{353408E1-2699-4D7C-AF04-EFDA6C8F6156}" dt="2023-06-26T21:56:06.115" v="50" actId="6549"/>
          <ac:spMkLst>
            <pc:docMk/>
            <pc:sldMk cId="2832549218" sldId="368"/>
            <ac:spMk id="3" creationId="{00000000-0000-0000-0000-000000000000}"/>
          </ac:spMkLst>
        </pc:spChg>
      </pc:sldChg>
      <pc:sldChg chg="modSp del mod">
        <pc:chgData name="Yelena Slizhevskaya" userId="c31c118f-cc09-4814-95e2-f268a72c0a23" providerId="ADAL" clId="{353408E1-2699-4D7C-AF04-EFDA6C8F6156}" dt="2023-06-26T21:56:10.738" v="51" actId="2696"/>
        <pc:sldMkLst>
          <pc:docMk/>
          <pc:sldMk cId="105370452" sldId="369"/>
        </pc:sldMkLst>
        <pc:spChg chg="mod">
          <ac:chgData name="Yelena Slizhevskaya" userId="c31c118f-cc09-4814-95e2-f268a72c0a23" providerId="ADAL" clId="{353408E1-2699-4D7C-AF04-EFDA6C8F6156}" dt="2023-06-26T21:55:52.583" v="41" actId="21"/>
          <ac:spMkLst>
            <pc:docMk/>
            <pc:sldMk cId="105370452" sldId="369"/>
            <ac:spMk id="3" creationId="{00000000-0000-0000-0000-000000000000}"/>
          </ac:spMkLst>
        </pc:spChg>
      </pc:sldChg>
      <pc:sldChg chg="modSp del mod">
        <pc:chgData name="Yelena Slizhevskaya" userId="c31c118f-cc09-4814-95e2-f268a72c0a23" providerId="ADAL" clId="{353408E1-2699-4D7C-AF04-EFDA6C8F6156}" dt="2023-06-26T21:55:06.699" v="33" actId="2696"/>
        <pc:sldMkLst>
          <pc:docMk/>
          <pc:sldMk cId="3086467865" sldId="370"/>
        </pc:sldMkLst>
        <pc:spChg chg="mod">
          <ac:chgData name="Yelena Slizhevskaya" userId="c31c118f-cc09-4814-95e2-f268a72c0a23" providerId="ADAL" clId="{353408E1-2699-4D7C-AF04-EFDA6C8F6156}" dt="2023-06-26T21:54:36.486" v="26" actId="21"/>
          <ac:spMkLst>
            <pc:docMk/>
            <pc:sldMk cId="3086467865" sldId="370"/>
            <ac:spMk id="3" creationId="{00000000-0000-0000-0000-000000000000}"/>
          </ac:spMkLst>
        </pc:spChg>
      </pc:sldChg>
      <pc:sldChg chg="modSp mod">
        <pc:chgData name="Yelena Slizhevskaya" userId="c31c118f-cc09-4814-95e2-f268a72c0a23" providerId="ADAL" clId="{353408E1-2699-4D7C-AF04-EFDA6C8F6156}" dt="2023-06-26T21:54:55.774" v="32" actId="113"/>
        <pc:sldMkLst>
          <pc:docMk/>
          <pc:sldMk cId="359367010" sldId="371"/>
        </pc:sldMkLst>
        <pc:spChg chg="mod">
          <ac:chgData name="Yelena Slizhevskaya" userId="c31c118f-cc09-4814-95e2-f268a72c0a23" providerId="ADAL" clId="{353408E1-2699-4D7C-AF04-EFDA6C8F6156}" dt="2023-06-26T21:54:55.774" v="32" actId="113"/>
          <ac:spMkLst>
            <pc:docMk/>
            <pc:sldMk cId="359367010" sldId="371"/>
            <ac:spMk id="3" creationId="{00000000-0000-0000-0000-000000000000}"/>
          </ac:spMkLst>
        </pc:spChg>
      </pc:sldChg>
      <pc:sldChg chg="modSp del mod">
        <pc:chgData name="Yelena Slizhevskaya" userId="c31c118f-cc09-4814-95e2-f268a72c0a23" providerId="ADAL" clId="{353408E1-2699-4D7C-AF04-EFDA6C8F6156}" dt="2023-06-26T21:55:46.608" v="40" actId="2696"/>
        <pc:sldMkLst>
          <pc:docMk/>
          <pc:sldMk cId="3719419752" sldId="372"/>
        </pc:sldMkLst>
        <pc:spChg chg="mod">
          <ac:chgData name="Yelena Slizhevskaya" userId="c31c118f-cc09-4814-95e2-f268a72c0a23" providerId="ADAL" clId="{353408E1-2699-4D7C-AF04-EFDA6C8F6156}" dt="2023-06-26T21:55:28.499" v="36" actId="21"/>
          <ac:spMkLst>
            <pc:docMk/>
            <pc:sldMk cId="3719419752" sldId="372"/>
            <ac:spMk id="3" creationId="{00000000-0000-0000-0000-000000000000}"/>
          </ac:spMkLst>
        </pc:spChg>
      </pc:sldChg>
      <pc:sldChg chg="modSp mod">
        <pc:chgData name="Yelena Slizhevskaya" userId="c31c118f-cc09-4814-95e2-f268a72c0a23" providerId="ADAL" clId="{353408E1-2699-4D7C-AF04-EFDA6C8F6156}" dt="2023-06-26T21:56:25.041" v="54" actId="33524"/>
        <pc:sldMkLst>
          <pc:docMk/>
          <pc:sldMk cId="2364545248" sldId="373"/>
        </pc:sldMkLst>
        <pc:spChg chg="mod">
          <ac:chgData name="Yelena Slizhevskaya" userId="c31c118f-cc09-4814-95e2-f268a72c0a23" providerId="ADAL" clId="{353408E1-2699-4D7C-AF04-EFDA6C8F6156}" dt="2023-06-26T21:56:25.041" v="54" actId="33524"/>
          <ac:spMkLst>
            <pc:docMk/>
            <pc:sldMk cId="2364545248" sldId="373"/>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2421"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027" y="0"/>
            <a:ext cx="2972421" cy="465138"/>
          </a:xfrm>
          <a:prstGeom prst="rect">
            <a:avLst/>
          </a:prstGeom>
        </p:spPr>
        <p:txBody>
          <a:bodyPr vert="horz" lIns="91440" tIns="45720" rIns="91440" bIns="45720" rtlCol="0"/>
          <a:lstStyle>
            <a:lvl1pPr algn="r">
              <a:defRPr sz="1200"/>
            </a:lvl1pPr>
          </a:lstStyle>
          <a:p>
            <a:fld id="{2F69F348-2C7F-401C-92D7-DC4CE7899B6F}" type="datetimeFigureOut">
              <a:rPr lang="en-US" smtClean="0"/>
              <a:pPr/>
              <a:t>6/27/2023</a:t>
            </a:fld>
            <a:endParaRPr lang="en-US"/>
          </a:p>
        </p:txBody>
      </p:sp>
      <p:sp>
        <p:nvSpPr>
          <p:cNvPr id="4" name="Footer Placeholder 3"/>
          <p:cNvSpPr>
            <a:spLocks noGrp="1"/>
          </p:cNvSpPr>
          <p:nvPr>
            <p:ph type="ftr" sz="quarter" idx="2"/>
          </p:nvPr>
        </p:nvSpPr>
        <p:spPr>
          <a:xfrm>
            <a:off x="1" y="8829675"/>
            <a:ext cx="2972421"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027" y="8829675"/>
            <a:ext cx="2972421" cy="465138"/>
          </a:xfrm>
          <a:prstGeom prst="rect">
            <a:avLst/>
          </a:prstGeom>
        </p:spPr>
        <p:txBody>
          <a:bodyPr vert="horz" lIns="91440" tIns="45720" rIns="91440" bIns="45720" rtlCol="0" anchor="b"/>
          <a:lstStyle>
            <a:lvl1pPr algn="r">
              <a:defRPr sz="1200"/>
            </a:lvl1pPr>
          </a:lstStyle>
          <a:p>
            <a:fld id="{EDDAE607-FF26-4835-9EAD-DBB3FB491D1B}" type="slidenum">
              <a:rPr lang="en-US" smtClean="0"/>
              <a:pPr/>
              <a:t>‹#›</a:t>
            </a:fld>
            <a:endParaRPr lang="en-US"/>
          </a:p>
        </p:txBody>
      </p:sp>
    </p:spTree>
    <p:extLst>
      <p:ext uri="{BB962C8B-B14F-4D97-AF65-F5344CB8AC3E}">
        <p14:creationId xmlns:p14="http://schemas.microsoft.com/office/powerpoint/2010/main" val="1102294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3177" tIns="46589" rIns="93177" bIns="46589" rtlCol="0"/>
          <a:lstStyle>
            <a:lvl1pPr algn="r">
              <a:defRPr sz="1200"/>
            </a:lvl1pPr>
          </a:lstStyle>
          <a:p>
            <a:fld id="{3907AD67-7C60-4008-9560-6C146AAB157C}" type="datetimeFigureOut">
              <a:rPr lang="en-US" smtClean="0"/>
              <a:pPr/>
              <a:t>6/27/2023</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3177" tIns="46589" rIns="93177" bIns="46589" rtlCol="0" anchor="b"/>
          <a:lstStyle>
            <a:lvl1pPr algn="r">
              <a:defRPr sz="1200"/>
            </a:lvl1pPr>
          </a:lstStyle>
          <a:p>
            <a:fld id="{E66FA965-B4FE-420C-8A3C-83B71E304D16}" type="slidenum">
              <a:rPr lang="en-US" smtClean="0"/>
              <a:pPr/>
              <a:t>‹#›</a:t>
            </a:fld>
            <a:endParaRPr lang="en-US"/>
          </a:p>
        </p:txBody>
      </p:sp>
    </p:spTree>
    <p:extLst>
      <p:ext uri="{BB962C8B-B14F-4D97-AF65-F5344CB8AC3E}">
        <p14:creationId xmlns:p14="http://schemas.microsoft.com/office/powerpoint/2010/main" val="42161750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baseline="0"/>
          </a:p>
        </p:txBody>
      </p:sp>
      <p:sp>
        <p:nvSpPr>
          <p:cNvPr id="4" name="Slide Number Placeholder 3"/>
          <p:cNvSpPr>
            <a:spLocks noGrp="1"/>
          </p:cNvSpPr>
          <p:nvPr>
            <p:ph type="sldNum" sz="quarter" idx="10"/>
          </p:nvPr>
        </p:nvSpPr>
        <p:spPr/>
        <p:txBody>
          <a:bodyPr/>
          <a:lstStyle/>
          <a:p>
            <a:fld id="{E66FA965-B4FE-420C-8A3C-83B71E304D16}" type="slidenum">
              <a:rPr lang="en-US" smtClean="0"/>
              <a:pPr/>
              <a:t>1</a:t>
            </a:fld>
            <a:endParaRPr lang="en-US"/>
          </a:p>
        </p:txBody>
      </p:sp>
    </p:spTree>
    <p:extLst>
      <p:ext uri="{BB962C8B-B14F-4D97-AF65-F5344CB8AC3E}">
        <p14:creationId xmlns:p14="http://schemas.microsoft.com/office/powerpoint/2010/main" val="1940890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baseline="0"/>
          </a:p>
        </p:txBody>
      </p:sp>
      <p:sp>
        <p:nvSpPr>
          <p:cNvPr id="4" name="Slide Number Placeholder 3"/>
          <p:cNvSpPr>
            <a:spLocks noGrp="1"/>
          </p:cNvSpPr>
          <p:nvPr>
            <p:ph type="sldNum" sz="quarter" idx="10"/>
          </p:nvPr>
        </p:nvSpPr>
        <p:spPr/>
        <p:txBody>
          <a:bodyPr/>
          <a:lstStyle/>
          <a:p>
            <a:fld id="{E66FA965-B4FE-420C-8A3C-83B71E304D16}" type="slidenum">
              <a:rPr lang="en-US" smtClean="0"/>
              <a:pPr/>
              <a:t>2</a:t>
            </a:fld>
            <a:endParaRPr lang="en-US"/>
          </a:p>
        </p:txBody>
      </p:sp>
    </p:spTree>
    <p:extLst>
      <p:ext uri="{BB962C8B-B14F-4D97-AF65-F5344CB8AC3E}">
        <p14:creationId xmlns:p14="http://schemas.microsoft.com/office/powerpoint/2010/main" val="32883272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baseline="0"/>
          </a:p>
        </p:txBody>
      </p:sp>
      <p:sp>
        <p:nvSpPr>
          <p:cNvPr id="4" name="Slide Number Placeholder 3"/>
          <p:cNvSpPr>
            <a:spLocks noGrp="1"/>
          </p:cNvSpPr>
          <p:nvPr>
            <p:ph type="sldNum" sz="quarter" idx="10"/>
          </p:nvPr>
        </p:nvSpPr>
        <p:spPr/>
        <p:txBody>
          <a:bodyPr/>
          <a:lstStyle/>
          <a:p>
            <a:fld id="{E66FA965-B4FE-420C-8A3C-83B71E304D16}" type="slidenum">
              <a:rPr lang="en-US" smtClean="0"/>
              <a:pPr/>
              <a:t>3</a:t>
            </a:fld>
            <a:endParaRPr lang="en-US"/>
          </a:p>
        </p:txBody>
      </p:sp>
    </p:spTree>
    <p:extLst>
      <p:ext uri="{BB962C8B-B14F-4D97-AF65-F5344CB8AC3E}">
        <p14:creationId xmlns:p14="http://schemas.microsoft.com/office/powerpoint/2010/main" val="21501573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baseline="0"/>
          </a:p>
        </p:txBody>
      </p:sp>
      <p:sp>
        <p:nvSpPr>
          <p:cNvPr id="4" name="Slide Number Placeholder 3"/>
          <p:cNvSpPr>
            <a:spLocks noGrp="1"/>
          </p:cNvSpPr>
          <p:nvPr>
            <p:ph type="sldNum" sz="quarter" idx="10"/>
          </p:nvPr>
        </p:nvSpPr>
        <p:spPr/>
        <p:txBody>
          <a:bodyPr/>
          <a:lstStyle/>
          <a:p>
            <a:fld id="{E66FA965-B4FE-420C-8A3C-83B71E304D16}" type="slidenum">
              <a:rPr lang="en-US" smtClean="0"/>
              <a:pPr/>
              <a:t>4</a:t>
            </a:fld>
            <a:endParaRPr lang="en-US"/>
          </a:p>
        </p:txBody>
      </p:sp>
    </p:spTree>
    <p:extLst>
      <p:ext uri="{BB962C8B-B14F-4D97-AF65-F5344CB8AC3E}">
        <p14:creationId xmlns:p14="http://schemas.microsoft.com/office/powerpoint/2010/main" val="22386221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baseline="0"/>
          </a:p>
        </p:txBody>
      </p:sp>
      <p:sp>
        <p:nvSpPr>
          <p:cNvPr id="4" name="Slide Number Placeholder 3"/>
          <p:cNvSpPr>
            <a:spLocks noGrp="1"/>
          </p:cNvSpPr>
          <p:nvPr>
            <p:ph type="sldNum" sz="quarter" idx="10"/>
          </p:nvPr>
        </p:nvSpPr>
        <p:spPr/>
        <p:txBody>
          <a:bodyPr/>
          <a:lstStyle/>
          <a:p>
            <a:fld id="{E66FA965-B4FE-420C-8A3C-83B71E304D16}" type="slidenum">
              <a:rPr lang="en-US" smtClean="0"/>
              <a:pPr/>
              <a:t>5</a:t>
            </a:fld>
            <a:endParaRPr lang="en-US"/>
          </a:p>
        </p:txBody>
      </p:sp>
    </p:spTree>
    <p:extLst>
      <p:ext uri="{BB962C8B-B14F-4D97-AF65-F5344CB8AC3E}">
        <p14:creationId xmlns:p14="http://schemas.microsoft.com/office/powerpoint/2010/main" val="16375764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baseline="0"/>
          </a:p>
        </p:txBody>
      </p:sp>
      <p:sp>
        <p:nvSpPr>
          <p:cNvPr id="4" name="Slide Number Placeholder 3"/>
          <p:cNvSpPr>
            <a:spLocks noGrp="1"/>
          </p:cNvSpPr>
          <p:nvPr>
            <p:ph type="sldNum" sz="quarter" idx="10"/>
          </p:nvPr>
        </p:nvSpPr>
        <p:spPr/>
        <p:txBody>
          <a:bodyPr/>
          <a:lstStyle/>
          <a:p>
            <a:fld id="{E66FA965-B4FE-420C-8A3C-83B71E304D16}" type="slidenum">
              <a:rPr lang="en-US" smtClean="0"/>
              <a:pPr/>
              <a:t>6</a:t>
            </a:fld>
            <a:endParaRPr lang="en-US"/>
          </a:p>
        </p:txBody>
      </p:sp>
    </p:spTree>
    <p:extLst>
      <p:ext uri="{BB962C8B-B14F-4D97-AF65-F5344CB8AC3E}">
        <p14:creationId xmlns:p14="http://schemas.microsoft.com/office/powerpoint/2010/main" val="393738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DBF2E64-0A67-474B-A639-17E615330E46}" type="datetime1">
              <a:rPr lang="en-US" smtClean="0"/>
              <a:pPr/>
              <a:t>6/27/2023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9792E3-0ED1-4636-9AD2-0933D53E70C7}" type="slidenum">
              <a:rPr lang="en-US" smtClean="0"/>
              <a:pPr/>
              <a:t>‹#›</a:t>
            </a:fld>
            <a:endParaRPr lang="en-US"/>
          </a:p>
        </p:txBody>
      </p:sp>
    </p:spTree>
    <p:extLst>
      <p:ext uri="{BB962C8B-B14F-4D97-AF65-F5344CB8AC3E}">
        <p14:creationId xmlns:p14="http://schemas.microsoft.com/office/powerpoint/2010/main" val="4157277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02589C-FC03-4259-8BBC-0BD281CB6FD4}" type="datetime1">
              <a:rPr lang="en-US" smtClean="0"/>
              <a:pPr/>
              <a:t>6/27/2023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9792E3-0ED1-4636-9AD2-0933D53E70C7}" type="slidenum">
              <a:rPr lang="en-US" smtClean="0"/>
              <a:pPr/>
              <a:t>‹#›</a:t>
            </a:fld>
            <a:endParaRPr lang="en-US"/>
          </a:p>
        </p:txBody>
      </p:sp>
    </p:spTree>
    <p:extLst>
      <p:ext uri="{BB962C8B-B14F-4D97-AF65-F5344CB8AC3E}">
        <p14:creationId xmlns:p14="http://schemas.microsoft.com/office/powerpoint/2010/main" val="764608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10EECDC-4F87-4C25-B3AD-A2774A9FCBD3}" type="datetime1">
              <a:rPr lang="en-US" smtClean="0"/>
              <a:pPr/>
              <a:t>6/27/2023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9792E3-0ED1-4636-9AD2-0933D53E70C7}" type="slidenum">
              <a:rPr lang="en-US" smtClean="0"/>
              <a:pPr/>
              <a:t>‹#›</a:t>
            </a:fld>
            <a:endParaRPr lang="en-US"/>
          </a:p>
        </p:txBody>
      </p:sp>
    </p:spTree>
    <p:extLst>
      <p:ext uri="{BB962C8B-B14F-4D97-AF65-F5344CB8AC3E}">
        <p14:creationId xmlns:p14="http://schemas.microsoft.com/office/powerpoint/2010/main" val="36622171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9EF2C02-1F7B-454E-8A54-3041221DBA6F}" type="datetime1">
              <a:rPr lang="en-US" smtClean="0"/>
              <a:pPr/>
              <a:t>6/27/2023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9792E3-0ED1-4636-9AD2-0933D53E70C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C76936-CDE1-44C9-8756-609327187BEC}" type="datetime1">
              <a:rPr lang="en-US" smtClean="0"/>
              <a:pPr/>
              <a:t>6/27/2023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9792E3-0ED1-4636-9AD2-0933D53E70C7}" type="slidenum">
              <a:rPr lang="en-US" smtClean="0"/>
              <a:pPr/>
              <a:t>‹#›</a:t>
            </a:fld>
            <a:endParaRPr lang="en-US"/>
          </a:p>
        </p:txBody>
      </p:sp>
    </p:spTree>
    <p:extLst>
      <p:ext uri="{BB962C8B-B14F-4D97-AF65-F5344CB8AC3E}">
        <p14:creationId xmlns:p14="http://schemas.microsoft.com/office/powerpoint/2010/main" val="2613593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EDC727-D177-4367-A10D-85F66D20A87B}" type="datetime1">
              <a:rPr lang="en-US" smtClean="0"/>
              <a:pPr/>
              <a:t>6/27/2023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9792E3-0ED1-4636-9AD2-0933D53E70C7}" type="slidenum">
              <a:rPr lang="en-US" smtClean="0"/>
              <a:pPr/>
              <a:t>‹#›</a:t>
            </a:fld>
            <a:endParaRPr lang="en-US"/>
          </a:p>
        </p:txBody>
      </p:sp>
    </p:spTree>
    <p:extLst>
      <p:ext uri="{BB962C8B-B14F-4D97-AF65-F5344CB8AC3E}">
        <p14:creationId xmlns:p14="http://schemas.microsoft.com/office/powerpoint/2010/main" val="1510295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1327EE1-2D06-409D-94E9-C88BA720C917}" type="datetime1">
              <a:rPr lang="en-US" smtClean="0"/>
              <a:pPr/>
              <a:t>6/27/2023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9792E3-0ED1-4636-9AD2-0933D53E70C7}" type="slidenum">
              <a:rPr lang="en-US" smtClean="0"/>
              <a:pPr/>
              <a:t>‹#›</a:t>
            </a:fld>
            <a:endParaRPr lang="en-US"/>
          </a:p>
        </p:txBody>
      </p:sp>
    </p:spTree>
    <p:extLst>
      <p:ext uri="{BB962C8B-B14F-4D97-AF65-F5344CB8AC3E}">
        <p14:creationId xmlns:p14="http://schemas.microsoft.com/office/powerpoint/2010/main" val="748927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1672D95-2A0A-4837-AE48-53DD1A2E57A4}" type="datetime1">
              <a:rPr lang="en-US" smtClean="0"/>
              <a:pPr/>
              <a:t>6/27/2023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9792E3-0ED1-4636-9AD2-0933D53E70C7}" type="slidenum">
              <a:rPr lang="en-US" smtClean="0"/>
              <a:pPr/>
              <a:t>‹#›</a:t>
            </a:fld>
            <a:endParaRPr lang="en-US"/>
          </a:p>
        </p:txBody>
      </p:sp>
    </p:spTree>
    <p:extLst>
      <p:ext uri="{BB962C8B-B14F-4D97-AF65-F5344CB8AC3E}">
        <p14:creationId xmlns:p14="http://schemas.microsoft.com/office/powerpoint/2010/main" val="1829201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518A60B-CE01-4442-B45E-2835CD8C19AA}" type="datetime1">
              <a:rPr lang="en-US" smtClean="0"/>
              <a:pPr/>
              <a:t>6/27/2023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9792E3-0ED1-4636-9AD2-0933D53E70C7}" type="slidenum">
              <a:rPr lang="en-US" smtClean="0"/>
              <a:pPr/>
              <a:t>‹#›</a:t>
            </a:fld>
            <a:endParaRPr lang="en-US"/>
          </a:p>
        </p:txBody>
      </p:sp>
    </p:spTree>
    <p:extLst>
      <p:ext uri="{BB962C8B-B14F-4D97-AF65-F5344CB8AC3E}">
        <p14:creationId xmlns:p14="http://schemas.microsoft.com/office/powerpoint/2010/main" val="1268510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001E71-AD02-4FB2-A70E-7F4274975F0E}" type="datetime1">
              <a:rPr lang="en-US" smtClean="0"/>
              <a:pPr/>
              <a:t>6/27/2023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9792E3-0ED1-4636-9AD2-0933D53E70C7}" type="slidenum">
              <a:rPr lang="en-US" smtClean="0"/>
              <a:pPr/>
              <a:t>‹#›</a:t>
            </a:fld>
            <a:endParaRPr lang="en-US"/>
          </a:p>
        </p:txBody>
      </p:sp>
    </p:spTree>
    <p:extLst>
      <p:ext uri="{BB962C8B-B14F-4D97-AF65-F5344CB8AC3E}">
        <p14:creationId xmlns:p14="http://schemas.microsoft.com/office/powerpoint/2010/main" val="1632712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DC8F447-F262-404B-9C87-E9F53C2B0C74}" type="datetime1">
              <a:rPr lang="en-US" smtClean="0"/>
              <a:pPr/>
              <a:t>6/27/2023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9792E3-0ED1-4636-9AD2-0933D53E70C7}" type="slidenum">
              <a:rPr lang="en-US" smtClean="0"/>
              <a:pPr/>
              <a:t>‹#›</a:t>
            </a:fld>
            <a:endParaRPr lang="en-US"/>
          </a:p>
        </p:txBody>
      </p:sp>
    </p:spTree>
    <p:extLst>
      <p:ext uri="{BB962C8B-B14F-4D97-AF65-F5344CB8AC3E}">
        <p14:creationId xmlns:p14="http://schemas.microsoft.com/office/powerpoint/2010/main" val="218598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31495E1-C638-4617-8F56-1143B3659993}" type="datetime1">
              <a:rPr lang="en-US" smtClean="0"/>
              <a:pPr/>
              <a:t>6/27/2023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9792E3-0ED1-4636-9AD2-0933D53E70C7}" type="slidenum">
              <a:rPr lang="en-US" smtClean="0"/>
              <a:pPr/>
              <a:t>‹#›</a:t>
            </a:fld>
            <a:endParaRPr lang="en-US"/>
          </a:p>
        </p:txBody>
      </p:sp>
    </p:spTree>
    <p:extLst>
      <p:ext uri="{BB962C8B-B14F-4D97-AF65-F5344CB8AC3E}">
        <p14:creationId xmlns:p14="http://schemas.microsoft.com/office/powerpoint/2010/main" val="1674838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EF2C02-1F7B-454E-8A54-3041221DBA6F}" type="datetime1">
              <a:rPr lang="en-US" smtClean="0"/>
              <a:pPr/>
              <a:t>6/27/2023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9792E3-0ED1-4636-9AD2-0933D53E70C7}" type="slidenum">
              <a:rPr lang="en-US" smtClean="0"/>
              <a:pPr/>
              <a:t>‹#›</a:t>
            </a:fld>
            <a:endParaRPr lang="en-US"/>
          </a:p>
        </p:txBody>
      </p:sp>
    </p:spTree>
    <p:extLst>
      <p:ext uri="{BB962C8B-B14F-4D97-AF65-F5344CB8AC3E}">
        <p14:creationId xmlns:p14="http://schemas.microsoft.com/office/powerpoint/2010/main" val="24611114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3000" y="304799"/>
            <a:ext cx="7696200" cy="6416675"/>
          </a:xfrm>
        </p:spPr>
        <p:txBody>
          <a:bodyPr>
            <a:normAutofit/>
          </a:bodyPr>
          <a:lstStyle/>
          <a:p>
            <a:pPr lvl="1"/>
            <a:r>
              <a:rPr lang="en-US" sz="3900" b="1" dirty="0"/>
              <a:t>PEMPAL </a:t>
            </a:r>
            <a:r>
              <a:rPr lang="en-US" sz="3900" b="1" dirty="0" err="1"/>
              <a:t>TCoP</a:t>
            </a:r>
            <a:r>
              <a:rPr lang="en-US" sz="3900" b="1" dirty="0"/>
              <a:t> Plenary Meeting </a:t>
            </a:r>
            <a:endParaRPr lang="ru-RU" sz="3900" b="1" dirty="0"/>
          </a:p>
          <a:p>
            <a:pPr lvl="1"/>
            <a:endParaRPr lang="en-US" sz="2000" dirty="0"/>
          </a:p>
          <a:p>
            <a:pPr lvl="1"/>
            <a:r>
              <a:rPr lang="en-US" b="1" dirty="0">
                <a:solidFill>
                  <a:srgbClr val="C00000"/>
                </a:solidFill>
              </a:rPr>
              <a:t>Day 2 small group discussions</a:t>
            </a:r>
            <a:endParaRPr lang="ru-RU" b="1" dirty="0">
              <a:solidFill>
                <a:srgbClr val="C00000"/>
              </a:solidFill>
            </a:endParaRPr>
          </a:p>
          <a:p>
            <a:pPr lvl="1"/>
            <a:endParaRPr lang="ru-RU" sz="2000" b="1" dirty="0">
              <a:solidFill>
                <a:srgbClr val="C00000"/>
              </a:solidFill>
            </a:endParaRPr>
          </a:p>
          <a:p>
            <a:pPr lvl="1"/>
            <a:r>
              <a:rPr lang="en-US" sz="3000" b="1" dirty="0">
                <a:solidFill>
                  <a:srgbClr val="C00000"/>
                </a:solidFill>
              </a:rPr>
              <a:t>Group</a:t>
            </a:r>
            <a:r>
              <a:rPr lang="ru-RU" sz="3000" b="1" dirty="0">
                <a:solidFill>
                  <a:srgbClr val="C00000"/>
                </a:solidFill>
              </a:rPr>
              <a:t> 3</a:t>
            </a:r>
            <a:endParaRPr lang="en-US" sz="3000" b="1" dirty="0">
              <a:solidFill>
                <a:srgbClr val="C00000"/>
              </a:solidFill>
            </a:endParaRPr>
          </a:p>
          <a:p>
            <a:pPr lvl="1"/>
            <a:r>
              <a:rPr lang="en-US" sz="3000" b="1" dirty="0">
                <a:solidFill>
                  <a:srgbClr val="C00000"/>
                </a:solidFill>
              </a:rPr>
              <a:t>Armenia</a:t>
            </a:r>
            <a:r>
              <a:rPr lang="ru-RU" sz="3000" b="1" dirty="0">
                <a:solidFill>
                  <a:srgbClr val="C00000"/>
                </a:solidFill>
              </a:rPr>
              <a:t>,</a:t>
            </a:r>
            <a:r>
              <a:rPr lang="en-US" sz="3000" b="1" dirty="0">
                <a:solidFill>
                  <a:srgbClr val="C00000"/>
                </a:solidFill>
              </a:rPr>
              <a:t> Azerbaijan</a:t>
            </a:r>
            <a:r>
              <a:rPr lang="ru-RU" sz="3000" b="1" dirty="0">
                <a:solidFill>
                  <a:srgbClr val="C00000"/>
                </a:solidFill>
              </a:rPr>
              <a:t>, </a:t>
            </a:r>
            <a:r>
              <a:rPr lang="en-US" sz="3000" b="1" dirty="0">
                <a:solidFill>
                  <a:srgbClr val="C00000"/>
                </a:solidFill>
              </a:rPr>
              <a:t>Georgia</a:t>
            </a:r>
            <a:r>
              <a:rPr lang="ru-RU" sz="3000" b="1" dirty="0">
                <a:solidFill>
                  <a:srgbClr val="C00000"/>
                </a:solidFill>
              </a:rPr>
              <a:t>, </a:t>
            </a:r>
            <a:r>
              <a:rPr lang="en-US" sz="3000" b="1" dirty="0">
                <a:solidFill>
                  <a:srgbClr val="C00000"/>
                </a:solidFill>
              </a:rPr>
              <a:t>Kazakhstan</a:t>
            </a:r>
            <a:r>
              <a:rPr lang="ru-RU" sz="3000" b="1" dirty="0">
                <a:solidFill>
                  <a:srgbClr val="C00000"/>
                </a:solidFill>
              </a:rPr>
              <a:t>, </a:t>
            </a:r>
            <a:r>
              <a:rPr lang="en-US" sz="3000" b="1" dirty="0">
                <a:solidFill>
                  <a:srgbClr val="C00000"/>
                </a:solidFill>
              </a:rPr>
              <a:t>Kyrgyzstan</a:t>
            </a:r>
            <a:r>
              <a:rPr lang="ru-RU" sz="3000" b="1" dirty="0">
                <a:solidFill>
                  <a:srgbClr val="C00000"/>
                </a:solidFill>
              </a:rPr>
              <a:t>,</a:t>
            </a:r>
            <a:r>
              <a:rPr lang="en-US" sz="3000" b="1" dirty="0">
                <a:solidFill>
                  <a:srgbClr val="C00000"/>
                </a:solidFill>
              </a:rPr>
              <a:t> Moldova</a:t>
            </a:r>
            <a:r>
              <a:rPr lang="ru-RU" sz="3000" b="1" dirty="0">
                <a:solidFill>
                  <a:srgbClr val="C00000"/>
                </a:solidFill>
              </a:rPr>
              <a:t>, </a:t>
            </a:r>
            <a:r>
              <a:rPr lang="en-US" sz="3000" b="1" dirty="0">
                <a:solidFill>
                  <a:srgbClr val="C00000"/>
                </a:solidFill>
              </a:rPr>
              <a:t>Tajikistan, and Uzbekistan</a:t>
            </a:r>
            <a:r>
              <a:rPr lang="ru-RU" sz="3000" b="1" dirty="0">
                <a:solidFill>
                  <a:srgbClr val="C00000"/>
                </a:solidFill>
              </a:rPr>
              <a:t>  </a:t>
            </a:r>
            <a:endParaRPr lang="en-US" sz="3000" b="1" dirty="0"/>
          </a:p>
          <a:p>
            <a:pPr lvl="1"/>
            <a:endParaRPr lang="en-US" sz="3000" b="1" dirty="0"/>
          </a:p>
          <a:p>
            <a:pPr lvl="1"/>
            <a:endParaRPr lang="en-US" sz="3000" b="1" dirty="0"/>
          </a:p>
          <a:p>
            <a:pPr lvl="1"/>
            <a:r>
              <a:rPr lang="en-US" sz="3000" b="1" dirty="0"/>
              <a:t>Almaty (Kazakhstan),</a:t>
            </a:r>
            <a:r>
              <a:rPr lang="ru-RU" sz="3000" b="1" dirty="0"/>
              <a:t> </a:t>
            </a:r>
            <a:r>
              <a:rPr lang="en-US" sz="3000" b="1" dirty="0"/>
              <a:t>May </a:t>
            </a:r>
            <a:r>
              <a:rPr lang="ru-RU" sz="3000" b="1" dirty="0"/>
              <a:t>23-26</a:t>
            </a:r>
            <a:r>
              <a:rPr lang="en-US" sz="3000" b="1" dirty="0"/>
              <a:t>, </a:t>
            </a:r>
            <a:r>
              <a:rPr lang="ru-RU" sz="3000" b="1" dirty="0"/>
              <a:t>2023</a:t>
            </a:r>
            <a:endParaRPr lang="en-US" sz="3000" dirty="0"/>
          </a:p>
        </p:txBody>
      </p:sp>
      <p:pic>
        <p:nvPicPr>
          <p:cNvPr id="4" name="Picture 3"/>
          <p:cNvPicPr/>
          <p:nvPr/>
        </p:nvPicPr>
        <p:blipFill>
          <a:blip r:embed="rId3" cstate="print"/>
          <a:srcRect/>
          <a:stretch>
            <a:fillRect/>
          </a:stretch>
        </p:blipFill>
        <p:spPr bwMode="auto">
          <a:xfrm rot="16200000">
            <a:off x="-2933700" y="2933699"/>
            <a:ext cx="6858002" cy="990599"/>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fld id="{7B9792E3-0ED1-4636-9AD2-0933D53E70C7}" type="slidenum">
              <a:rPr lang="en-US" smtClean="0"/>
              <a:pPr/>
              <a:t>1</a:t>
            </a:fld>
            <a:endParaRPr lang="en-US"/>
          </a:p>
        </p:txBody>
      </p:sp>
    </p:spTree>
    <p:extLst>
      <p:ext uri="{BB962C8B-B14F-4D97-AF65-F5344CB8AC3E}">
        <p14:creationId xmlns:p14="http://schemas.microsoft.com/office/powerpoint/2010/main" val="2355865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59632" y="380999"/>
            <a:ext cx="7704856" cy="6340475"/>
          </a:xfrm>
        </p:spPr>
        <p:txBody>
          <a:bodyPr>
            <a:normAutofit/>
          </a:bodyPr>
          <a:lstStyle/>
          <a:p>
            <a:r>
              <a:rPr lang="en-US" sz="2000" dirty="0">
                <a:latin typeface="Helvetica Neue" panose="02000503000000020004" pitchFamily="2" charset="0"/>
              </a:rPr>
              <a:t>Question:</a:t>
            </a:r>
            <a:r>
              <a:rPr lang="ru-RU" sz="2000" dirty="0"/>
              <a:t> </a:t>
            </a:r>
            <a:r>
              <a:rPr lang="en-US" sz="2000" dirty="0">
                <a:latin typeface="Helvetica Neue" panose="02000503000000020004" pitchFamily="2" charset="0"/>
              </a:rPr>
              <a:t>Is it possible to use the Anglophile model (decentralized controls) in your country</a:t>
            </a:r>
            <a:r>
              <a:rPr lang="ru-RU" sz="2000" dirty="0"/>
              <a:t>?</a:t>
            </a:r>
            <a:r>
              <a:rPr lang="en-US" sz="2000" dirty="0">
                <a:latin typeface="Helvetica Neue" panose="02000503000000020004" pitchFamily="2" charset="0"/>
              </a:rPr>
              <a:t> Please cite and discuss examples of risk management practices that you are already using in the treasury management system in your country</a:t>
            </a:r>
            <a:r>
              <a:rPr lang="ru-RU" sz="2000" dirty="0"/>
              <a:t>.</a:t>
            </a:r>
          </a:p>
          <a:p>
            <a:pPr algn="just"/>
            <a:endParaRPr lang="en-US" sz="1900" dirty="0"/>
          </a:p>
          <a:p>
            <a:pPr marL="457200" indent="-457200" algn="l">
              <a:buFont typeface="Arial" panose="020B0604020202020204" pitchFamily="34" charset="0"/>
              <a:buChar char="•"/>
            </a:pPr>
            <a:r>
              <a:rPr lang="en-US" sz="1900" b="1" dirty="0">
                <a:solidFill>
                  <a:schemeClr val="accent1">
                    <a:lumMod val="75000"/>
                  </a:schemeClr>
                </a:solidFill>
              </a:rPr>
              <a:t>All countries in this group have systems with centralized control frameworks.</a:t>
            </a:r>
            <a:endParaRPr lang="ru-RU" sz="1900" b="1" dirty="0">
              <a:solidFill>
                <a:schemeClr val="accent1">
                  <a:lumMod val="75000"/>
                </a:schemeClr>
              </a:solidFill>
            </a:endParaRPr>
          </a:p>
          <a:p>
            <a:pPr marL="457200" indent="-457200" algn="l">
              <a:buFont typeface="Arial" panose="020B0604020202020204" pitchFamily="34" charset="0"/>
              <a:buChar char="•"/>
            </a:pPr>
            <a:r>
              <a:rPr lang="en-US" sz="1900" b="1" dirty="0">
                <a:solidFill>
                  <a:schemeClr val="accent1">
                    <a:lumMod val="75000"/>
                  </a:schemeClr>
                </a:solidFill>
              </a:rPr>
              <a:t>Uzbekistan:</a:t>
            </a:r>
            <a:r>
              <a:rPr lang="en-US" sz="1900" dirty="0">
                <a:solidFill>
                  <a:schemeClr val="accent1">
                    <a:lumMod val="75000"/>
                  </a:schemeClr>
                </a:solidFill>
              </a:rPr>
              <a:t> High degree of automation; the system itself carries out budget execution, payments and accounting</a:t>
            </a:r>
            <a:r>
              <a:rPr lang="ru-RU" sz="1900" dirty="0">
                <a:solidFill>
                  <a:schemeClr val="accent1">
                    <a:lumMod val="75000"/>
                  </a:schemeClr>
                </a:solidFill>
              </a:rPr>
              <a:t>. </a:t>
            </a:r>
            <a:r>
              <a:rPr lang="en-US" sz="1900" dirty="0">
                <a:solidFill>
                  <a:schemeClr val="accent1">
                    <a:lumMod val="75000"/>
                  </a:schemeClr>
                </a:solidFill>
              </a:rPr>
              <a:t>Payments are made in a simplified mode. </a:t>
            </a:r>
            <a:endParaRPr lang="ru-RU" sz="1900" dirty="0">
              <a:solidFill>
                <a:schemeClr val="accent1">
                  <a:lumMod val="75000"/>
                </a:schemeClr>
              </a:solidFill>
            </a:endParaRPr>
          </a:p>
          <a:p>
            <a:pPr marL="457200" indent="-457200" algn="l">
              <a:buFont typeface="Arial" panose="020B0604020202020204" pitchFamily="34" charset="0"/>
              <a:buChar char="•"/>
            </a:pPr>
            <a:r>
              <a:rPr lang="en-US" sz="1900" dirty="0">
                <a:solidFill>
                  <a:schemeClr val="accent1">
                    <a:lumMod val="75000"/>
                  </a:schemeClr>
                </a:solidFill>
              </a:rPr>
              <a:t>Does the Treasury authorize payments</a:t>
            </a:r>
            <a:r>
              <a:rPr lang="ru-RU" sz="1900" dirty="0">
                <a:solidFill>
                  <a:schemeClr val="accent1">
                    <a:lumMod val="75000"/>
                  </a:schemeClr>
                </a:solidFill>
              </a:rPr>
              <a:t>? </a:t>
            </a:r>
            <a:r>
              <a:rPr lang="en-US" sz="1900" dirty="0">
                <a:solidFill>
                  <a:schemeClr val="accent1">
                    <a:lumMod val="75000"/>
                  </a:schemeClr>
                </a:solidFill>
              </a:rPr>
              <a:t>Inspectors reconcile payment orders with electronic invoices</a:t>
            </a:r>
            <a:r>
              <a:rPr lang="ru-RU" sz="1900" dirty="0">
                <a:solidFill>
                  <a:schemeClr val="accent1">
                    <a:lumMod val="75000"/>
                  </a:schemeClr>
                </a:solidFill>
              </a:rPr>
              <a:t>.</a:t>
            </a:r>
          </a:p>
          <a:p>
            <a:pPr marL="457200" indent="-457200" algn="l">
              <a:buFont typeface="Arial" panose="020B0604020202020204" pitchFamily="34" charset="0"/>
              <a:buChar char="•"/>
            </a:pPr>
            <a:r>
              <a:rPr lang="en-US" sz="1900" dirty="0">
                <a:solidFill>
                  <a:schemeClr val="accent1">
                    <a:lumMod val="75000"/>
                  </a:schemeClr>
                </a:solidFill>
              </a:rPr>
              <a:t>Examples of risk-oriented approach:  checks for duplicate</a:t>
            </a:r>
            <a:r>
              <a:rPr lang="ru-RU" sz="1900" dirty="0">
                <a:solidFill>
                  <a:schemeClr val="accent1">
                    <a:lumMod val="75000"/>
                  </a:schemeClr>
                </a:solidFill>
              </a:rPr>
              <a:t> </a:t>
            </a:r>
            <a:r>
              <a:rPr lang="en-US" sz="1900" dirty="0">
                <a:solidFill>
                  <a:schemeClr val="accent1">
                    <a:lumMod val="75000"/>
                  </a:schemeClr>
                </a:solidFill>
              </a:rPr>
              <a:t>invoices.</a:t>
            </a:r>
            <a:r>
              <a:rPr lang="ru-RU" sz="1900" dirty="0">
                <a:solidFill>
                  <a:schemeClr val="accent1">
                    <a:lumMod val="75000"/>
                  </a:schemeClr>
                </a:solidFill>
              </a:rPr>
              <a:t> </a:t>
            </a:r>
          </a:p>
          <a:p>
            <a:pPr marL="457200" indent="-457200" algn="l">
              <a:buFont typeface="Arial" panose="020B0604020202020204" pitchFamily="34" charset="0"/>
              <a:buChar char="•"/>
            </a:pPr>
            <a:r>
              <a:rPr lang="en-US" sz="1900" dirty="0">
                <a:solidFill>
                  <a:schemeClr val="accent1">
                    <a:lumMod val="75000"/>
                  </a:schemeClr>
                </a:solidFill>
              </a:rPr>
              <a:t>Concerning cash: analyses are performed of expected revenues and expenditures for the next month and of actual revenues and expenditures for the same period of the previous year, with sources of financing defined</a:t>
            </a:r>
            <a:r>
              <a:rPr lang="ru-RU" sz="1900" dirty="0">
                <a:solidFill>
                  <a:schemeClr val="accent1">
                    <a:lumMod val="75000"/>
                  </a:schemeClr>
                </a:solidFill>
              </a:rPr>
              <a:t>.</a:t>
            </a:r>
            <a:endParaRPr lang="en-US" sz="1900" dirty="0">
              <a:solidFill>
                <a:schemeClr val="accent1">
                  <a:lumMod val="75000"/>
                </a:schemeClr>
              </a:solidFill>
            </a:endParaRPr>
          </a:p>
          <a:p>
            <a:pPr marL="457200" indent="-457200" algn="l">
              <a:buFont typeface="Arial" panose="020B0604020202020204" pitchFamily="34" charset="0"/>
              <a:buChar char="•"/>
            </a:pPr>
            <a:r>
              <a:rPr lang="en-US" sz="1900" b="1" dirty="0">
                <a:solidFill>
                  <a:schemeClr val="accent1">
                    <a:lumMod val="75000"/>
                  </a:schemeClr>
                </a:solidFill>
              </a:rPr>
              <a:t>Azerbaijan</a:t>
            </a:r>
            <a:r>
              <a:rPr lang="en-US" sz="1900" dirty="0">
                <a:solidFill>
                  <a:schemeClr val="accent1">
                    <a:lumMod val="75000"/>
                  </a:schemeClr>
                </a:solidFill>
              </a:rPr>
              <a:t>: we are exploring Georgia’s green corridor approach.</a:t>
            </a:r>
          </a:p>
          <a:p>
            <a:pPr marL="457200" indent="-457200" algn="l">
              <a:buFont typeface="Arial" panose="020B0604020202020204" pitchFamily="34" charset="0"/>
              <a:buChar char="•"/>
            </a:pPr>
            <a:r>
              <a:rPr lang="en-US" sz="1900" dirty="0">
                <a:solidFill>
                  <a:schemeClr val="accent1">
                    <a:lumMod val="75000"/>
                  </a:schemeClr>
                </a:solidFill>
              </a:rPr>
              <a:t>Legal entities under public law</a:t>
            </a:r>
          </a:p>
          <a:p>
            <a:pPr algn="l"/>
            <a:endParaRPr lang="en-US" sz="2800" dirty="0"/>
          </a:p>
        </p:txBody>
      </p:sp>
      <p:pic>
        <p:nvPicPr>
          <p:cNvPr id="4" name="Picture 3"/>
          <p:cNvPicPr/>
          <p:nvPr/>
        </p:nvPicPr>
        <p:blipFill>
          <a:blip r:embed="rId3" cstate="print"/>
          <a:srcRect/>
          <a:stretch>
            <a:fillRect/>
          </a:stretch>
        </p:blipFill>
        <p:spPr bwMode="auto">
          <a:xfrm rot="16200000">
            <a:off x="-2971800" y="2971799"/>
            <a:ext cx="6858002" cy="914398"/>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7B9792E3-0ED1-4636-9AD2-0933D53E70C7}" type="slidenum">
              <a:rPr lang="en-US" smtClean="0"/>
              <a:pPr/>
              <a:t>2</a:t>
            </a:fld>
            <a:endParaRPr lang="en-US"/>
          </a:p>
        </p:txBody>
      </p:sp>
    </p:spTree>
    <p:extLst>
      <p:ext uri="{BB962C8B-B14F-4D97-AF65-F5344CB8AC3E}">
        <p14:creationId xmlns:p14="http://schemas.microsoft.com/office/powerpoint/2010/main" val="1985764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59632" y="380999"/>
            <a:ext cx="7704856" cy="6340475"/>
          </a:xfrm>
        </p:spPr>
        <p:txBody>
          <a:bodyPr>
            <a:normAutofit/>
          </a:bodyPr>
          <a:lstStyle/>
          <a:p>
            <a:pPr marL="457200" indent="-457200" algn="l">
              <a:buFont typeface="Arial" panose="020B0604020202020204" pitchFamily="34" charset="0"/>
              <a:buChar char="•"/>
            </a:pPr>
            <a:r>
              <a:rPr lang="en-US" sz="1900" b="1" dirty="0">
                <a:solidFill>
                  <a:schemeClr val="accent1">
                    <a:lumMod val="75000"/>
                  </a:schemeClr>
                </a:solidFill>
              </a:rPr>
              <a:t>Georgia: </a:t>
            </a:r>
            <a:r>
              <a:rPr lang="en-US" sz="1900" dirty="0">
                <a:solidFill>
                  <a:schemeClr val="accent1">
                    <a:lumMod val="75000"/>
                  </a:schemeClr>
                </a:solidFill>
              </a:rPr>
              <a:t>green corridor has been in place from 2014: salaries, utility payments and specific suppliers.</a:t>
            </a:r>
          </a:p>
          <a:p>
            <a:pPr marL="457200" indent="-457200" algn="l">
              <a:buFont typeface="Arial" panose="020B0604020202020204" pitchFamily="34" charset="0"/>
              <a:buChar char="•"/>
            </a:pPr>
            <a:r>
              <a:rPr lang="en-US" sz="1900" b="1" dirty="0">
                <a:solidFill>
                  <a:schemeClr val="accent1">
                    <a:lumMod val="75000"/>
                  </a:schemeClr>
                </a:solidFill>
              </a:rPr>
              <a:t>Moldova:</a:t>
            </a:r>
            <a:r>
              <a:rPr lang="en-US" sz="1900" dirty="0">
                <a:solidFill>
                  <a:schemeClr val="accent1">
                    <a:lumMod val="75000"/>
                  </a:schemeClr>
                </a:solidFill>
              </a:rPr>
              <a:t> green corridor introduced from </a:t>
            </a:r>
            <a:r>
              <a:rPr lang="ru-RU" sz="1900" dirty="0">
                <a:solidFill>
                  <a:schemeClr val="accent1">
                    <a:lumMod val="75000"/>
                  </a:schemeClr>
                </a:solidFill>
              </a:rPr>
              <a:t>2017</a:t>
            </a:r>
            <a:r>
              <a:rPr lang="en-US" sz="1900" dirty="0">
                <a:solidFill>
                  <a:schemeClr val="accent1">
                    <a:lumMod val="75000"/>
                  </a:schemeClr>
                </a:solidFill>
              </a:rPr>
              <a:t> for salaries, housing and utilities, subsidies to state-owned enterprises</a:t>
            </a:r>
            <a:r>
              <a:rPr lang="ru-RU" sz="1900" dirty="0">
                <a:solidFill>
                  <a:schemeClr val="accent1">
                    <a:lumMod val="75000"/>
                  </a:schemeClr>
                </a:solidFill>
              </a:rPr>
              <a:t>.</a:t>
            </a:r>
          </a:p>
          <a:p>
            <a:pPr marL="457200" indent="-457200" algn="l">
              <a:buFont typeface="Arial" panose="020B0604020202020204" pitchFamily="34" charset="0"/>
              <a:buChar char="•"/>
            </a:pPr>
            <a:r>
              <a:rPr lang="en-US" sz="1900" dirty="0">
                <a:solidFill>
                  <a:schemeClr val="accent1">
                    <a:lumMod val="75000"/>
                  </a:schemeClr>
                </a:solidFill>
              </a:rPr>
              <a:t>The desired degree of control has not yet been achieved; there are risks of duplicate invoice payments</a:t>
            </a:r>
            <a:r>
              <a:rPr lang="ru-RU" sz="1900" dirty="0">
                <a:solidFill>
                  <a:schemeClr val="accent1">
                    <a:lumMod val="75000"/>
                  </a:schemeClr>
                </a:solidFill>
              </a:rPr>
              <a:t>.</a:t>
            </a:r>
            <a:endParaRPr lang="en-US" sz="1900" dirty="0">
              <a:solidFill>
                <a:schemeClr val="accent1">
                  <a:lumMod val="75000"/>
                </a:schemeClr>
              </a:solidFill>
            </a:endParaRPr>
          </a:p>
          <a:p>
            <a:pPr marL="457200" indent="-457200" algn="l">
              <a:buFont typeface="Arial" panose="020B0604020202020204" pitchFamily="34" charset="0"/>
              <a:buChar char="•"/>
            </a:pPr>
            <a:endParaRPr lang="en-US" sz="1900" dirty="0">
              <a:solidFill>
                <a:schemeClr val="accent1">
                  <a:lumMod val="75000"/>
                </a:schemeClr>
              </a:solidFill>
            </a:endParaRPr>
          </a:p>
          <a:p>
            <a:pPr marL="457200" indent="-457200" algn="l">
              <a:buFont typeface="Arial" panose="020B0604020202020204" pitchFamily="34" charset="0"/>
              <a:buChar char="•"/>
            </a:pPr>
            <a:r>
              <a:rPr lang="en-US" sz="1900" b="1" dirty="0">
                <a:solidFill>
                  <a:schemeClr val="accent1">
                    <a:lumMod val="75000"/>
                  </a:schemeClr>
                </a:solidFill>
              </a:rPr>
              <a:t>Georgia: </a:t>
            </a:r>
            <a:r>
              <a:rPr lang="en-US" sz="1900" dirty="0">
                <a:solidFill>
                  <a:schemeClr val="accent1">
                    <a:lumMod val="75000"/>
                  </a:schemeClr>
                </a:solidFill>
              </a:rPr>
              <a:t>If an organization has a billing system, we channel payments directly into their system. The more validation in the system, the slower it works, and we need to take this into account too. </a:t>
            </a:r>
          </a:p>
          <a:p>
            <a:pPr marL="457200" indent="-457200" algn="l">
              <a:buFont typeface="Arial" panose="020B0604020202020204" pitchFamily="34" charset="0"/>
              <a:buChar char="•"/>
            </a:pPr>
            <a:r>
              <a:rPr lang="en-US" sz="1900" dirty="0">
                <a:solidFill>
                  <a:schemeClr val="accent1">
                    <a:lumMod val="75000"/>
                  </a:schemeClr>
                </a:solidFill>
              </a:rPr>
              <a:t>Nearly all legal entities of public law are serviced by the Treasury (state schools are being integrated now).  The next stage is government joint stock companies – the centralization stage.  But organizations can participate in creating their own budgets. </a:t>
            </a:r>
          </a:p>
          <a:p>
            <a:pPr marL="457200" indent="-457200" algn="l">
              <a:buFont typeface="Arial" panose="020B0604020202020204" pitchFamily="34" charset="0"/>
              <a:buChar char="•"/>
            </a:pPr>
            <a:r>
              <a:rPr lang="en-US" sz="1900" dirty="0">
                <a:solidFill>
                  <a:schemeClr val="accent1">
                    <a:lumMod val="75000"/>
                  </a:schemeClr>
                </a:solidFill>
              </a:rPr>
              <a:t>The risk of the green corridor concerns only IT, but it is set up in such a way that transactions should be viewed from several dimensions. </a:t>
            </a:r>
          </a:p>
          <a:p>
            <a:pPr marL="457200" indent="-457200" algn="l">
              <a:buFont typeface="Arial" panose="020B0604020202020204" pitchFamily="34" charset="0"/>
              <a:buChar char="•"/>
            </a:pPr>
            <a:r>
              <a:rPr lang="en-US" sz="1900" dirty="0">
                <a:solidFill>
                  <a:schemeClr val="accent1">
                    <a:lumMod val="75000"/>
                  </a:schemeClr>
                </a:solidFill>
              </a:rPr>
              <a:t>Bonuses are not included in the green corridor.  Salaries are included if they fit in the specified timeline. If they are paid later, there will be checks. </a:t>
            </a:r>
          </a:p>
          <a:p>
            <a:pPr marL="457200" indent="-457200" algn="l">
              <a:buFont typeface="Arial" panose="020B0604020202020204" pitchFamily="34" charset="0"/>
              <a:buChar char="•"/>
            </a:pPr>
            <a:endParaRPr lang="en-US" sz="1900" dirty="0">
              <a:solidFill>
                <a:schemeClr val="accent1">
                  <a:lumMod val="75000"/>
                </a:schemeClr>
              </a:solidFill>
            </a:endParaRPr>
          </a:p>
          <a:p>
            <a:pPr marL="457200" indent="-457200" algn="l">
              <a:buFont typeface="Arial" panose="020B0604020202020204" pitchFamily="34" charset="0"/>
              <a:buChar char="•"/>
            </a:pPr>
            <a:endParaRPr lang="en-ZA" sz="1900" dirty="0">
              <a:solidFill>
                <a:schemeClr val="accent1">
                  <a:lumMod val="75000"/>
                </a:schemeClr>
              </a:solidFill>
            </a:endParaRPr>
          </a:p>
          <a:p>
            <a:pPr algn="l"/>
            <a:endParaRPr lang="en-US" sz="2800" dirty="0"/>
          </a:p>
        </p:txBody>
      </p:sp>
      <p:pic>
        <p:nvPicPr>
          <p:cNvPr id="4" name="Picture 3"/>
          <p:cNvPicPr/>
          <p:nvPr/>
        </p:nvPicPr>
        <p:blipFill>
          <a:blip r:embed="rId3" cstate="print"/>
          <a:srcRect/>
          <a:stretch>
            <a:fillRect/>
          </a:stretch>
        </p:blipFill>
        <p:spPr bwMode="auto">
          <a:xfrm rot="16200000">
            <a:off x="-2971800" y="2971799"/>
            <a:ext cx="6858002" cy="914398"/>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7B9792E3-0ED1-4636-9AD2-0933D53E70C7}" type="slidenum">
              <a:rPr lang="en-US" smtClean="0"/>
              <a:pPr/>
              <a:t>3</a:t>
            </a:fld>
            <a:endParaRPr lang="en-US"/>
          </a:p>
        </p:txBody>
      </p:sp>
    </p:spTree>
    <p:extLst>
      <p:ext uri="{BB962C8B-B14F-4D97-AF65-F5344CB8AC3E}">
        <p14:creationId xmlns:p14="http://schemas.microsoft.com/office/powerpoint/2010/main" val="359367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59632" y="380999"/>
            <a:ext cx="7704856" cy="6340475"/>
          </a:xfrm>
        </p:spPr>
        <p:txBody>
          <a:bodyPr>
            <a:normAutofit/>
          </a:bodyPr>
          <a:lstStyle/>
          <a:p>
            <a:pPr algn="just"/>
            <a:endParaRPr lang="en-US" sz="1400" dirty="0"/>
          </a:p>
          <a:p>
            <a:pPr marL="457200" indent="-457200" algn="l">
              <a:buFont typeface="Arial" panose="020B0604020202020204" pitchFamily="34" charset="0"/>
              <a:buChar char="•"/>
            </a:pPr>
            <a:r>
              <a:rPr lang="en-US" sz="1900" b="1" dirty="0">
                <a:solidFill>
                  <a:schemeClr val="accent1">
                    <a:lumMod val="75000"/>
                  </a:schemeClr>
                </a:solidFill>
              </a:rPr>
              <a:t>Kyrgyzstan: </a:t>
            </a:r>
            <a:r>
              <a:rPr lang="en-US" sz="1900" dirty="0">
                <a:solidFill>
                  <a:schemeClr val="accent1">
                    <a:lumMod val="75000"/>
                  </a:schemeClr>
                </a:solidFill>
              </a:rPr>
              <a:t>There was a pilot to introduce the system in the late</a:t>
            </a:r>
            <a:r>
              <a:rPr lang="ru-RU" sz="1900" dirty="0">
                <a:solidFill>
                  <a:schemeClr val="accent1">
                    <a:lumMod val="75000"/>
                  </a:schemeClr>
                </a:solidFill>
              </a:rPr>
              <a:t> 2019</a:t>
            </a:r>
            <a:r>
              <a:rPr lang="en-US" sz="1900" dirty="0">
                <a:solidFill>
                  <a:schemeClr val="accent1">
                    <a:lumMod val="75000"/>
                  </a:schemeClr>
                </a:solidFill>
              </a:rPr>
              <a:t> </a:t>
            </a:r>
            <a:r>
              <a:rPr lang="ru-RU" sz="1900" dirty="0">
                <a:solidFill>
                  <a:schemeClr val="accent1">
                    <a:lumMod val="75000"/>
                  </a:schemeClr>
                </a:solidFill>
              </a:rPr>
              <a:t>–</a:t>
            </a:r>
            <a:r>
              <a:rPr lang="en-US" sz="1900" dirty="0">
                <a:solidFill>
                  <a:schemeClr val="accent1">
                    <a:lumMod val="75000"/>
                  </a:schemeClr>
                </a:solidFill>
              </a:rPr>
              <a:t> early </a:t>
            </a:r>
            <a:r>
              <a:rPr lang="ru-RU" sz="1900" dirty="0">
                <a:solidFill>
                  <a:schemeClr val="accent1">
                    <a:lumMod val="75000"/>
                  </a:schemeClr>
                </a:solidFill>
              </a:rPr>
              <a:t>2020. </a:t>
            </a:r>
            <a:r>
              <a:rPr lang="en-US" sz="1900" dirty="0">
                <a:solidFill>
                  <a:schemeClr val="accent1">
                    <a:lumMod val="75000"/>
                  </a:schemeClr>
                </a:solidFill>
              </a:rPr>
              <a:t> We selected several Treasury units for piloting.  Then each of these payments was analyzed, and the pilot was suspended based on the findings</a:t>
            </a:r>
            <a:r>
              <a:rPr lang="ru-RU" sz="1900" dirty="0">
                <a:solidFill>
                  <a:schemeClr val="accent1">
                    <a:lumMod val="75000"/>
                  </a:schemeClr>
                </a:solidFill>
              </a:rPr>
              <a:t>. </a:t>
            </a:r>
            <a:r>
              <a:rPr lang="en-US" sz="1900" dirty="0">
                <a:solidFill>
                  <a:schemeClr val="accent1">
                    <a:lumMod val="75000"/>
                  </a:schemeClr>
                </a:solidFill>
              </a:rPr>
              <a:t>Salaries and</a:t>
            </a:r>
            <a:r>
              <a:rPr lang="ru-RU" sz="1900" dirty="0">
                <a:solidFill>
                  <a:schemeClr val="accent1">
                    <a:lumMod val="75000"/>
                  </a:schemeClr>
                </a:solidFill>
              </a:rPr>
              <a:t> </a:t>
            </a:r>
            <a:r>
              <a:rPr lang="en-US" sz="1900" dirty="0">
                <a:solidFill>
                  <a:schemeClr val="accent1">
                    <a:lumMod val="75000"/>
                  </a:schemeClr>
                </a:solidFill>
              </a:rPr>
              <a:t>social benefits (protected payments that are repeated every month) are now included in the green corridor.</a:t>
            </a:r>
            <a:r>
              <a:rPr lang="ru-RU" sz="1900" dirty="0">
                <a:solidFill>
                  <a:schemeClr val="accent1">
                    <a:lumMod val="75000"/>
                  </a:schemeClr>
                </a:solidFill>
              </a:rPr>
              <a:t> </a:t>
            </a:r>
            <a:r>
              <a:rPr lang="en-US" sz="1900" dirty="0">
                <a:solidFill>
                  <a:schemeClr val="accent1">
                    <a:lumMod val="75000"/>
                  </a:schemeClr>
                </a:solidFill>
              </a:rPr>
              <a:t> There are plans to include utility payments</a:t>
            </a:r>
            <a:r>
              <a:rPr lang="ru-RU" sz="1900" dirty="0">
                <a:solidFill>
                  <a:schemeClr val="accent1">
                    <a:lumMod val="75000"/>
                  </a:schemeClr>
                </a:solidFill>
              </a:rPr>
              <a:t>. </a:t>
            </a:r>
            <a:r>
              <a:rPr lang="en-US" sz="1900" dirty="0">
                <a:solidFill>
                  <a:schemeClr val="accent1">
                    <a:lumMod val="75000"/>
                  </a:schemeClr>
                </a:solidFill>
              </a:rPr>
              <a:t> The transition to the green corridor saved approximately </a:t>
            </a:r>
            <a:r>
              <a:rPr lang="ru-RU" sz="1900" dirty="0">
                <a:solidFill>
                  <a:schemeClr val="accent1">
                    <a:lumMod val="75000"/>
                  </a:schemeClr>
                </a:solidFill>
              </a:rPr>
              <a:t>15%</a:t>
            </a:r>
            <a:r>
              <a:rPr lang="en-US" sz="1900" dirty="0">
                <a:solidFill>
                  <a:schemeClr val="accent1">
                    <a:lumMod val="75000"/>
                  </a:schemeClr>
                </a:solidFill>
              </a:rPr>
              <a:t> of Treasury staff time</a:t>
            </a:r>
            <a:r>
              <a:rPr lang="ru-RU" sz="1900" dirty="0">
                <a:solidFill>
                  <a:schemeClr val="accent1">
                    <a:lumMod val="75000"/>
                  </a:schemeClr>
                </a:solidFill>
              </a:rPr>
              <a:t>.</a:t>
            </a:r>
          </a:p>
          <a:p>
            <a:pPr marL="457200" indent="-457200" algn="l">
              <a:buFont typeface="Arial" panose="020B0604020202020204" pitchFamily="34" charset="0"/>
              <a:buChar char="•"/>
            </a:pPr>
            <a:r>
              <a:rPr lang="en-US" sz="1900" dirty="0">
                <a:solidFill>
                  <a:schemeClr val="accent1">
                    <a:lumMod val="75000"/>
                  </a:schemeClr>
                </a:solidFill>
              </a:rPr>
              <a:t>Employees of subnational offices and Central Treasury are able to check and stop any payment through the system at any moment. </a:t>
            </a:r>
            <a:r>
              <a:rPr lang="ru-RU" sz="1900" dirty="0">
                <a:solidFill>
                  <a:schemeClr val="accent1">
                    <a:lumMod val="75000"/>
                  </a:schemeClr>
                </a:solidFill>
              </a:rPr>
              <a:t> </a:t>
            </a:r>
            <a:endParaRPr lang="en-US" sz="1900" dirty="0">
              <a:solidFill>
                <a:schemeClr val="accent1">
                  <a:lumMod val="75000"/>
                </a:schemeClr>
              </a:solidFill>
            </a:endParaRPr>
          </a:p>
          <a:p>
            <a:pPr marL="457200" indent="-457200" algn="l">
              <a:buFont typeface="Arial" panose="020B0604020202020204" pitchFamily="34" charset="0"/>
              <a:buChar char="•"/>
            </a:pPr>
            <a:r>
              <a:rPr lang="en-US" sz="1900" b="1" dirty="0">
                <a:solidFill>
                  <a:schemeClr val="accent1">
                    <a:lumMod val="75000"/>
                  </a:schemeClr>
                </a:solidFill>
              </a:rPr>
              <a:t>Armenia: </a:t>
            </a:r>
            <a:r>
              <a:rPr lang="en-US" sz="1900" dirty="0">
                <a:solidFill>
                  <a:schemeClr val="accent1">
                    <a:lumMod val="75000"/>
                  </a:schemeClr>
                </a:solidFill>
              </a:rPr>
              <a:t>expenditure control using various integrated information systems.  At the beginning of a budget year, the system provides quarterly indicators for economic items. </a:t>
            </a:r>
          </a:p>
          <a:p>
            <a:pPr marL="457200" indent="-457200" algn="l">
              <a:buFont typeface="Arial" panose="020B0604020202020204" pitchFamily="34" charset="0"/>
              <a:buChar char="•"/>
            </a:pPr>
            <a:r>
              <a:rPr lang="en-US" sz="1900" dirty="0">
                <a:solidFill>
                  <a:schemeClr val="accent1">
                    <a:lumMod val="75000"/>
                  </a:schemeClr>
                </a:solidFill>
              </a:rPr>
              <a:t>In spite of the automation, a responsible Treasury official still has to push the button. </a:t>
            </a:r>
          </a:p>
          <a:p>
            <a:pPr marL="457200" indent="-457200" algn="l">
              <a:buFont typeface="Arial" panose="020B0604020202020204" pitchFamily="34" charset="0"/>
              <a:buChar char="•"/>
            </a:pPr>
            <a:r>
              <a:rPr lang="en-US" sz="1900" b="1" dirty="0">
                <a:solidFill>
                  <a:schemeClr val="accent1">
                    <a:lumMod val="75000"/>
                  </a:schemeClr>
                </a:solidFill>
              </a:rPr>
              <a:t>Kazakhstan</a:t>
            </a:r>
            <a:r>
              <a:rPr lang="en-US" sz="1900" dirty="0">
                <a:solidFill>
                  <a:schemeClr val="accent1">
                    <a:lumMod val="75000"/>
                  </a:schemeClr>
                </a:solidFill>
              </a:rPr>
              <a:t>: a simplified payment mode is used for utility payments without registration of contracts and supporting documents (a variety of green corridor).</a:t>
            </a:r>
          </a:p>
          <a:p>
            <a:pPr marL="457200" indent="-457200" algn="l">
              <a:buFont typeface="Arial" panose="020B0604020202020204" pitchFamily="34" charset="0"/>
              <a:buChar char="•"/>
            </a:pPr>
            <a:r>
              <a:rPr lang="en-US" sz="1900" dirty="0">
                <a:solidFill>
                  <a:schemeClr val="accent1">
                    <a:lumMod val="75000"/>
                  </a:schemeClr>
                </a:solidFill>
              </a:rPr>
              <a:t>This mode is also applicable to transactions below a certain threshold.</a:t>
            </a:r>
            <a:endParaRPr lang="en-ZA" sz="2800" dirty="0">
              <a:solidFill>
                <a:schemeClr val="accent1">
                  <a:lumMod val="75000"/>
                </a:schemeClr>
              </a:solidFill>
            </a:endParaRPr>
          </a:p>
          <a:p>
            <a:pPr algn="l"/>
            <a:endParaRPr lang="en-US" sz="2800" dirty="0"/>
          </a:p>
        </p:txBody>
      </p:sp>
      <p:pic>
        <p:nvPicPr>
          <p:cNvPr id="4" name="Picture 3"/>
          <p:cNvPicPr/>
          <p:nvPr/>
        </p:nvPicPr>
        <p:blipFill>
          <a:blip r:embed="rId3" cstate="print"/>
          <a:srcRect/>
          <a:stretch>
            <a:fillRect/>
          </a:stretch>
        </p:blipFill>
        <p:spPr bwMode="auto">
          <a:xfrm rot="16200000">
            <a:off x="-2971800" y="2971799"/>
            <a:ext cx="6858002" cy="914398"/>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7B9792E3-0ED1-4636-9AD2-0933D53E70C7}" type="slidenum">
              <a:rPr lang="en-US" smtClean="0"/>
              <a:pPr/>
              <a:t>4</a:t>
            </a:fld>
            <a:endParaRPr lang="en-US"/>
          </a:p>
        </p:txBody>
      </p:sp>
    </p:spTree>
    <p:extLst>
      <p:ext uri="{BB962C8B-B14F-4D97-AF65-F5344CB8AC3E}">
        <p14:creationId xmlns:p14="http://schemas.microsoft.com/office/powerpoint/2010/main" val="2832549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59632" y="380999"/>
            <a:ext cx="7704856" cy="6340475"/>
          </a:xfrm>
        </p:spPr>
        <p:txBody>
          <a:bodyPr>
            <a:normAutofit/>
          </a:bodyPr>
          <a:lstStyle/>
          <a:p>
            <a:pPr algn="just"/>
            <a:endParaRPr lang="en-US" sz="2000" dirty="0">
              <a:solidFill>
                <a:schemeClr val="tx1"/>
              </a:solidFill>
            </a:endParaRPr>
          </a:p>
          <a:p>
            <a:pPr algn="just"/>
            <a:endParaRPr lang="en-US" sz="1900" dirty="0"/>
          </a:p>
          <a:p>
            <a:pPr marL="457200" indent="-457200" algn="l">
              <a:buFont typeface="Arial" panose="020B0604020202020204" pitchFamily="34" charset="0"/>
              <a:buChar char="•"/>
            </a:pPr>
            <a:r>
              <a:rPr lang="en-US" sz="1900" b="1" dirty="0">
                <a:solidFill>
                  <a:schemeClr val="accent1">
                    <a:lumMod val="75000"/>
                  </a:schemeClr>
                </a:solidFill>
              </a:rPr>
              <a:t>Tajikistan:</a:t>
            </a:r>
            <a:r>
              <a:rPr lang="ru-RU" sz="1900" b="1" dirty="0">
                <a:solidFill>
                  <a:schemeClr val="accent1">
                    <a:lumMod val="75000"/>
                  </a:schemeClr>
                </a:solidFill>
              </a:rPr>
              <a:t> </a:t>
            </a:r>
            <a:r>
              <a:rPr lang="en-US" sz="1900" dirty="0">
                <a:solidFill>
                  <a:schemeClr val="accent1">
                    <a:lumMod val="75000"/>
                  </a:schemeClr>
                </a:solidFill>
              </a:rPr>
              <a:t>IFMIS was launched in </a:t>
            </a:r>
            <a:r>
              <a:rPr lang="ru-RU" sz="1900" dirty="0">
                <a:solidFill>
                  <a:schemeClr val="accent1">
                    <a:lumMod val="75000"/>
                  </a:schemeClr>
                </a:solidFill>
              </a:rPr>
              <a:t>2016. </a:t>
            </a:r>
            <a:r>
              <a:rPr lang="en-US" sz="1900" dirty="0">
                <a:solidFill>
                  <a:schemeClr val="accent1">
                    <a:lumMod val="75000"/>
                  </a:schemeClr>
                </a:solidFill>
              </a:rPr>
              <a:t> Since then, salaries and pensions are processed directly by spending units</a:t>
            </a:r>
            <a:r>
              <a:rPr lang="ru-RU" sz="1900" dirty="0">
                <a:solidFill>
                  <a:schemeClr val="accent1">
                    <a:lumMod val="75000"/>
                  </a:schemeClr>
                </a:solidFill>
              </a:rPr>
              <a:t>. </a:t>
            </a:r>
            <a:r>
              <a:rPr lang="en-US" sz="1900" dirty="0">
                <a:solidFill>
                  <a:schemeClr val="accent1">
                    <a:lumMod val="75000"/>
                  </a:schemeClr>
                </a:solidFill>
              </a:rPr>
              <a:t>The Treasury’s banking department checks for the availability of funds.</a:t>
            </a:r>
            <a:endParaRPr lang="ru-RU" sz="1900" dirty="0">
              <a:solidFill>
                <a:schemeClr val="accent1">
                  <a:lumMod val="75000"/>
                </a:schemeClr>
              </a:solidFill>
            </a:endParaRPr>
          </a:p>
          <a:p>
            <a:pPr marL="457200" indent="-457200" algn="l">
              <a:buFont typeface="Arial" panose="020B0604020202020204" pitchFamily="34" charset="0"/>
              <a:buChar char="•"/>
            </a:pPr>
            <a:r>
              <a:rPr lang="en-US" sz="1900" dirty="0">
                <a:solidFill>
                  <a:schemeClr val="accent1">
                    <a:lumMod val="75000"/>
                  </a:schemeClr>
                </a:solidFill>
              </a:rPr>
              <a:t>Since </a:t>
            </a:r>
            <a:r>
              <a:rPr lang="ru-RU" sz="1900" dirty="0">
                <a:solidFill>
                  <a:schemeClr val="accent1">
                    <a:lumMod val="75000"/>
                  </a:schemeClr>
                </a:solidFill>
              </a:rPr>
              <a:t>2017</a:t>
            </a:r>
            <a:r>
              <a:rPr lang="en-US" sz="1900" dirty="0">
                <a:solidFill>
                  <a:schemeClr val="accent1">
                    <a:lumMod val="75000"/>
                  </a:schemeClr>
                </a:solidFill>
              </a:rPr>
              <a:t>, utility payments are also made. </a:t>
            </a:r>
            <a:r>
              <a:rPr lang="ru-RU" sz="1900" dirty="0">
                <a:solidFill>
                  <a:schemeClr val="accent1">
                    <a:lumMod val="75000"/>
                  </a:schemeClr>
                </a:solidFill>
              </a:rPr>
              <a:t> </a:t>
            </a:r>
          </a:p>
          <a:p>
            <a:pPr marL="457200" indent="-457200" algn="l">
              <a:buFont typeface="Arial" panose="020B0604020202020204" pitchFamily="34" charset="0"/>
              <a:buChar char="•"/>
            </a:pPr>
            <a:r>
              <a:rPr lang="en-US" sz="1900" dirty="0">
                <a:solidFill>
                  <a:schemeClr val="accent1">
                    <a:lumMod val="75000"/>
                  </a:schemeClr>
                </a:solidFill>
              </a:rPr>
              <a:t>There is a Unified Portal for maintaining primary</a:t>
            </a:r>
            <a:r>
              <a:rPr lang="ru-RU" sz="1900" dirty="0">
                <a:solidFill>
                  <a:schemeClr val="accent1">
                    <a:lumMod val="75000"/>
                  </a:schemeClr>
                </a:solidFill>
              </a:rPr>
              <a:t> </a:t>
            </a:r>
            <a:r>
              <a:rPr lang="en-US" sz="1900" dirty="0">
                <a:solidFill>
                  <a:schemeClr val="accent1">
                    <a:lumMod val="75000"/>
                  </a:schemeClr>
                </a:solidFill>
              </a:rPr>
              <a:t>documents and for performing checks.</a:t>
            </a:r>
            <a:endParaRPr lang="en-ZA" sz="1900" dirty="0">
              <a:solidFill>
                <a:schemeClr val="accent1">
                  <a:lumMod val="75000"/>
                </a:schemeClr>
              </a:solidFill>
            </a:endParaRPr>
          </a:p>
          <a:p>
            <a:pPr algn="l"/>
            <a:endParaRPr lang="en-ZA" sz="2800" dirty="0">
              <a:solidFill>
                <a:schemeClr val="accent1">
                  <a:lumMod val="75000"/>
                </a:schemeClr>
              </a:solidFill>
            </a:endParaRPr>
          </a:p>
          <a:p>
            <a:pPr algn="l"/>
            <a:endParaRPr lang="en-ZA" sz="2800" dirty="0">
              <a:solidFill>
                <a:schemeClr val="accent1">
                  <a:lumMod val="75000"/>
                </a:schemeClr>
              </a:solidFill>
            </a:endParaRPr>
          </a:p>
          <a:p>
            <a:pPr algn="l"/>
            <a:endParaRPr lang="en-US" sz="2800" dirty="0"/>
          </a:p>
        </p:txBody>
      </p:sp>
      <p:pic>
        <p:nvPicPr>
          <p:cNvPr id="4" name="Picture 3"/>
          <p:cNvPicPr/>
          <p:nvPr/>
        </p:nvPicPr>
        <p:blipFill>
          <a:blip r:embed="rId3" cstate="print"/>
          <a:srcRect/>
          <a:stretch>
            <a:fillRect/>
          </a:stretch>
        </p:blipFill>
        <p:spPr bwMode="auto">
          <a:xfrm rot="16200000">
            <a:off x="-2971800" y="2971799"/>
            <a:ext cx="6858002" cy="914398"/>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7B9792E3-0ED1-4636-9AD2-0933D53E70C7}" type="slidenum">
              <a:rPr lang="en-US" smtClean="0"/>
              <a:pPr/>
              <a:t>5</a:t>
            </a:fld>
            <a:endParaRPr lang="en-US"/>
          </a:p>
        </p:txBody>
      </p:sp>
    </p:spTree>
    <p:extLst>
      <p:ext uri="{BB962C8B-B14F-4D97-AF65-F5344CB8AC3E}">
        <p14:creationId xmlns:p14="http://schemas.microsoft.com/office/powerpoint/2010/main" val="2364545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59632" y="3068960"/>
            <a:ext cx="7560840" cy="1319808"/>
          </a:xfrm>
        </p:spPr>
        <p:txBody>
          <a:bodyPr>
            <a:normAutofit/>
          </a:bodyPr>
          <a:lstStyle/>
          <a:p>
            <a:r>
              <a:rPr lang="en-US" sz="3600" b="1" dirty="0">
                <a:solidFill>
                  <a:schemeClr val="accent1">
                    <a:lumMod val="75000"/>
                  </a:schemeClr>
                </a:solidFill>
              </a:rPr>
              <a:t>THANK YOU!</a:t>
            </a:r>
          </a:p>
          <a:p>
            <a:endParaRPr lang="ru-RU" sz="3000" b="1" i="1" dirty="0">
              <a:solidFill>
                <a:schemeClr val="accent1">
                  <a:lumMod val="75000"/>
                </a:schemeClr>
              </a:solidFill>
            </a:endParaRPr>
          </a:p>
          <a:p>
            <a:pPr marL="457200" indent="-457200" algn="l">
              <a:buFont typeface="Arial" panose="020B0604020202020204" pitchFamily="34" charset="0"/>
              <a:buChar char="•"/>
            </a:pPr>
            <a:endParaRPr lang="en-ZA" sz="2800" dirty="0">
              <a:solidFill>
                <a:schemeClr val="accent1">
                  <a:lumMod val="75000"/>
                </a:schemeClr>
              </a:solidFill>
            </a:endParaRPr>
          </a:p>
          <a:p>
            <a:pPr algn="l"/>
            <a:endParaRPr lang="en-ZA" sz="2800" dirty="0">
              <a:solidFill>
                <a:schemeClr val="accent1">
                  <a:lumMod val="75000"/>
                </a:schemeClr>
              </a:solidFill>
            </a:endParaRPr>
          </a:p>
          <a:p>
            <a:pPr algn="l"/>
            <a:endParaRPr lang="en-ZA" sz="2800" dirty="0">
              <a:solidFill>
                <a:schemeClr val="accent1">
                  <a:lumMod val="75000"/>
                </a:schemeClr>
              </a:solidFill>
            </a:endParaRPr>
          </a:p>
          <a:p>
            <a:pPr algn="l"/>
            <a:endParaRPr lang="en-ZA" sz="2800" dirty="0">
              <a:solidFill>
                <a:schemeClr val="accent1">
                  <a:lumMod val="75000"/>
                </a:schemeClr>
              </a:solidFill>
            </a:endParaRPr>
          </a:p>
          <a:p>
            <a:pPr algn="l"/>
            <a:endParaRPr lang="en-US" sz="2800" dirty="0"/>
          </a:p>
        </p:txBody>
      </p:sp>
      <p:pic>
        <p:nvPicPr>
          <p:cNvPr id="4" name="Picture 3"/>
          <p:cNvPicPr/>
          <p:nvPr/>
        </p:nvPicPr>
        <p:blipFill>
          <a:blip r:embed="rId3" cstate="print"/>
          <a:srcRect/>
          <a:stretch>
            <a:fillRect/>
          </a:stretch>
        </p:blipFill>
        <p:spPr bwMode="auto">
          <a:xfrm rot="16200000">
            <a:off x="-2971800" y="2971799"/>
            <a:ext cx="6858002" cy="914398"/>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7B9792E3-0ED1-4636-9AD2-0933D53E70C7}" type="slidenum">
              <a:rPr lang="en-US" smtClean="0"/>
              <a:pPr/>
              <a:t>6</a:t>
            </a:fld>
            <a:endParaRPr lang="en-US"/>
          </a:p>
        </p:txBody>
      </p:sp>
    </p:spTree>
    <p:extLst>
      <p:ext uri="{BB962C8B-B14F-4D97-AF65-F5344CB8AC3E}">
        <p14:creationId xmlns:p14="http://schemas.microsoft.com/office/powerpoint/2010/main" val="23711979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810</TotalTime>
  <Words>650</Words>
  <Application>Microsoft Office PowerPoint</Application>
  <PresentationFormat>On-screen Show (4:3)</PresentationFormat>
  <Paragraphs>57</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Helvetica Neue</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CEF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Deanna Aubrey</dc:creator>
  <cp:lastModifiedBy>Yelena Slizhevskaya</cp:lastModifiedBy>
  <cp:revision>49</cp:revision>
  <cp:lastPrinted>2012-03-11T09:33:36Z</cp:lastPrinted>
  <dcterms:created xsi:type="dcterms:W3CDTF">2012-02-13T09:14:10Z</dcterms:created>
  <dcterms:modified xsi:type="dcterms:W3CDTF">2023-06-26T21:56:25Z</dcterms:modified>
</cp:coreProperties>
</file>