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50" r:id="rId3"/>
    <p:sldId id="358" r:id="rId4"/>
    <p:sldId id="359" r:id="rId5"/>
    <p:sldId id="360" r:id="rId6"/>
    <p:sldId id="362" r:id="rId7"/>
    <p:sldId id="356" r:id="rId8"/>
    <p:sldId id="36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FP-User" initials="K" lastIdx="4" clrIdx="0"/>
  <p:cmAuthor id="1" name="Assia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9" autoAdjust="0"/>
    <p:restoredTop sz="67771" autoAdjust="0"/>
  </p:normalViewPr>
  <p:slideViewPr>
    <p:cSldViewPr>
      <p:cViewPr>
        <p:scale>
          <a:sx n="66" d="100"/>
          <a:sy n="66" d="100"/>
        </p:scale>
        <p:origin x="-1674" y="-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31T15:21:25.703" idx="3">
    <p:pos x="3966" y="2623"/>
    <p:text>centralized payroll function
</p:text>
  </p:cm>
  <p:cm authorId="1" dt="2017-06-02T15:59:44.748" idx="1">
    <p:pos x="4062" y="2719"/>
    <p:text>centraliziran obračun plaća</p:text>
  </p:cm>
  <p:cm authorId="0" dt="2017-05-31T15:17:54.432" idx="2">
    <p:pos x="5346" y="2130"/>
    <p:text>activity report as a part of the budget execution reporting
</p:text>
  </p:cm>
  <p:cm authorId="1" dt="2017-06-02T16:00:13.505" idx="2">
    <p:pos x="5442" y="2226"/>
    <p:text>izvještavanje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31T15:53:46.426" idx="4">
    <p:pos x="5476" y="188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6/2/2017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6/2/2017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dirty="0" smtClean="0"/>
              <a:t>Treća skupina</a:t>
            </a:r>
            <a:endParaRPr lang="hr-HR" sz="4400" b="1" dirty="0"/>
          </a:p>
          <a:p>
            <a:pPr lvl="1"/>
            <a:endParaRPr lang="hr-HR" sz="3600" dirty="0"/>
          </a:p>
          <a:p>
            <a:pPr lvl="1"/>
            <a:r>
              <a:rPr lang="ro-RO" sz="4000" b="1" dirty="0" smtClean="0">
                <a:solidFill>
                  <a:srgbClr val="FF0000"/>
                </a:solidFill>
              </a:rPr>
              <a:t>Upravljanje rizicima u poslovanju riznice</a:t>
            </a:r>
            <a:r>
              <a:rPr dirty="0" smtClean="0"/>
              <a:t> </a:t>
            </a:r>
            <a:endParaRPr lang="hr-HR" sz="4000" b="1" dirty="0">
              <a:solidFill>
                <a:srgbClr val="FF0000"/>
              </a:solidFill>
            </a:endParaRPr>
          </a:p>
          <a:p>
            <a:pPr lvl="1"/>
            <a:endParaRPr lang="hr-HR" sz="4000" b="1" dirty="0">
              <a:solidFill>
                <a:srgbClr val="002060"/>
              </a:solidFill>
            </a:endParaRPr>
          </a:p>
          <a:p>
            <a:pPr lvl="1"/>
            <a:endParaRPr lang="hr-HR" sz="2600" b="1" dirty="0">
              <a:solidFill>
                <a:srgbClr val="C00000"/>
              </a:solidFill>
            </a:endParaRPr>
          </a:p>
          <a:p>
            <a:pPr lvl="1"/>
            <a:r>
              <a:rPr lang="en-US" sz="2600" b="1" dirty="0" smtClean="0">
                <a:solidFill>
                  <a:srgbClr val="C00000"/>
                </a:solidFill>
              </a:rPr>
              <a:t>Azerbajdžan, Bugarska, Hrvatska, Gruzija, Mađarska, Srbija, Turska</a:t>
            </a:r>
            <a:endParaRPr lang="hr-HR" sz="2600" b="1" dirty="0">
              <a:solidFill>
                <a:srgbClr val="C00000"/>
              </a:solidFill>
            </a:endParaRPr>
          </a:p>
          <a:p>
            <a:pPr lvl="1"/>
            <a:endParaRPr lang="hr-HR" sz="2600" b="1" dirty="0"/>
          </a:p>
          <a:p>
            <a:pPr lvl="1"/>
            <a:endParaRPr lang="hr-HR" sz="2600" b="1" dirty="0"/>
          </a:p>
          <a:p>
            <a:pPr lvl="1"/>
            <a:r>
              <a:rPr lang="ro-RO" sz="2600" b="1" dirty="0" smtClean="0"/>
              <a:t>Beč</a:t>
            </a:r>
            <a:endParaRPr lang="hr-HR" sz="2600" b="1" dirty="0"/>
          </a:p>
          <a:p>
            <a:pPr lvl="1"/>
            <a:r>
              <a:rPr lang="ro-RO" sz="2600" b="1" dirty="0" smtClean="0"/>
              <a:t>31. svibnja 2017.</a:t>
            </a:r>
            <a:endParaRPr lang="hr-HR" sz="2600" b="1" dirty="0"/>
          </a:p>
          <a:p>
            <a:pPr lvl="1"/>
            <a:endParaRPr lang="hr-HR" sz="3900" b="1" dirty="0"/>
          </a:p>
          <a:p>
            <a:pPr lvl="1" algn="l"/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86494"/>
              </p:ext>
            </p:extLst>
          </p:nvPr>
        </p:nvGraphicFramePr>
        <p:xfrm>
          <a:off x="838202" y="1362432"/>
          <a:ext cx="8077198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42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88219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06805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86779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100130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1001306"/>
                <a:gridCol w="103217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83693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6"/>
                    </a:ext>
                  </a:extLst>
                </a:gridCol>
              </a:tblGrid>
              <a:tr h="5835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Azerbajdžan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Bugarska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Hrvatska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Gruzija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Mađarska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Srbija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Turska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333447">
                <a:tc>
                  <a:txBody>
                    <a:bodyPr/>
                    <a:lstStyle/>
                    <a:p>
                      <a:r>
                        <a:t>DA/NE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68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Kontrola odobrenih sredstava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13337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Obrada plaćanja te evidencija i izvještavanje o (prikupljenim) prihodima 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1556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Nadzor bankovnih računa i osnovno upravljanje novčanim sredstvima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6668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Upravljanje imovinom i obvezama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</a:tr>
              <a:tr h="5835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Financijsko izvještavanje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D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22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1. Je li upravljanje rizicima dio redovitih odgovornosti bilo kojih funkcija/jedinica riznice u vašoj zemlji?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957828"/>
              </p:ext>
            </p:extLst>
          </p:nvPr>
        </p:nvGraphicFramePr>
        <p:xfrm>
          <a:off x="838202" y="1362433"/>
          <a:ext cx="8077198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42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88219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06805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86779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100130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1001306"/>
                <a:gridCol w="103217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83693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6"/>
                    </a:ext>
                  </a:extLst>
                </a:gridCol>
              </a:tblGrid>
              <a:tr h="5868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Azerbajdžan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Bugarska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Hrvatska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Gruzija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Mađarska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Srbija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Turska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8943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Računovodstvo i politike unutarnje kontrole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8943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Izvještavanje o izvršenju proračuna tijekom godine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8943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Ostalo – molimo navedite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Obračun plaća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20056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Ostalo – molimo navedite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Upravljanje obveznicama s niskim nominalnim iznosom (eng. </a:t>
                      </a:r>
                      <a:r>
                        <a:rPr lang="en-US" sz="1600" i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baby bonds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</a:tr>
              <a:tr h="67073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Ostalo – molimo navedite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Je li upravljanje rizicima dio redovitih odgovornosti bilo kojih funkcija/jedinica riznice u vašoj zemlji?</a:t>
            </a:r>
          </a:p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>(nastavak)</a:t>
            </a:r>
            <a:endParaRPr lang="hr-HR" sz="2400" i="1" dirty="0"/>
          </a:p>
        </p:txBody>
      </p:sp>
    </p:spTree>
    <p:extLst>
      <p:ext uri="{BB962C8B-B14F-4D97-AF65-F5344CB8AC3E}">
        <p14:creationId xmlns:p14="http://schemas.microsoft.com/office/powerpoint/2010/main" val="24751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42760"/>
              </p:ext>
            </p:extLst>
          </p:nvPr>
        </p:nvGraphicFramePr>
        <p:xfrm>
          <a:off x="859419" y="1331343"/>
          <a:ext cx="8077201" cy="6186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42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44109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441098"/>
                <a:gridCol w="53403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534030"/>
                <a:gridCol w="43389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433899"/>
                <a:gridCol w="50065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500653"/>
                <a:gridCol w="500653"/>
                <a:gridCol w="500653"/>
                <a:gridCol w="51608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438617"/>
                <a:gridCol w="49593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6"/>
                    </a:ext>
                  </a:extLst>
                </a:gridCol>
                <a:gridCol w="418467"/>
              </a:tblGrid>
              <a:tr h="643669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Azerbajdžan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Bugarska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Hrvatska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Gruzija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Mađarska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Srbija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Turska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367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6974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Kontrola odobrenih sredstava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15817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Obrada plaćanja te evidencija i izvještavanje o (prikupljenim) prihodima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JA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JA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JA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10544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Nadzor bankovnih računa i osnovno upravljanje novčanim sredstvima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7908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Upravljanje imovinom i obvezama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</a:rPr>
              <a:t>2. Je li provedena formalna analiza / procjena rizika za bilo koju funkciju/proces riznice? Ako da, navedite funkcije/procese i kontekst analize. Je li to redovita/povremena aktivnost ili jednokratna aktivnost?</a:t>
            </a:r>
            <a:endParaRPr lang="hr-HR" sz="2200" i="1" dirty="0"/>
          </a:p>
        </p:txBody>
      </p:sp>
    </p:spTree>
    <p:extLst>
      <p:ext uri="{BB962C8B-B14F-4D97-AF65-F5344CB8AC3E}">
        <p14:creationId xmlns:p14="http://schemas.microsoft.com/office/powerpoint/2010/main" val="35018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499420"/>
              </p:ext>
            </p:extLst>
          </p:nvPr>
        </p:nvGraphicFramePr>
        <p:xfrm>
          <a:off x="859419" y="1331343"/>
          <a:ext cx="8132180" cy="6334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87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44410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444100"/>
                <a:gridCol w="537665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537665"/>
                <a:gridCol w="436852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436852"/>
                <a:gridCol w="50406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504061"/>
                <a:gridCol w="504061"/>
                <a:gridCol w="504061"/>
                <a:gridCol w="51959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441603"/>
                <a:gridCol w="499312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6"/>
                    </a:ext>
                  </a:extLst>
                </a:gridCol>
                <a:gridCol w="421315"/>
              </a:tblGrid>
              <a:tr h="463389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Azerbajdžan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Bugarska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Hrvatska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Gruzija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Mađarska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Srbija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t>Turska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619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D/N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R/JA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3530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Financijsko izvještavanje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7196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Računovodstvo i politike unutarnje kontrole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JA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JA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7061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Izvještavanje o izvršenju proračuna tijekom godine</a:t>
                      </a:r>
                      <a:endParaRPr lang="hr-H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6619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ICT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t>možda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</a:t>
                      </a:r>
                      <a:endParaRPr lang="hr-HR" dirty="0"/>
                    </a:p>
                  </a:txBody>
                  <a:tcPr/>
                </a:tc>
              </a:tr>
              <a:tr h="87845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Ostalo – priprema proračuna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03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Ostalo - molimo navedite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</a:rPr>
              <a:t>2. Je li provedena formalna analiza/procjena rizika za bilo koju funkciju/proces riznice? Ako da, navedite funkcije/procese i kontekst analize. Je li to redovita/povremena aktivnost ili jednokratna aktivnost? </a:t>
            </a:r>
            <a:r>
              <a:rPr lang="en-US" sz="2200" i="1" dirty="0" smtClean="0">
                <a:solidFill>
                  <a:srgbClr val="FF0000"/>
                </a:solidFill>
              </a:rPr>
              <a:t>(nastavak)</a:t>
            </a:r>
            <a:endParaRPr lang="hr-HR" sz="2200" i="1" dirty="0"/>
          </a:p>
        </p:txBody>
      </p:sp>
    </p:spTree>
    <p:extLst>
      <p:ext uri="{BB962C8B-B14F-4D97-AF65-F5344CB8AC3E}">
        <p14:creationId xmlns:p14="http://schemas.microsoft.com/office/powerpoint/2010/main" val="339630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95882"/>
              </p:ext>
            </p:extLst>
          </p:nvPr>
        </p:nvGraphicFramePr>
        <p:xfrm>
          <a:off x="838202" y="1362432"/>
          <a:ext cx="8077198" cy="1493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9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73748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86779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100130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1001306"/>
                <a:gridCol w="103217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83693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6"/>
                    </a:ext>
                  </a:extLst>
                </a:gridCol>
              </a:tblGrid>
              <a:tr h="4198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Azerbajdžan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Bugarska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Hrvatska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err="1"/>
                        <a:t>Gruzija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Mađarska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Srbija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Turska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283488">
                <a:tc>
                  <a:txBody>
                    <a:bodyPr/>
                    <a:lstStyle/>
                    <a:p>
                      <a:r>
                        <a:t>DA/NE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</a:t>
                      </a:r>
                      <a:endParaRPr lang="hr-HR" dirty="0"/>
                    </a:p>
                  </a:txBody>
                  <a:tcPr/>
                </a:tc>
              </a:tr>
              <a:tr h="4732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 dirty="0" err="1"/>
                        <a:t>Strategija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upravljanja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rizicima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 dirty="0" err="1"/>
                        <a:t>Metodologija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upravljanja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rizicima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koja</a:t>
                      </a:r>
                      <a:r>
                        <a:rPr sz="1600" dirty="0"/>
                        <a:t> je </a:t>
                      </a:r>
                      <a:r>
                        <a:rPr sz="1600" dirty="0" err="1"/>
                        <a:t>temelj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za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registar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rizika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 dirty="0" err="1"/>
                        <a:t>Priručnici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za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upravljanje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rizicima</a:t>
                      </a:r>
                      <a:endParaRPr sz="1600" dirty="0"/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/>
                        <a:t>Smjernice za unutarnje kontrole</a:t>
                      </a:r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Metodologija unutarnje kontrole koju je odobrio MF</a:t>
                      </a:r>
                      <a:endParaRPr lang="hr-H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Upute za pripremu strateških planova</a:t>
                      </a:r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Metodologija unutarnje kontrole koju je odobrio MF</a:t>
                      </a:r>
                      <a:endParaRPr lang="hr-H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Priručnici za unutarnje kontrole</a:t>
                      </a:r>
                      <a:endParaRPr lang="hr-H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Radna načela za unutarnje kontrole i odbor za upravljanje rizicima; zakoni o načelima upravljanja dugom i rizicima</a:t>
                      </a:r>
                      <a:endParaRPr lang="hr-H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/>
                        <a:t>Priručnik o integritetu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/>
                        <a:t>Smjernice za upravljanje rizicima</a:t>
                      </a:r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*Metodologija unutarnje kontrole koju je odobrio MF-a</a:t>
                      </a:r>
                      <a:endParaRPr lang="hr-HR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 dirty="0" err="1"/>
                        <a:t>Smjernice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za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upravljanje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poslovnim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kontinuitetom</a:t>
                      </a:r>
                      <a:endParaRPr lang="hr-HR" sz="1600" dirty="0"/>
                    </a:p>
                  </a:txBody>
                  <a:tcPr/>
                </a:tc>
              </a:tr>
              <a:tr h="52732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600" dirty="0" err="1"/>
                        <a:t>Smjernice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za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strateška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referentna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mjerila</a:t>
                      </a:r>
                      <a:r>
                        <a:rPr sz="1600" dirty="0"/>
                        <a:t> (</a:t>
                      </a:r>
                      <a:r>
                        <a:rPr sz="1600" dirty="0" err="1"/>
                        <a:t>povjerljivo</a:t>
                      </a:r>
                      <a:r>
                        <a:rPr sz="1600" dirty="0"/>
                        <a:t>)</a:t>
                      </a:r>
                      <a:endParaRPr lang="hr-H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2286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3. Ima li vaša riznica interne dokumente / metodologiju kojom definira pristupe upravljanju rizicima? Ako da, navedite te dokumente.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4358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7239000" cy="51815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de-DE" sz="2800" dirty="0" smtClean="0">
                <a:solidFill>
                  <a:schemeClr val="tx2">
                    <a:lumMod val="50000"/>
                  </a:schemeClr>
                </a:solidFill>
              </a:rPr>
              <a:t>Azerbajdžan: prednosti – ljudi su dostupni za različite nove zadatke, rizici su dio poduzimanja novih koraka, mogu se ublažiti povremenom selektivnom/nasumičnom provjerom čak i malih iznosa plaćanja </a:t>
            </a:r>
          </a:p>
          <a:p>
            <a:pPr algn="just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Bugarska: jedna je prednost zaobilaženje ljudskog elementa, procesi će biti jeftiniji (manje zaposlenika za kontrolu plaćanja), RIZICI - tehnička pitanja, IT sigurnost, prijevara s proračunske strane, ublažavanje – uspostavljanje prikladnog kontrolnog okruženja i aktivnosti</a:t>
            </a:r>
          </a:p>
          <a:p>
            <a:pPr algn="just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Gruzija – kontrolu odobrenih sredstava radi sustav te se ne može namjerno mijenjati, osim uslijed smetnja u IT sustavu. Prijevare se ne mogu u potpunosti izbjeći, ali u odnosu na cjelokupni proračun ne doprinose značajnom % proračuna, s obzirom na to da je „zeleni koridor” samo posvećen dobro definiranim plaćanjima i industrijama niskog rizika.</a:t>
            </a:r>
          </a:p>
          <a:p>
            <a:pPr algn="just"/>
            <a:endParaRPr lang="hr-HR" sz="28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hr-HR" sz="1700" dirty="0"/>
          </a:p>
          <a:p>
            <a:pPr algn="just"/>
            <a:endParaRPr lang="hr-HR" sz="2800" dirty="0"/>
          </a:p>
          <a:p>
            <a:pPr algn="just">
              <a:lnSpc>
                <a:spcPct val="170000"/>
              </a:lnSpc>
            </a:pPr>
            <a:endParaRPr lang="hr-HR" sz="7200" dirty="0" smtClean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Mislite li da bi ideja „zelenog koridora” uspjela u vašim zemljama? </a:t>
            </a:r>
            <a:endParaRPr lang="hr-H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PREDNOSTI / RIZICI / UBLAŽAVANJE RIZIKA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26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7239000" cy="547558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Hrvatska – sustav odobrenja računa izrađen je tako da prelazak na „zeleni koridor” ne bi donio nikakve promjene s obzirom na to da je hrvatski sustav na neki način drugi oblik „zelenog koridora”.</a:t>
            </a:r>
          </a:p>
          <a:p>
            <a:pPr algn="just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Mađarska – uvodi novi sustav i vjeruje se da će imati koristi od „zelenog koridora” te provesti potrebne promjene okvira sustava upravljanja rizicima.</a:t>
            </a:r>
          </a:p>
          <a:p>
            <a:pPr algn="just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Turska – sve se kontrole provode prije nego što računi uđu u sustav riznice te nema potrebe za „zelenim koridorom”.</a:t>
            </a:r>
          </a:p>
          <a:p>
            <a:pPr algn="l"/>
            <a:endParaRPr lang="hr-HR" sz="2800" dirty="0"/>
          </a:p>
          <a:p>
            <a:pPr algn="l"/>
            <a:r>
              <a:rPr lang="ru-RU" sz="2800" dirty="0"/>
              <a:t>т</a:t>
            </a:r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Mislite li da bi ideja „zelenog koridora” uspjela u vašim zemljama? </a:t>
            </a:r>
            <a:endParaRPr lang="hr-H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PREDNOSTI / RIZICI / UBLAŽAVANJE RIZIKA </a:t>
            </a:r>
            <a:r>
              <a:rPr lang="en-US" sz="2400" b="1" i="1" dirty="0" smtClean="0">
                <a:solidFill>
                  <a:srgbClr val="FF0000"/>
                </a:solidFill>
              </a:rPr>
              <a:t>(nastavak)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689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851</Words>
  <Application>Microsoft Office PowerPoint</Application>
  <PresentationFormat>On-screen Show (4:3)</PresentationFormat>
  <Paragraphs>326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Assia</cp:lastModifiedBy>
  <cp:revision>527</cp:revision>
  <cp:lastPrinted>2012-03-11T09:33:36Z</cp:lastPrinted>
  <dcterms:created xsi:type="dcterms:W3CDTF">2012-02-13T09:14:10Z</dcterms:created>
  <dcterms:modified xsi:type="dcterms:W3CDTF">2017-06-02T14:01:53Z</dcterms:modified>
</cp:coreProperties>
</file>