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350" r:id="rId3"/>
    <p:sldId id="358" r:id="rId4"/>
    <p:sldId id="359" r:id="rId5"/>
    <p:sldId id="360" r:id="rId6"/>
    <p:sldId id="362" r:id="rId7"/>
    <p:sldId id="356" r:id="rId8"/>
    <p:sldId id="363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FP-User" initials="K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89" autoAdjust="0"/>
    <p:restoredTop sz="67771" autoAdjust="0"/>
  </p:normalViewPr>
  <p:slideViewPr>
    <p:cSldViewPr>
      <p:cViewPr>
        <p:scale>
          <a:sx n="80" d="100"/>
          <a:sy n="80" d="100"/>
        </p:scale>
        <p:origin x="389" y="-47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5-31T15:17:54.432" idx="2">
    <p:pos x="5346" y="2130"/>
    <p:text>отчет о результатах работы в ракмках отчетнрости об исполнении бюджета</p:text>
  </p:cm>
  <p:cm authorId="0" dt="2017-05-31T15:21:25.703" idx="3">
    <p:pos x="3966" y="2632"/>
    <p:text>централизованная функция по рачету ФОТ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5-31T15:53:46.426" idx="4">
    <p:pos x="5476" y="188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556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556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"/>
            <a:ext cx="7696200" cy="6019800"/>
          </a:xfrm>
        </p:spPr>
        <p:txBody>
          <a:bodyPr>
            <a:normAutofit lnSpcReduction="10000"/>
          </a:bodyPr>
          <a:lstStyle/>
          <a:p>
            <a:pPr lvl="1"/>
            <a:r>
              <a:rPr lang="ru-RU" b="1" dirty="0"/>
              <a:t>Группа </a:t>
            </a:r>
            <a:r>
              <a:rPr lang="en-US" b="1" dirty="0"/>
              <a:t>3</a:t>
            </a:r>
            <a:endParaRPr lang="ru-RU" sz="4400" b="1" dirty="0"/>
          </a:p>
          <a:p>
            <a:pPr lvl="1"/>
            <a:endParaRPr lang="en-US" sz="3600" dirty="0"/>
          </a:p>
          <a:p>
            <a:pPr lvl="1"/>
            <a:r>
              <a:rPr lang="ru-RU" sz="4000" b="1" dirty="0">
                <a:solidFill>
                  <a:srgbClr val="FF0000"/>
                </a:solidFill>
              </a:rPr>
              <a:t>Управление рисками в казначейской деятельности</a:t>
            </a:r>
            <a:endParaRPr lang="en-US" sz="4000" b="1" dirty="0">
              <a:solidFill>
                <a:srgbClr val="FF0000"/>
              </a:solidFill>
            </a:endParaRPr>
          </a:p>
          <a:p>
            <a:pPr lvl="1"/>
            <a:endParaRPr lang="en-US" sz="4000" b="1" dirty="0">
              <a:solidFill>
                <a:srgbClr val="002060"/>
              </a:solidFill>
            </a:endParaRPr>
          </a:p>
          <a:p>
            <a:pPr lvl="1"/>
            <a:endParaRPr lang="en-US" sz="2600" b="1" dirty="0">
              <a:solidFill>
                <a:srgbClr val="C00000"/>
              </a:solidFill>
            </a:endParaRPr>
          </a:p>
          <a:p>
            <a:pPr lvl="1"/>
            <a:r>
              <a:rPr lang="ru-RU" sz="2600" b="1" dirty="0">
                <a:solidFill>
                  <a:srgbClr val="C00000"/>
                </a:solidFill>
              </a:rPr>
              <a:t>Азербайджан, Болгария, Венгрия, Грузия, Сербия, Турция, Хорватия </a:t>
            </a:r>
          </a:p>
          <a:p>
            <a:pPr lvl="1"/>
            <a:endParaRPr lang="ru-RU" sz="2600" b="1" dirty="0"/>
          </a:p>
          <a:p>
            <a:pPr lvl="1"/>
            <a:endParaRPr lang="en-US" sz="2600" b="1" dirty="0"/>
          </a:p>
          <a:p>
            <a:pPr lvl="1"/>
            <a:r>
              <a:rPr lang="ru-RU" sz="2600" b="1" dirty="0"/>
              <a:t>Вена</a:t>
            </a:r>
            <a:endParaRPr lang="en-US" sz="2600" b="1" dirty="0"/>
          </a:p>
          <a:p>
            <a:pPr lvl="1"/>
            <a:r>
              <a:rPr lang="ro-RO" sz="2600" b="1" dirty="0"/>
              <a:t>31</a:t>
            </a:r>
            <a:r>
              <a:rPr lang="ru-RU" sz="2600" b="1" dirty="0"/>
              <a:t> мая 201</a:t>
            </a:r>
            <a:r>
              <a:rPr lang="ro-RO" sz="2600" b="1" dirty="0"/>
              <a:t>7</a:t>
            </a:r>
            <a:r>
              <a:rPr lang="ru-RU" sz="2600" b="1" dirty="0"/>
              <a:t> г.</a:t>
            </a:r>
          </a:p>
          <a:p>
            <a:pPr lvl="1"/>
            <a:endParaRPr lang="en-US" sz="3900" b="1" dirty="0"/>
          </a:p>
          <a:p>
            <a:pPr lvl="1" algn="l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7239000" cy="5257800"/>
          </a:xfrm>
        </p:spPr>
        <p:txBody>
          <a:bodyPr>
            <a:normAutofit/>
          </a:bodyPr>
          <a:lstStyle/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086100" y="3086099"/>
            <a:ext cx="6858002" cy="68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382891"/>
              </p:ext>
            </p:extLst>
          </p:nvPr>
        </p:nvGraphicFramePr>
        <p:xfrm>
          <a:off x="810710" y="1487382"/>
          <a:ext cx="8174619" cy="481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7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4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77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32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69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986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Азербайджан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Болгария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Хорватия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Грузия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Венгрия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Сербия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Турция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88">
                <a:tc>
                  <a:txBody>
                    <a:bodyPr/>
                    <a:lstStyle/>
                    <a:p>
                      <a:r>
                        <a:rPr lang="ru-RU" sz="1200" dirty="0"/>
                        <a:t>Да/нет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2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ь за ассигнованиями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Обработка платежей и учёт и отчетность о поступлениях (сборах) 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нет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да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нет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да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Надзор за банковскими счетами и базовое управление денежными средствами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активами и обязательствами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32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Финансовая отчётность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0820" y="2286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1. </a:t>
            </a:r>
            <a:r>
              <a:rPr lang="ru-RU" sz="2000" b="1" dirty="0">
                <a:solidFill>
                  <a:srgbClr val="FF0000"/>
                </a:solidFill>
              </a:rPr>
              <a:t>Является ли управление рисками частью регулярных обязанностей каких-либо подразделений/отделов казначейства вашей страны?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7239000" cy="5257800"/>
          </a:xfrm>
        </p:spPr>
        <p:txBody>
          <a:bodyPr>
            <a:normAutofit/>
          </a:bodyPr>
          <a:lstStyle/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086100" y="3086099"/>
            <a:ext cx="6858002" cy="68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949728"/>
              </p:ext>
            </p:extLst>
          </p:nvPr>
        </p:nvGraphicFramePr>
        <p:xfrm>
          <a:off x="685800" y="1295400"/>
          <a:ext cx="7848600" cy="5816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7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13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13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32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69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17048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Азербайджан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Болгария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Хорватия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Грузия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Венгрия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Сербия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Турция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661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Политика в части бухгалтерского учёта и отчетности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1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Полугодовая отчётность об исполнении бюджета 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нет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нет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нет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нет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745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Другое -просьба указать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Расчет ФОТ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8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Другое -просьба указать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Управление облигациями с мелким номиналом</a:t>
                      </a:r>
                      <a:r>
                        <a:rPr lang="ru-RU" sz="1200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82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Другое -просьба указать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0820" y="0"/>
            <a:ext cx="853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ru-RU" sz="2000" b="1" dirty="0">
                <a:solidFill>
                  <a:srgbClr val="FF0000"/>
                </a:solidFill>
              </a:rPr>
              <a:t>Является ли управление рисками частью регулярных обязанностей каких-либо подразделений/отделов казначейства вашей страны?</a:t>
            </a:r>
            <a:r>
              <a:rPr lang="en-US" sz="2000" i="1" dirty="0">
                <a:solidFill>
                  <a:srgbClr val="FF0000"/>
                </a:solidFill>
              </a:rPr>
              <a:t>(</a:t>
            </a:r>
            <a:r>
              <a:rPr lang="ru-RU" sz="2000" i="1" dirty="0">
                <a:solidFill>
                  <a:srgbClr val="FF0000"/>
                </a:solidFill>
              </a:rPr>
              <a:t>продолжение</a:t>
            </a:r>
            <a:r>
              <a:rPr lang="en-US" sz="2000" i="1" dirty="0">
                <a:solidFill>
                  <a:srgbClr val="FF0000"/>
                </a:solidFill>
              </a:rPr>
              <a:t>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475185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7239000" cy="5257800"/>
          </a:xfrm>
        </p:spPr>
        <p:txBody>
          <a:bodyPr>
            <a:normAutofit/>
          </a:bodyPr>
          <a:lstStyle/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086100" y="3086099"/>
            <a:ext cx="6858002" cy="68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63798"/>
              </p:ext>
            </p:extLst>
          </p:nvPr>
        </p:nvGraphicFramePr>
        <p:xfrm>
          <a:off x="878470" y="1190531"/>
          <a:ext cx="8039100" cy="5820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6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0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96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6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65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53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84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218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530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311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27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89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07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663455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Азербайджан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/>
                        <a:t>Болгария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/>
                        <a:t>Хорватия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/>
                        <a:t>Грузия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/>
                        <a:t>Венгрия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/>
                        <a:t>Сербия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/>
                        <a:t>Турция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7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Да/нет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r>
                        <a:rPr lang="en-US" sz="1200" dirty="0"/>
                        <a:t>/</a:t>
                      </a:r>
                      <a:r>
                        <a:rPr lang="ru-RU" sz="1200" dirty="0"/>
                        <a:t>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Да/нет</a:t>
                      </a:r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r>
                        <a:rPr lang="en-US" sz="1200" dirty="0"/>
                        <a:t>/</a:t>
                      </a:r>
                      <a:r>
                        <a:rPr lang="ru-RU" sz="1200" dirty="0"/>
                        <a:t>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Да/нет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r>
                        <a:rPr lang="en-US" sz="1200" dirty="0"/>
                        <a:t>/</a:t>
                      </a:r>
                      <a:r>
                        <a:rPr lang="ru-RU" sz="1200" dirty="0"/>
                        <a:t>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Да/нет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r>
                        <a:rPr lang="en-US" sz="1200" dirty="0"/>
                        <a:t>/</a:t>
                      </a:r>
                      <a:r>
                        <a:rPr lang="ru-RU" sz="1200" dirty="0"/>
                        <a:t>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Да/нет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r>
                        <a:rPr lang="en-US" sz="1200" dirty="0"/>
                        <a:t>/</a:t>
                      </a:r>
                      <a:r>
                        <a:rPr lang="ru-RU" sz="1200" dirty="0"/>
                        <a:t>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Да/нет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r>
                        <a:rPr lang="en-US" sz="1200" dirty="0"/>
                        <a:t>/</a:t>
                      </a:r>
                      <a:r>
                        <a:rPr lang="ru-RU" sz="1200" dirty="0"/>
                        <a:t>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Да/нет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r>
                        <a:rPr lang="en-US" sz="1200" dirty="0"/>
                        <a:t>/</a:t>
                      </a:r>
                      <a:r>
                        <a:rPr lang="ru-RU" sz="1200" dirty="0"/>
                        <a:t>о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885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ь за ассигнованиями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о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71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Обработка платежей и учёт и отчетность о поступлениях (сборах) 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р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да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да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р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да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95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Надзор за банковскими счетами и базовое управление денежными средствами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р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р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51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активами и обязательствами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р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р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0820" y="0"/>
            <a:ext cx="85344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2. </a:t>
            </a:r>
            <a:r>
              <a:rPr lang="ru-RU" sz="1600" b="1" dirty="0">
                <a:solidFill>
                  <a:srgbClr val="FF0000"/>
                </a:solidFill>
              </a:rPr>
              <a:t>Проводился ли официальный анализ/оценка рисков в отношении каких-либо функций/процессов казначейства</a:t>
            </a:r>
            <a:r>
              <a:rPr lang="en-US" sz="1600" b="1" dirty="0">
                <a:solidFill>
                  <a:srgbClr val="FF0000"/>
                </a:solidFill>
              </a:rPr>
              <a:t>? Если да, то просьба пояснить функции/процессы и контекст проводимого анализа. Является ли это</a:t>
            </a:r>
            <a:r>
              <a:rPr lang="ru-RU" sz="1600" b="1" dirty="0">
                <a:solidFill>
                  <a:srgbClr val="FF0000"/>
                </a:solidFill>
              </a:rPr>
              <a:t> регулярной/периодической работой или одноразовым мероприятием</a:t>
            </a:r>
            <a:r>
              <a:rPr lang="en-US" sz="1600" b="1" dirty="0">
                <a:solidFill>
                  <a:srgbClr val="FF0000"/>
                </a:solidFill>
              </a:rPr>
              <a:t>?</a:t>
            </a:r>
          </a:p>
          <a:p>
            <a:pPr algn="ctr"/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3501857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7239000" cy="5257800"/>
          </a:xfrm>
        </p:spPr>
        <p:txBody>
          <a:bodyPr>
            <a:normAutofit/>
          </a:bodyPr>
          <a:lstStyle/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086100" y="3086099"/>
            <a:ext cx="6858002" cy="68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878072"/>
              </p:ext>
            </p:extLst>
          </p:nvPr>
        </p:nvGraphicFramePr>
        <p:xfrm>
          <a:off x="838200" y="1331343"/>
          <a:ext cx="7848598" cy="6437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74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7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5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0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04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5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1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851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851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72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612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52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89119"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Азербайджан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/>
                        <a:t>Болгария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/>
                        <a:t>Хорватия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/>
                        <a:t>Грузия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/>
                        <a:t>Венгрия 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/>
                        <a:t>Сербия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Турция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Да/нет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р/о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Да/нет</a:t>
                      </a:r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р/о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Да/нет</a:t>
                      </a:r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р/о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Да/нет</a:t>
                      </a:r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р/о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Да/нет</a:t>
                      </a:r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р/о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Да/нет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р/о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Да/нет</a:t>
                      </a:r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р/о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85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Финансовая отчётность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Политика в части бухгалтерского учёта и отчетности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р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р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27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Полугодовая отчётность об исполнении бюджета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ИКТ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возможно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да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29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Другое  подготовка бюджета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23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Другое -просьба указать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0820" y="0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2. </a:t>
            </a:r>
            <a:r>
              <a:rPr lang="ru-RU" sz="1400" b="1" dirty="0">
                <a:solidFill>
                  <a:srgbClr val="FF0000"/>
                </a:solidFill>
              </a:rPr>
              <a:t>Проводился ли официальный анализ/оценка рисков в отношении каких-либо функций/процессов казначейства</a:t>
            </a:r>
            <a:r>
              <a:rPr lang="en-US" sz="1400" b="1" dirty="0">
                <a:solidFill>
                  <a:srgbClr val="FF0000"/>
                </a:solidFill>
              </a:rPr>
              <a:t>? Если да, то просьба пояснить функции/процессы и контекст проводимого анализа. Является ли это</a:t>
            </a:r>
            <a:r>
              <a:rPr lang="ru-RU" sz="1400" b="1" dirty="0">
                <a:solidFill>
                  <a:srgbClr val="FF0000"/>
                </a:solidFill>
              </a:rPr>
              <a:t> регулярной/периодической работой или одноразовым мероприятием</a:t>
            </a:r>
            <a:r>
              <a:rPr lang="en-US" sz="1400" b="1" dirty="0">
                <a:solidFill>
                  <a:srgbClr val="FF0000"/>
                </a:solidFill>
              </a:rPr>
              <a:t>?</a:t>
            </a:r>
          </a:p>
          <a:p>
            <a:pPr algn="ctr"/>
            <a:r>
              <a:rPr lang="en-US" sz="1400" i="1" dirty="0">
                <a:solidFill>
                  <a:srgbClr val="FF0000"/>
                </a:solidFill>
              </a:rPr>
              <a:t>(</a:t>
            </a:r>
            <a:r>
              <a:rPr lang="ru-RU" sz="1400" i="1" dirty="0">
                <a:solidFill>
                  <a:srgbClr val="FF0000"/>
                </a:solidFill>
              </a:rPr>
              <a:t>продолжение</a:t>
            </a:r>
            <a:r>
              <a:rPr lang="en-US" sz="1400" i="1" dirty="0">
                <a:solidFill>
                  <a:srgbClr val="FF0000"/>
                </a:solidFill>
              </a:rPr>
              <a:t>)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396301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7239000" cy="5257800"/>
          </a:xfrm>
        </p:spPr>
        <p:txBody>
          <a:bodyPr>
            <a:normAutofit/>
          </a:bodyPr>
          <a:lstStyle/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086100" y="3086099"/>
            <a:ext cx="6858002" cy="68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992930"/>
              </p:ext>
            </p:extLst>
          </p:nvPr>
        </p:nvGraphicFramePr>
        <p:xfrm>
          <a:off x="152402" y="1842198"/>
          <a:ext cx="8991598" cy="6796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9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20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15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57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Азербайджан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Болгария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Хорватия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Грузия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Венгрия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Сербия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Турция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347">
                <a:tc>
                  <a:txBody>
                    <a:bodyPr/>
                    <a:lstStyle/>
                    <a:p>
                      <a:r>
                        <a:rPr lang="ru-RU" sz="1200" dirty="0"/>
                        <a:t>Да/нет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нет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да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67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Стратегия по управлению</a:t>
                      </a:r>
                      <a:r>
                        <a:rPr lang="ru-RU" sz="1200" baseline="0" dirty="0"/>
                        <a:t> рисками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Методология по управлению рисками, лежащая </a:t>
                      </a:r>
                      <a:r>
                        <a:rPr lang="ru-RU" sz="1200" baseline="0" dirty="0"/>
                        <a:t>в основе реестра рисков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Руководство по управлению рисками</a:t>
                      </a:r>
                      <a:endParaRPr lang="en-US" sz="1200" baseline="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Руководство по внутреннему контролю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27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Методология внутреннего контроля, утвержденная Министром финансов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Инструкция по подготовке стратегических планов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Методология внутреннего контроля, утвержденная Министром финансов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Руководство по внутреннему контролю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Принципы работы комитета по внутреннему контролю</a:t>
                      </a:r>
                      <a:r>
                        <a:rPr lang="ru-RU" sz="12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и управлению рисками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28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Комплексное руководство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Руководство по управлению рисками</a:t>
                      </a:r>
                      <a:endParaRPr lang="en-US" sz="12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621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*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Методология внутреннего контроля, утвержденная Министром финансов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Руководство по обеспечению непрерывности деятельности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945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Руководство по определению стратегических ориент</a:t>
                      </a:r>
                      <a:r>
                        <a:rPr lang="ru-RU" sz="1200" baseline="0" dirty="0"/>
                        <a:t>иров (конфиденциально)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0820" y="228600"/>
            <a:ext cx="853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3. </a:t>
            </a:r>
            <a:r>
              <a:rPr lang="ru-RU" b="1" dirty="0">
                <a:solidFill>
                  <a:srgbClr val="FF0000"/>
                </a:solidFill>
              </a:rPr>
              <a:t>Имеются ли в вашем казначействе внутренние документы/методология, описывающие подходы к управлению риском? Если да, то просьба пояснить, каковы эти документы.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846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7239000" cy="518159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Азербайджан</a:t>
            </a:r>
            <a:r>
              <a:rPr lang="de-DE" sz="2800" dirty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преимущество - высвобождает кадровые ресурсы для выполнения различных задач, риски </a:t>
            </a:r>
            <a:r>
              <a:rPr lang="de-DE" sz="2800" dirty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это часть движения вперед</a:t>
            </a:r>
            <a:r>
              <a:rPr lang="de-DE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могут быть снижены путем периодической выборочной/случайной проверки платежей на небольшие суммы</a:t>
            </a:r>
            <a:endParaRPr lang="de-DE" sz="28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Болгария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одно из преимуществ – исключение человеческого фактора, удешевление процесса (меньше сотрудников занимаются контролем платежей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),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РИСКИ: технические вопросы, безопасность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IT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-систем, мошенничество при использовании бюджетных средств; смягчение рисков – установление надлежащей контрольное среды и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контрольных мероприятий 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Грузия: контроль за ассигнованиями осуществляет система; порядок не может быть изменен без вмешательства в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IT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-систему.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Мошенничество нельзя полностью исключить, но в % отношении к бюджету на его долю приходится незначительная часть. «Зеленый коридор» рассчитан только на обработку определенных платежей с низким уровнем риска в  определенных секторах экономики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/>
            <a:endParaRPr lang="bs-Latn-BA" sz="28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/>
          </a:p>
          <a:p>
            <a:pPr algn="just"/>
            <a:endParaRPr lang="en-US" sz="2800" dirty="0"/>
          </a:p>
          <a:p>
            <a:pPr algn="just">
              <a:lnSpc>
                <a:spcPct val="170000"/>
              </a:lnSpc>
            </a:pPr>
            <a:endParaRPr lang="en-US" sz="72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3810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Считаете ли вы, что концепция «зеленого коридора» может работать в ваших странах?</a:t>
            </a:r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</a:rPr>
              <a:t>Преимущества/риски/смягчение рисков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682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7239000" cy="54755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Хорватия: система подтверждения счетов-фактур устроена таким образом, что переход на «зеленый коридор» не окажет большой разницы, поскольку система в некотором смысле является разновидностью «зеленого коридора»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Венгрия: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внедряет новую систему и может извлечь выгоду из «зеленого коридора» при условии внесения некоторых изменению в принципы управления рисками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Турция: все элементы контроля выполняются до внесения счетов-фактур в систему казначейства, поэтому нет необходимости внедрять «зеленый коридор».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en-ZA" sz="2800" dirty="0"/>
          </a:p>
          <a:p>
            <a:pPr algn="l"/>
            <a:r>
              <a:rPr lang="ru-RU" sz="2800" dirty="0"/>
              <a:t>т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381000"/>
            <a:ext cx="723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Считаете ли вы, что концепция «зеленого коридора» сможет работать в ваших странах?</a:t>
            </a:r>
            <a:endParaRPr lang="en-US" sz="2000" b="1" dirty="0">
              <a:solidFill>
                <a:srgbClr val="FF0000"/>
              </a:solidFill>
            </a:endParaRPr>
          </a:p>
          <a:p>
            <a:pPr algn="ctr"/>
            <a:r>
              <a:rPr lang="ru-RU" sz="2000" b="1" dirty="0">
                <a:solidFill>
                  <a:srgbClr val="FF0000"/>
                </a:solidFill>
              </a:rPr>
              <a:t>Преимущества/риски/смягчение рисков</a:t>
            </a:r>
            <a:endParaRPr lang="en-US" sz="2000" dirty="0"/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(</a:t>
            </a:r>
            <a:r>
              <a:rPr lang="ru-RU" sz="2000" i="1" dirty="0">
                <a:solidFill>
                  <a:srgbClr val="FF0000"/>
                </a:solidFill>
              </a:rPr>
              <a:t>продолжение</a:t>
            </a:r>
            <a:r>
              <a:rPr lang="en-US" sz="2000" i="1" dirty="0">
                <a:solidFill>
                  <a:srgbClr val="FF0000"/>
                </a:solidFill>
              </a:rPr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6896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852</Words>
  <Application>Microsoft Office PowerPoint</Application>
  <PresentationFormat>On-screen Show (4:3)</PresentationFormat>
  <Paragraphs>332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Inna Anatolievna Davidova</cp:lastModifiedBy>
  <cp:revision>542</cp:revision>
  <cp:lastPrinted>2017-06-05T08:09:47Z</cp:lastPrinted>
  <dcterms:created xsi:type="dcterms:W3CDTF">2012-02-13T09:14:10Z</dcterms:created>
  <dcterms:modified xsi:type="dcterms:W3CDTF">2017-06-06T14:25:38Z</dcterms:modified>
</cp:coreProperties>
</file>