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3" r:id="rId2"/>
    <p:sldId id="366" r:id="rId3"/>
    <p:sldId id="369" r:id="rId4"/>
    <p:sldId id="370" r:id="rId5"/>
    <p:sldId id="368" r:id="rId6"/>
    <p:sldId id="367" r:id="rId7"/>
    <p:sldId id="372" r:id="rId8"/>
    <p:sldId id="365" r:id="rId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ACC9A2-D87A-497A-B150-8F7369F15E37}" v="4" dt="2023-06-26T21:16:49.6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88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elena Slizhevskaya" userId="c31c118f-cc09-4814-95e2-f268a72c0a23" providerId="ADAL" clId="{EBACC9A2-D87A-497A-B150-8F7369F15E37}"/>
    <pc:docChg chg="custSel delSld modSld">
      <pc:chgData name="Yelena Slizhevskaya" userId="c31c118f-cc09-4814-95e2-f268a72c0a23" providerId="ADAL" clId="{EBACC9A2-D87A-497A-B150-8F7369F15E37}" dt="2023-06-26T21:26:09.145" v="165" actId="2696"/>
      <pc:docMkLst>
        <pc:docMk/>
      </pc:docMkLst>
      <pc:sldChg chg="modSp mod">
        <pc:chgData name="Yelena Slizhevskaya" userId="c31c118f-cc09-4814-95e2-f268a72c0a23" providerId="ADAL" clId="{EBACC9A2-D87A-497A-B150-8F7369F15E37}" dt="2023-06-26T21:16:55.656" v="13" actId="20577"/>
        <pc:sldMkLst>
          <pc:docMk/>
          <pc:sldMk cId="2355865019" sldId="263"/>
        </pc:sldMkLst>
        <pc:spChg chg="mod">
          <ac:chgData name="Yelena Slizhevskaya" userId="c31c118f-cc09-4814-95e2-f268a72c0a23" providerId="ADAL" clId="{EBACC9A2-D87A-497A-B150-8F7369F15E37}" dt="2023-06-26T21:16:55.656" v="13" actId="20577"/>
          <ac:spMkLst>
            <pc:docMk/>
            <pc:sldMk cId="2355865019" sldId="263"/>
            <ac:spMk id="3" creationId="{00000000-0000-0000-0000-000000000000}"/>
          </ac:spMkLst>
        </pc:spChg>
      </pc:sldChg>
      <pc:sldChg chg="modSp mod">
        <pc:chgData name="Yelena Slizhevskaya" userId="c31c118f-cc09-4814-95e2-f268a72c0a23" providerId="ADAL" clId="{EBACC9A2-D87A-497A-B150-8F7369F15E37}" dt="2023-06-26T21:22:10.758" v="84" actId="255"/>
        <pc:sldMkLst>
          <pc:docMk/>
          <pc:sldMk cId="1985764190" sldId="366"/>
        </pc:sldMkLst>
        <pc:spChg chg="mod">
          <ac:chgData name="Yelena Slizhevskaya" userId="c31c118f-cc09-4814-95e2-f268a72c0a23" providerId="ADAL" clId="{EBACC9A2-D87A-497A-B150-8F7369F15E37}" dt="2023-06-26T21:22:10.758" v="84" actId="255"/>
          <ac:spMkLst>
            <pc:docMk/>
            <pc:sldMk cId="1985764190" sldId="366"/>
            <ac:spMk id="3" creationId="{00000000-0000-0000-0000-000000000000}"/>
          </ac:spMkLst>
        </pc:spChg>
      </pc:sldChg>
      <pc:sldChg chg="modSp mod">
        <pc:chgData name="Yelena Slizhevskaya" userId="c31c118f-cc09-4814-95e2-f268a72c0a23" providerId="ADAL" clId="{EBACC9A2-D87A-497A-B150-8F7369F15E37}" dt="2023-06-26T21:24:28.373" v="131" actId="20577"/>
        <pc:sldMkLst>
          <pc:docMk/>
          <pc:sldMk cId="3843419887" sldId="367"/>
        </pc:sldMkLst>
        <pc:spChg chg="mod">
          <ac:chgData name="Yelena Slizhevskaya" userId="c31c118f-cc09-4814-95e2-f268a72c0a23" providerId="ADAL" clId="{EBACC9A2-D87A-497A-B150-8F7369F15E37}" dt="2023-06-26T21:24:28.373" v="131" actId="20577"/>
          <ac:spMkLst>
            <pc:docMk/>
            <pc:sldMk cId="3843419887" sldId="367"/>
            <ac:spMk id="3" creationId="{00000000-0000-0000-0000-000000000000}"/>
          </ac:spMkLst>
        </pc:spChg>
      </pc:sldChg>
      <pc:sldChg chg="modSp mod">
        <pc:chgData name="Yelena Slizhevskaya" userId="c31c118f-cc09-4814-95e2-f268a72c0a23" providerId="ADAL" clId="{EBACC9A2-D87A-497A-B150-8F7369F15E37}" dt="2023-06-26T21:22:58.487" v="109" actId="6549"/>
        <pc:sldMkLst>
          <pc:docMk/>
          <pc:sldMk cId="2606610106" sldId="368"/>
        </pc:sldMkLst>
        <pc:spChg chg="mod">
          <ac:chgData name="Yelena Slizhevskaya" userId="c31c118f-cc09-4814-95e2-f268a72c0a23" providerId="ADAL" clId="{EBACC9A2-D87A-497A-B150-8F7369F15E37}" dt="2023-06-26T21:22:58.487" v="109" actId="6549"/>
          <ac:spMkLst>
            <pc:docMk/>
            <pc:sldMk cId="2606610106" sldId="368"/>
            <ac:spMk id="3" creationId="{00000000-0000-0000-0000-000000000000}"/>
          </ac:spMkLst>
        </pc:spChg>
      </pc:sldChg>
      <pc:sldChg chg="modSp mod">
        <pc:chgData name="Yelena Slizhevskaya" userId="c31c118f-cc09-4814-95e2-f268a72c0a23" providerId="ADAL" clId="{EBACC9A2-D87A-497A-B150-8F7369F15E37}" dt="2023-06-26T21:20:12.085" v="56" actId="6549"/>
        <pc:sldMkLst>
          <pc:docMk/>
          <pc:sldMk cId="2635026556" sldId="369"/>
        </pc:sldMkLst>
        <pc:spChg chg="mod">
          <ac:chgData name="Yelena Slizhevskaya" userId="c31c118f-cc09-4814-95e2-f268a72c0a23" providerId="ADAL" clId="{EBACC9A2-D87A-497A-B150-8F7369F15E37}" dt="2023-06-26T21:20:12.085" v="56" actId="6549"/>
          <ac:spMkLst>
            <pc:docMk/>
            <pc:sldMk cId="2635026556" sldId="369"/>
            <ac:spMk id="3" creationId="{00000000-0000-0000-0000-000000000000}"/>
          </ac:spMkLst>
        </pc:spChg>
      </pc:sldChg>
      <pc:sldChg chg="modSp mod">
        <pc:chgData name="Yelena Slizhevskaya" userId="c31c118f-cc09-4814-95e2-f268a72c0a23" providerId="ADAL" clId="{EBACC9A2-D87A-497A-B150-8F7369F15E37}" dt="2023-06-26T21:21:33.042" v="75" actId="20577"/>
        <pc:sldMkLst>
          <pc:docMk/>
          <pc:sldMk cId="4115402615" sldId="370"/>
        </pc:sldMkLst>
        <pc:spChg chg="mod">
          <ac:chgData name="Yelena Slizhevskaya" userId="c31c118f-cc09-4814-95e2-f268a72c0a23" providerId="ADAL" clId="{EBACC9A2-D87A-497A-B150-8F7369F15E37}" dt="2023-06-26T21:21:33.042" v="75" actId="20577"/>
          <ac:spMkLst>
            <pc:docMk/>
            <pc:sldMk cId="4115402615" sldId="370"/>
            <ac:spMk id="3" creationId="{00000000-0000-0000-0000-000000000000}"/>
          </ac:spMkLst>
        </pc:spChg>
      </pc:sldChg>
      <pc:sldChg chg="modSp del mod">
        <pc:chgData name="Yelena Slizhevskaya" userId="c31c118f-cc09-4814-95e2-f268a72c0a23" providerId="ADAL" clId="{EBACC9A2-D87A-497A-B150-8F7369F15E37}" dt="2023-06-26T21:24:03.263" v="124" actId="2696"/>
        <pc:sldMkLst>
          <pc:docMk/>
          <pc:sldMk cId="3294488727" sldId="371"/>
        </pc:sldMkLst>
        <pc:spChg chg="mod">
          <ac:chgData name="Yelena Slizhevskaya" userId="c31c118f-cc09-4814-95e2-f268a72c0a23" providerId="ADAL" clId="{EBACC9A2-D87A-497A-B150-8F7369F15E37}" dt="2023-06-26T21:23:44.416" v="118" actId="21"/>
          <ac:spMkLst>
            <pc:docMk/>
            <pc:sldMk cId="3294488727" sldId="371"/>
            <ac:spMk id="3" creationId="{00000000-0000-0000-0000-000000000000}"/>
          </ac:spMkLst>
        </pc:spChg>
      </pc:sldChg>
      <pc:sldChg chg="modSp mod">
        <pc:chgData name="Yelena Slizhevskaya" userId="c31c118f-cc09-4814-95e2-f268a72c0a23" providerId="ADAL" clId="{EBACC9A2-D87A-497A-B150-8F7369F15E37}" dt="2023-06-26T21:26:04.155" v="164" actId="313"/>
        <pc:sldMkLst>
          <pc:docMk/>
          <pc:sldMk cId="3884085898" sldId="372"/>
        </pc:sldMkLst>
        <pc:spChg chg="mod">
          <ac:chgData name="Yelena Slizhevskaya" userId="c31c118f-cc09-4814-95e2-f268a72c0a23" providerId="ADAL" clId="{EBACC9A2-D87A-497A-B150-8F7369F15E37}" dt="2023-06-26T21:26:04.155" v="164" actId="313"/>
          <ac:spMkLst>
            <pc:docMk/>
            <pc:sldMk cId="3884085898" sldId="372"/>
            <ac:spMk id="3" creationId="{00000000-0000-0000-0000-000000000000}"/>
          </ac:spMkLst>
        </pc:spChg>
      </pc:sldChg>
      <pc:sldChg chg="modSp del mod">
        <pc:chgData name="Yelena Slizhevskaya" userId="c31c118f-cc09-4814-95e2-f268a72c0a23" providerId="ADAL" clId="{EBACC9A2-D87A-497A-B150-8F7369F15E37}" dt="2023-06-26T21:26:09.145" v="165" actId="2696"/>
        <pc:sldMkLst>
          <pc:docMk/>
          <pc:sldMk cId="4292286960" sldId="373"/>
        </pc:sldMkLst>
        <pc:spChg chg="mod">
          <ac:chgData name="Yelena Slizhevskaya" userId="c31c118f-cc09-4814-95e2-f268a72c0a23" providerId="ADAL" clId="{EBACC9A2-D87A-497A-B150-8F7369F15E37}" dt="2023-06-26T21:25:29.666" v="147" actId="21"/>
          <ac:spMkLst>
            <pc:docMk/>
            <pc:sldMk cId="4292286960" sldId="37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vl1pPr>
          </a:lstStyle>
          <a:p>
            <a:fld id="{2F69F348-2C7F-401C-92D7-DC4CE7899B6F}" type="datetimeFigureOut">
              <a:rPr lang="en-US" smtClean="0"/>
              <a:pPr/>
              <a:t>6/27/2023</a:t>
            </a:fld>
            <a:endParaRPr lang="en-US"/>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lIns="91440" tIns="45720" rIns="91440" bIns="45720" rtlCol="0" anchor="b"/>
          <a:lstStyle>
            <a:lvl1pPr algn="r">
              <a:defRPr sz="1200"/>
            </a:lvl1pPr>
          </a:lstStyle>
          <a:p>
            <a:fld id="{EDDAE607-FF26-4835-9EAD-DBB3FB491D1B}" type="slidenum">
              <a:rPr lang="en-US" smtClean="0"/>
              <a:pPr/>
              <a:t>‹#›</a:t>
            </a:fld>
            <a:endParaRPr lang="en-US"/>
          </a:p>
        </p:txBody>
      </p:sp>
    </p:spTree>
    <p:extLst>
      <p:ext uri="{BB962C8B-B14F-4D97-AF65-F5344CB8AC3E}">
        <p14:creationId xmlns:p14="http://schemas.microsoft.com/office/powerpoint/2010/main" val="1102294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3907AD67-7C60-4008-9560-6C146AAB157C}" type="datetimeFigureOut">
              <a:rPr lang="en-US" smtClean="0"/>
              <a:pPr/>
              <a:t>6/27/2023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E66FA965-B4FE-420C-8A3C-83B71E304D16}" type="slidenum">
              <a:rPr lang="en-US" smtClean="0"/>
              <a:pPr/>
              <a:t>‹#›</a:t>
            </a:fld>
            <a:endParaRPr lang="en-US"/>
          </a:p>
        </p:txBody>
      </p:sp>
    </p:spTree>
    <p:extLst>
      <p:ext uri="{BB962C8B-B14F-4D97-AF65-F5344CB8AC3E}">
        <p14:creationId xmlns:p14="http://schemas.microsoft.com/office/powerpoint/2010/main" val="421617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1</a:t>
            </a:fld>
            <a:endParaRPr lang="en-US"/>
          </a:p>
        </p:txBody>
      </p:sp>
    </p:spTree>
    <p:extLst>
      <p:ext uri="{BB962C8B-B14F-4D97-AF65-F5344CB8AC3E}">
        <p14:creationId xmlns:p14="http://schemas.microsoft.com/office/powerpoint/2010/main" val="194089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2</a:t>
            </a:fld>
            <a:endParaRPr lang="en-US"/>
          </a:p>
        </p:txBody>
      </p:sp>
    </p:spTree>
    <p:extLst>
      <p:ext uri="{BB962C8B-B14F-4D97-AF65-F5344CB8AC3E}">
        <p14:creationId xmlns:p14="http://schemas.microsoft.com/office/powerpoint/2010/main" val="3288327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3</a:t>
            </a:fld>
            <a:endParaRPr lang="en-US"/>
          </a:p>
        </p:txBody>
      </p:sp>
    </p:spTree>
    <p:extLst>
      <p:ext uri="{BB962C8B-B14F-4D97-AF65-F5344CB8AC3E}">
        <p14:creationId xmlns:p14="http://schemas.microsoft.com/office/powerpoint/2010/main" val="3758157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4</a:t>
            </a:fld>
            <a:endParaRPr lang="en-US"/>
          </a:p>
        </p:txBody>
      </p:sp>
    </p:spTree>
    <p:extLst>
      <p:ext uri="{BB962C8B-B14F-4D97-AF65-F5344CB8AC3E}">
        <p14:creationId xmlns:p14="http://schemas.microsoft.com/office/powerpoint/2010/main" val="1798779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5</a:t>
            </a:fld>
            <a:endParaRPr lang="en-US"/>
          </a:p>
        </p:txBody>
      </p:sp>
    </p:spTree>
    <p:extLst>
      <p:ext uri="{BB962C8B-B14F-4D97-AF65-F5344CB8AC3E}">
        <p14:creationId xmlns:p14="http://schemas.microsoft.com/office/powerpoint/2010/main" val="1307611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6</a:t>
            </a:fld>
            <a:endParaRPr lang="en-US"/>
          </a:p>
        </p:txBody>
      </p:sp>
    </p:spTree>
    <p:extLst>
      <p:ext uri="{BB962C8B-B14F-4D97-AF65-F5344CB8AC3E}">
        <p14:creationId xmlns:p14="http://schemas.microsoft.com/office/powerpoint/2010/main" val="2609911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7</a:t>
            </a:fld>
            <a:endParaRPr lang="en-US"/>
          </a:p>
        </p:txBody>
      </p:sp>
    </p:spTree>
    <p:extLst>
      <p:ext uri="{BB962C8B-B14F-4D97-AF65-F5344CB8AC3E}">
        <p14:creationId xmlns:p14="http://schemas.microsoft.com/office/powerpoint/2010/main" val="2016372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8</a:t>
            </a:fld>
            <a:endParaRPr lang="en-US"/>
          </a:p>
        </p:txBody>
      </p:sp>
    </p:spTree>
    <p:extLst>
      <p:ext uri="{BB962C8B-B14F-4D97-AF65-F5344CB8AC3E}">
        <p14:creationId xmlns:p14="http://schemas.microsoft.com/office/powerpoint/2010/main" val="393738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DBF2E64-0A67-474B-A639-17E615330E46}" type="datetime1">
              <a:rPr lang="en-US" smtClean="0"/>
              <a:pPr/>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4157277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02589C-FC03-4259-8BBC-0BD281CB6FD4}" type="datetime1">
              <a:rPr lang="en-US" smtClean="0"/>
              <a:pPr/>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764608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0EECDC-4F87-4C25-B3AD-A2774A9FCBD3}" type="datetime1">
              <a:rPr lang="en-US" smtClean="0"/>
              <a:pPr/>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3662217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9EF2C02-1F7B-454E-8A54-3041221DBA6F}" type="datetime1">
              <a:rPr lang="en-US" smtClean="0"/>
              <a:pPr/>
              <a:t>6/27/2023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9792E3-0ED1-4636-9AD2-0933D53E70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C76936-CDE1-44C9-8756-609327187BEC}" type="datetime1">
              <a:rPr lang="en-US" smtClean="0"/>
              <a:pPr/>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2613593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EDC727-D177-4367-A10D-85F66D20A87B}" type="datetime1">
              <a:rPr lang="en-US" smtClean="0"/>
              <a:pPr/>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51029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327EE1-2D06-409D-94E9-C88BA720C917}" type="datetime1">
              <a:rPr lang="en-US" smtClean="0"/>
              <a:pPr/>
              <a:t>6/27/2023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748927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672D95-2A0A-4837-AE48-53DD1A2E57A4}" type="datetime1">
              <a:rPr lang="en-US" smtClean="0"/>
              <a:pPr/>
              <a:t>6/27/2023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829201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518A60B-CE01-4442-B45E-2835CD8C19AA}" type="datetime1">
              <a:rPr lang="en-US" smtClean="0"/>
              <a:pPr/>
              <a:t>6/27/2023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268510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001E71-AD02-4FB2-A70E-7F4274975F0E}" type="datetime1">
              <a:rPr lang="en-US" smtClean="0"/>
              <a:pPr/>
              <a:t>6/27/2023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632712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C8F447-F262-404B-9C87-E9F53C2B0C74}" type="datetime1">
              <a:rPr lang="en-US" smtClean="0"/>
              <a:pPr/>
              <a:t>6/27/2023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218598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1495E1-C638-4617-8F56-1143B3659993}" type="datetime1">
              <a:rPr lang="en-US" smtClean="0"/>
              <a:pPr/>
              <a:t>6/27/2023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674838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EF2C02-1F7B-454E-8A54-3041221DBA6F}" type="datetime1">
              <a:rPr lang="en-US" smtClean="0"/>
              <a:pPr/>
              <a:t>6/27/2023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792E3-0ED1-4636-9AD2-0933D53E70C7}" type="slidenum">
              <a:rPr lang="en-US" smtClean="0"/>
              <a:pPr/>
              <a:t>‹#›</a:t>
            </a:fld>
            <a:endParaRPr lang="en-US"/>
          </a:p>
        </p:txBody>
      </p:sp>
    </p:spTree>
    <p:extLst>
      <p:ext uri="{BB962C8B-B14F-4D97-AF65-F5344CB8AC3E}">
        <p14:creationId xmlns:p14="http://schemas.microsoft.com/office/powerpoint/2010/main" val="2461111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04799"/>
            <a:ext cx="7696200" cy="6416675"/>
          </a:xfrm>
        </p:spPr>
        <p:txBody>
          <a:bodyPr>
            <a:normAutofit/>
          </a:bodyPr>
          <a:lstStyle/>
          <a:p>
            <a:pPr lvl="1"/>
            <a:r>
              <a:rPr lang="ru-RU" sz="3600" b="1" dirty="0"/>
              <a:t>Пленарное заседание КС </a:t>
            </a:r>
            <a:r>
              <a:rPr lang="en-US" sz="3600" b="1" dirty="0"/>
              <a:t>PEMPAL </a:t>
            </a:r>
            <a:endParaRPr lang="ru-RU" sz="5400" b="1" dirty="0"/>
          </a:p>
          <a:p>
            <a:pPr lvl="1"/>
            <a:endParaRPr lang="en-US" sz="3600" dirty="0"/>
          </a:p>
          <a:p>
            <a:pPr lvl="1"/>
            <a:r>
              <a:rPr lang="ru-RU" sz="2600" b="1" dirty="0">
                <a:solidFill>
                  <a:srgbClr val="C00000"/>
                </a:solidFill>
              </a:rPr>
              <a:t>День 1 - дискуссии в малых группах</a:t>
            </a:r>
          </a:p>
          <a:p>
            <a:pPr lvl="1"/>
            <a:endParaRPr lang="ru-RU" sz="2600" b="1" dirty="0">
              <a:solidFill>
                <a:srgbClr val="C00000"/>
              </a:solidFill>
            </a:endParaRPr>
          </a:p>
          <a:p>
            <a:pPr lvl="1"/>
            <a:r>
              <a:rPr lang="ru-RU" sz="2600" b="1" dirty="0">
                <a:solidFill>
                  <a:srgbClr val="C00000"/>
                </a:solidFill>
              </a:rPr>
              <a:t>Группа 3</a:t>
            </a:r>
            <a:endParaRPr lang="en-US" sz="2600" b="1" dirty="0">
              <a:solidFill>
                <a:srgbClr val="C00000"/>
              </a:solidFill>
            </a:endParaRPr>
          </a:p>
          <a:p>
            <a:pPr lvl="1"/>
            <a:r>
              <a:rPr lang="ru-RU" b="1" dirty="0">
                <a:solidFill>
                  <a:srgbClr val="C00000"/>
                </a:solidFill>
              </a:rPr>
              <a:t>Азербайджан, Армения, Грузия, Казахстан, Киргизия, Молдова, Таджикистан и Узбекистан  </a:t>
            </a:r>
            <a:endParaRPr lang="en-US" sz="2600" b="1" dirty="0"/>
          </a:p>
          <a:p>
            <a:pPr lvl="1"/>
            <a:endParaRPr lang="en-US" sz="2600" b="1" dirty="0"/>
          </a:p>
          <a:p>
            <a:pPr lvl="1"/>
            <a:endParaRPr lang="en-US" sz="2600" b="1" dirty="0"/>
          </a:p>
          <a:p>
            <a:pPr lvl="1"/>
            <a:r>
              <a:rPr lang="ru-RU" b="1" dirty="0"/>
              <a:t>Алматы</a:t>
            </a:r>
            <a:r>
              <a:rPr lang="en-US" b="1" dirty="0"/>
              <a:t> (</a:t>
            </a:r>
            <a:r>
              <a:rPr lang="ru-RU" b="1" dirty="0"/>
              <a:t>Казахстан</a:t>
            </a:r>
            <a:r>
              <a:rPr lang="en-US" b="1" dirty="0"/>
              <a:t>),</a:t>
            </a:r>
            <a:r>
              <a:rPr lang="ru-RU" b="1" dirty="0"/>
              <a:t> 23-26 мая 2023 г.</a:t>
            </a:r>
            <a:endParaRPr lang="en-US" dirty="0"/>
          </a:p>
        </p:txBody>
      </p:sp>
      <p:pic>
        <p:nvPicPr>
          <p:cNvPr id="4" name="Picture 3"/>
          <p:cNvPicPr/>
          <p:nvPr/>
        </p:nvPicPr>
        <p:blipFill>
          <a:blip r:embed="rId3" cstate="print"/>
          <a:srcRect/>
          <a:stretch>
            <a:fillRect/>
          </a:stretch>
        </p:blipFill>
        <p:spPr bwMode="auto">
          <a:xfrm rot="16200000">
            <a:off x="-2933700" y="2933699"/>
            <a:ext cx="6858002" cy="990599"/>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7B9792E3-0ED1-4636-9AD2-0933D53E70C7}" type="slidenum">
              <a:rPr lang="en-US" smtClean="0"/>
              <a:pPr/>
              <a:t>1</a:t>
            </a:fld>
            <a:endParaRPr lang="en-US"/>
          </a:p>
        </p:txBody>
      </p:sp>
    </p:spTree>
    <p:extLst>
      <p:ext uri="{BB962C8B-B14F-4D97-AF65-F5344CB8AC3E}">
        <p14:creationId xmlns:p14="http://schemas.microsoft.com/office/powerpoint/2010/main" val="2355865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a:bodyPr>
          <a:lstStyle/>
          <a:p>
            <a:r>
              <a:rPr lang="ru-RU" sz="2000" dirty="0"/>
              <a:t>Вопрос 1</a:t>
            </a:r>
            <a:r>
              <a:rPr lang="en-US" sz="2000" dirty="0"/>
              <a:t>: </a:t>
            </a:r>
            <a:r>
              <a:rPr lang="ru-RU" sz="2000" dirty="0"/>
              <a:t>Обсудите определение клиента Казначейства в странах, присутствующих в группе. В случае, если будут обнаружены различия, пожалуйста, укажите их в отчете группы, а также причины их возникновения. </a:t>
            </a:r>
          </a:p>
          <a:p>
            <a:pPr marL="285750" indent="-285750" algn="just">
              <a:buFont typeface="Wingdings" panose="05000000000000000000" pitchFamily="2" charset="2"/>
              <a:buChar char="Ø"/>
            </a:pPr>
            <a:r>
              <a:rPr lang="ru-RU" sz="1900" b="1" i="1" dirty="0">
                <a:solidFill>
                  <a:schemeClr val="accent1">
                    <a:lumMod val="75000"/>
                  </a:schemeClr>
                </a:solidFill>
              </a:rPr>
              <a:t>Армения</a:t>
            </a:r>
            <a:r>
              <a:rPr lang="en-US" sz="1900" b="1" i="1" dirty="0">
                <a:solidFill>
                  <a:schemeClr val="accent1">
                    <a:lumMod val="75000"/>
                  </a:schemeClr>
                </a:solidFill>
              </a:rPr>
              <a:t>:</a:t>
            </a:r>
            <a:r>
              <a:rPr lang="en-US" sz="1900" i="1" dirty="0">
                <a:solidFill>
                  <a:schemeClr val="accent1">
                    <a:lumMod val="75000"/>
                  </a:schemeClr>
                </a:solidFill>
              </a:rPr>
              <a:t> </a:t>
            </a:r>
            <a:r>
              <a:rPr lang="ru-RU" sz="1900" i="1" dirty="0">
                <a:solidFill>
                  <a:schemeClr val="accent1">
                    <a:lumMod val="75000"/>
                  </a:schemeClr>
                </a:solidFill>
              </a:rPr>
              <a:t>органы местной власти и местные некоммерческие организации.  Не все организации перевели свои счета в Казначейство. Местный орган власти – клиент, потому что Казначейство ведет их счета.</a:t>
            </a:r>
          </a:p>
          <a:p>
            <a:pPr marL="285750" indent="-285750" algn="just">
              <a:buFont typeface="Wingdings" panose="05000000000000000000" pitchFamily="2" charset="2"/>
              <a:buChar char="Ø"/>
            </a:pPr>
            <a:r>
              <a:rPr lang="ru-RU" sz="1900" i="1" dirty="0">
                <a:solidFill>
                  <a:schemeClr val="accent1">
                    <a:lumMod val="75000"/>
                  </a:schemeClr>
                </a:solidFill>
              </a:rPr>
              <a:t>Центральный уровень</a:t>
            </a:r>
            <a:r>
              <a:rPr lang="en-US" sz="1900" i="1" dirty="0">
                <a:solidFill>
                  <a:schemeClr val="accent1">
                    <a:lumMod val="75000"/>
                  </a:schemeClr>
                </a:solidFill>
              </a:rPr>
              <a:t>: </a:t>
            </a:r>
            <a:r>
              <a:rPr lang="ru-RU" sz="1900" i="1" dirty="0">
                <a:solidFill>
                  <a:schemeClr val="accent1">
                    <a:lumMod val="75000"/>
                  </a:schemeClr>
                </a:solidFill>
              </a:rPr>
              <a:t>центральное правительство, целевые гранты, государственные некоммерческие организации, фонды (фонд территориального развития)</a:t>
            </a:r>
            <a:endParaRPr lang="en-US" sz="1900" i="1" dirty="0">
              <a:solidFill>
                <a:schemeClr val="accent1">
                  <a:lumMod val="75000"/>
                </a:schemeClr>
              </a:solidFill>
            </a:endParaRPr>
          </a:p>
          <a:p>
            <a:pPr marL="285750" indent="-285750" algn="just">
              <a:buFont typeface="Wingdings" panose="05000000000000000000" pitchFamily="2" charset="2"/>
              <a:buChar char="Ø"/>
            </a:pPr>
            <a:r>
              <a:rPr lang="ru-RU" sz="1900" b="1" i="1" dirty="0">
                <a:solidFill>
                  <a:schemeClr val="accent1">
                    <a:lumMod val="75000"/>
                  </a:schemeClr>
                </a:solidFill>
              </a:rPr>
              <a:t>Кыргызстан</a:t>
            </a:r>
            <a:r>
              <a:rPr lang="en-US" sz="1900" b="1" i="1" dirty="0">
                <a:solidFill>
                  <a:schemeClr val="accent1">
                    <a:lumMod val="75000"/>
                  </a:schemeClr>
                </a:solidFill>
              </a:rPr>
              <a:t>:</a:t>
            </a:r>
            <a:r>
              <a:rPr lang="en-US" sz="1900" i="1" dirty="0">
                <a:solidFill>
                  <a:schemeClr val="accent1">
                    <a:lumMod val="75000"/>
                  </a:schemeClr>
                </a:solidFill>
              </a:rPr>
              <a:t> </a:t>
            </a:r>
            <a:r>
              <a:rPr lang="ru-RU" sz="1900" i="1" dirty="0">
                <a:solidFill>
                  <a:schemeClr val="accent1">
                    <a:lumMod val="75000"/>
                  </a:schemeClr>
                </a:solidFill>
              </a:rPr>
              <a:t>клиенты – республиканский и местный уровень (поселковые, города). Около 4.000, все бюджетные учреждения, финансирумые из республиканского бюджета – это республиканские клиенты, местные – те, кто финансируется из местных бюджетов. Много республиканского подчинения. Все подведомственные учерждения, например, полиции, относятся к республиканскому уровню.</a:t>
            </a:r>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2</a:t>
            </a:fld>
            <a:endParaRPr lang="en-US"/>
          </a:p>
        </p:txBody>
      </p:sp>
    </p:spTree>
    <p:extLst>
      <p:ext uri="{BB962C8B-B14F-4D97-AF65-F5344CB8AC3E}">
        <p14:creationId xmlns:p14="http://schemas.microsoft.com/office/powerpoint/2010/main" val="1985764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fontScale="92500" lnSpcReduction="20000"/>
          </a:bodyPr>
          <a:lstStyle/>
          <a:p>
            <a:pPr algn="just"/>
            <a:endParaRPr lang="ru-RU" sz="1800" i="1" dirty="0">
              <a:solidFill>
                <a:schemeClr val="accent1">
                  <a:lumMod val="75000"/>
                </a:schemeClr>
              </a:solidFill>
            </a:endParaRPr>
          </a:p>
          <a:p>
            <a:pPr marL="285750" indent="-285750" algn="just">
              <a:buFont typeface="Wingdings" panose="05000000000000000000" pitchFamily="2" charset="2"/>
              <a:buChar char="Ø"/>
            </a:pPr>
            <a:r>
              <a:rPr lang="ru-RU" sz="2100" b="1" i="1" dirty="0">
                <a:solidFill>
                  <a:schemeClr val="accent1">
                    <a:lumMod val="75000"/>
                  </a:schemeClr>
                </a:solidFill>
              </a:rPr>
              <a:t>Узбекистан</a:t>
            </a:r>
            <a:r>
              <a:rPr lang="ru-RU" sz="2100" i="1" dirty="0">
                <a:solidFill>
                  <a:schemeClr val="accent1">
                    <a:lumMod val="75000"/>
                  </a:schemeClr>
                </a:solidFill>
              </a:rPr>
              <a:t>: клиенты по территориальному подчинению, если находятся на местах, то, как правило, относятся к клиентам территориального подчинения. В опросе считали по централизованным бухгалтериям. Бюджет 3 уровней (республиканский + 2 более низких, объединенных в одну категорию).</a:t>
            </a:r>
          </a:p>
          <a:p>
            <a:pPr marL="285750" indent="-285750" algn="just">
              <a:buFont typeface="Wingdings" panose="05000000000000000000" pitchFamily="2" charset="2"/>
              <a:buChar char="Ø"/>
            </a:pPr>
            <a:r>
              <a:rPr lang="ru-RU" sz="2100" b="1" i="1" dirty="0">
                <a:solidFill>
                  <a:schemeClr val="accent1">
                    <a:lumMod val="75000"/>
                  </a:schemeClr>
                </a:solidFill>
              </a:rPr>
              <a:t>Молдова</a:t>
            </a:r>
            <a:r>
              <a:rPr lang="en-US" sz="2100" i="1" dirty="0">
                <a:solidFill>
                  <a:schemeClr val="accent1">
                    <a:lumMod val="75000"/>
                  </a:schemeClr>
                </a:solidFill>
              </a:rPr>
              <a:t>: </a:t>
            </a:r>
            <a:r>
              <a:rPr lang="ru-RU" sz="2100" i="1" dirty="0">
                <a:solidFill>
                  <a:schemeClr val="accent1">
                    <a:lumMod val="75000"/>
                  </a:schemeClr>
                </a:solidFill>
              </a:rPr>
              <a:t>было 35 тер казначейства, которые всех обслуживали. 2017 закрыли все, кроме 5. Только 1 в Кишиневе обслуживет центральных клиентов в Кишиневе, остальные 4 – региональных клиентов. Еще есть клиенты, напр. АО , получают субсидии из госбюджета. Нет централизованных бухгалтерий, каждая отдельная школа</a:t>
            </a:r>
            <a:r>
              <a:rPr lang="en-US" sz="2100" i="1" dirty="0">
                <a:solidFill>
                  <a:schemeClr val="accent1">
                    <a:lumMod val="75000"/>
                  </a:schemeClr>
                </a:solidFill>
              </a:rPr>
              <a:t>/</a:t>
            </a:r>
            <a:r>
              <a:rPr lang="ru-RU" sz="2100" i="1" dirty="0">
                <a:solidFill>
                  <a:schemeClr val="accent1">
                    <a:lumMod val="75000"/>
                  </a:schemeClr>
                </a:solidFill>
              </a:rPr>
              <a:t>садик – это отдельный клиент.</a:t>
            </a:r>
          </a:p>
          <a:p>
            <a:pPr marL="285750" indent="-285750" algn="just">
              <a:buFont typeface="Wingdings" panose="05000000000000000000" pitchFamily="2" charset="2"/>
              <a:buChar char="Ø"/>
            </a:pPr>
            <a:r>
              <a:rPr lang="ru-RU" sz="2100" b="1" i="1" dirty="0">
                <a:solidFill>
                  <a:schemeClr val="accent1">
                    <a:lumMod val="75000"/>
                  </a:schemeClr>
                </a:solidFill>
              </a:rPr>
              <a:t>Казахстан</a:t>
            </a:r>
            <a:r>
              <a:rPr lang="ru-RU" sz="2100" i="1" dirty="0">
                <a:solidFill>
                  <a:schemeClr val="accent1">
                    <a:lumMod val="75000"/>
                  </a:schemeClr>
                </a:solidFill>
              </a:rPr>
              <a:t> – на сегодня 16.000 клиентов, из них 1200 – республ бюджет учреждения, также есть областной, районный, пселковй бдюджеты, они обслуживаются в терорганах Казначейства Есть кваизгосбюджетные  (для инвестиций, теперь большая роль для управления ликвидностью)</a:t>
            </a:r>
          </a:p>
          <a:p>
            <a:pPr marL="285750" indent="-285750" algn="just">
              <a:buFont typeface="Wingdings" panose="05000000000000000000" pitchFamily="2" charset="2"/>
              <a:buChar char="Ø"/>
            </a:pPr>
            <a:r>
              <a:rPr lang="ru-RU" sz="2100" i="1" dirty="0">
                <a:solidFill>
                  <a:schemeClr val="accent1">
                    <a:lumMod val="75000"/>
                  </a:schemeClr>
                </a:solidFill>
              </a:rPr>
              <a:t>964 счета казначейского сопровождения строительных оьъектов.</a:t>
            </a:r>
            <a:endParaRPr lang="en-US" sz="2100" i="1" dirty="0">
              <a:solidFill>
                <a:schemeClr val="accent1">
                  <a:lumMod val="75000"/>
                </a:schemeClr>
              </a:solidFill>
            </a:endParaRPr>
          </a:p>
          <a:p>
            <a:pPr marL="285750" indent="-285750" algn="just">
              <a:buFont typeface="Wingdings" panose="05000000000000000000" pitchFamily="2" charset="2"/>
              <a:buChar char="Ø"/>
            </a:pPr>
            <a:r>
              <a:rPr lang="en-US" sz="2100" i="1" dirty="0">
                <a:solidFill>
                  <a:schemeClr val="accent1">
                    <a:lumMod val="75000"/>
                  </a:schemeClr>
                </a:solidFill>
              </a:rPr>
              <a:t>+</a:t>
            </a:r>
            <a:r>
              <a:rPr lang="ru-RU" sz="2100" i="1" dirty="0">
                <a:solidFill>
                  <a:schemeClr val="accent1">
                    <a:lumMod val="75000"/>
                  </a:schemeClr>
                </a:solidFill>
              </a:rPr>
              <a:t> операторы финподдержки (полугосударственные фонды), с 2022 года завели в казначейство</a:t>
            </a:r>
          </a:p>
          <a:p>
            <a:pPr marL="285750" indent="-285750" algn="just">
              <a:buFont typeface="Wingdings" panose="05000000000000000000" pitchFamily="2" charset="2"/>
              <a:buChar char="Ø"/>
            </a:pPr>
            <a:r>
              <a:rPr lang="ru-RU" sz="2100" i="1" dirty="0">
                <a:solidFill>
                  <a:schemeClr val="accent1">
                    <a:lumMod val="75000"/>
                  </a:schemeClr>
                </a:solidFill>
              </a:rPr>
              <a:t>Бюджетные организации обслуживаются в комбанках (больницы, садики – госзаказ)</a:t>
            </a:r>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3</a:t>
            </a:fld>
            <a:endParaRPr lang="en-US"/>
          </a:p>
        </p:txBody>
      </p:sp>
    </p:spTree>
    <p:extLst>
      <p:ext uri="{BB962C8B-B14F-4D97-AF65-F5344CB8AC3E}">
        <p14:creationId xmlns:p14="http://schemas.microsoft.com/office/powerpoint/2010/main" val="2635026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a:bodyPr>
          <a:lstStyle/>
          <a:p>
            <a:pPr algn="l"/>
            <a:endParaRPr lang="ru-RU" sz="2100" b="1" u="sng" dirty="0">
              <a:solidFill>
                <a:srgbClr val="FF0000"/>
              </a:solidFill>
            </a:endParaRP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ru-RU" sz="1900" b="1" i="1" u="none" strike="noStrike" kern="1200" cap="none" spc="0" normalizeH="0" baseline="0" noProof="0" dirty="0">
                <a:ln>
                  <a:noFill/>
                </a:ln>
                <a:solidFill>
                  <a:srgbClr val="4F81BD">
                    <a:lumMod val="75000"/>
                  </a:srgbClr>
                </a:solidFill>
                <a:effectLst/>
                <a:uLnTx/>
                <a:uFillTx/>
                <a:latin typeface="Calibri"/>
                <a:ea typeface="+mn-ea"/>
                <a:cs typeface="+mn-cs"/>
              </a:rPr>
              <a:t>Таджикистан:</a:t>
            </a:r>
            <a:r>
              <a:rPr kumimoji="0" lang="ru-RU" sz="1900" b="0" i="1" u="none" strike="noStrike" kern="1200" cap="none" spc="0" normalizeH="0" baseline="0" noProof="0" dirty="0">
                <a:ln>
                  <a:noFill/>
                </a:ln>
                <a:solidFill>
                  <a:srgbClr val="4F81BD">
                    <a:lumMod val="75000"/>
                  </a:srgbClr>
                </a:solidFill>
                <a:effectLst/>
                <a:uLnTx/>
                <a:uFillTx/>
                <a:latin typeface="Calibri"/>
                <a:ea typeface="+mn-ea"/>
                <a:cs typeface="+mn-cs"/>
              </a:rPr>
              <a:t> 2 уровня бюджета (местный и республиканский). Очень много клиентов местного уровня, которые там и обслуживаются.</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ru-RU" sz="1900" b="1" i="1" u="none" strike="noStrike" kern="1200" cap="none" spc="0" normalizeH="0" baseline="0" noProof="0" dirty="0">
                <a:ln>
                  <a:noFill/>
                </a:ln>
                <a:solidFill>
                  <a:srgbClr val="4F81BD">
                    <a:lumMod val="75000"/>
                  </a:srgbClr>
                </a:solidFill>
                <a:effectLst/>
                <a:uLnTx/>
                <a:uFillTx/>
                <a:latin typeface="Calibri"/>
                <a:ea typeface="+mn-ea"/>
                <a:cs typeface="+mn-cs"/>
              </a:rPr>
              <a:t>Грузия: </a:t>
            </a:r>
            <a:r>
              <a:rPr kumimoji="0" lang="ru-RU" sz="1900" b="0" i="1" u="none" strike="noStrike" kern="1200" cap="none" spc="0" normalizeH="0" baseline="0" noProof="0" dirty="0">
                <a:ln>
                  <a:noFill/>
                </a:ln>
                <a:solidFill>
                  <a:srgbClr val="4F81BD">
                    <a:lumMod val="75000"/>
                  </a:srgbClr>
                </a:solidFill>
                <a:effectLst/>
                <a:uLnTx/>
                <a:uFillTx/>
                <a:latin typeface="Calibri"/>
                <a:ea typeface="+mn-ea"/>
                <a:cs typeface="+mn-cs"/>
              </a:rPr>
              <a:t>схожи с Арменией – обслуживает органы центрального бюджета. В регионах органы местного самоуправления. С переходом на электронное казначейство все региональных офисы казначейства закрылись около 10 лет назад.</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ru-RU" sz="1900" b="1" i="1" u="none" strike="noStrike" kern="1200" cap="none" spc="0" normalizeH="0" baseline="0" noProof="0" dirty="0">
                <a:ln>
                  <a:noFill/>
                </a:ln>
                <a:solidFill>
                  <a:srgbClr val="4F81BD">
                    <a:lumMod val="75000"/>
                  </a:srgbClr>
                </a:solidFill>
                <a:effectLst/>
                <a:uLnTx/>
                <a:uFillTx/>
                <a:latin typeface="Calibri"/>
                <a:ea typeface="+mn-ea"/>
                <a:cs typeface="+mn-cs"/>
              </a:rPr>
              <a:t>Азербайджан: </a:t>
            </a:r>
            <a:r>
              <a:rPr kumimoji="0" lang="ru-RU" sz="1900" b="0" i="1" u="none" strike="noStrike" kern="1200" cap="none" spc="0" normalizeH="0" baseline="0" noProof="0" dirty="0">
                <a:ln>
                  <a:noFill/>
                </a:ln>
                <a:solidFill>
                  <a:srgbClr val="4F81BD">
                    <a:lumMod val="75000"/>
                  </a:srgbClr>
                </a:solidFill>
                <a:effectLst/>
                <a:uLnTx/>
                <a:uFillTx/>
                <a:latin typeface="Calibri"/>
                <a:ea typeface="+mn-ea"/>
                <a:cs typeface="+mn-cs"/>
              </a:rPr>
              <a:t>клиенты обслуживаются только в региональных казначействах. Раньше было 36 офисов, теперь 21 и будут еще сокращаться. Клиенты местного уровня – местная исполнительная власть, местные муниципалитеты и пр. Если финансирование из местного уровня, обслуживаются в регионах.</a:t>
            </a:r>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4</a:t>
            </a:fld>
            <a:endParaRPr lang="en-US"/>
          </a:p>
        </p:txBody>
      </p:sp>
    </p:spTree>
    <p:extLst>
      <p:ext uri="{BB962C8B-B14F-4D97-AF65-F5344CB8AC3E}">
        <p14:creationId xmlns:p14="http://schemas.microsoft.com/office/powerpoint/2010/main" val="4115402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lnSpcReduction="10000"/>
          </a:bodyPr>
          <a:lstStyle/>
          <a:p>
            <a:r>
              <a:rPr lang="ru-RU" sz="2000" dirty="0"/>
              <a:t>Вопрос 2</a:t>
            </a:r>
            <a:r>
              <a:rPr lang="en-US" sz="2000" dirty="0"/>
              <a:t>: </a:t>
            </a:r>
            <a:r>
              <a:rPr lang="ru-RU" sz="2000" dirty="0"/>
              <a:t>Для стран, в которых нет региональных офисов Казначейства, пожалуйста, укажите, существовали ли они раньше. Если да, то когда эти офисы были ликвидированы и по какой причине? Для стран, где есть региональные офисы – обсудите различия между деятельностью центрального Казначейства и региональными офисами.  Для обеих групп – есть ли планы по изменению количества сотрудников, и если да, то по какой причине?</a:t>
            </a:r>
            <a:endParaRPr lang="tr-TR" sz="2400" b="1" dirty="0">
              <a:solidFill>
                <a:schemeClr val="accent1">
                  <a:lumMod val="75000"/>
                </a:schemeClr>
              </a:solidFill>
            </a:endParaRPr>
          </a:p>
          <a:p>
            <a:pPr algn="l"/>
            <a:endParaRPr lang="ru-RU" sz="1900" b="1" u="sng" dirty="0">
              <a:solidFill>
                <a:srgbClr val="FF0000"/>
              </a:solidFill>
            </a:endParaRPr>
          </a:p>
          <a:p>
            <a:pPr marL="285750" indent="-285750" algn="just">
              <a:buFont typeface="Wingdings" panose="05000000000000000000" pitchFamily="2" charset="2"/>
              <a:buChar char="Ø"/>
            </a:pPr>
            <a:r>
              <a:rPr lang="ru-RU" sz="1900" i="1" dirty="0">
                <a:solidFill>
                  <a:schemeClr val="accent1">
                    <a:lumMod val="75000"/>
                  </a:schemeClr>
                </a:solidFill>
              </a:rPr>
              <a:t> Региональных офисов казначейства нет в Армении и Грузии</a:t>
            </a:r>
            <a:endParaRPr lang="en-US" sz="1900" i="1" dirty="0">
              <a:solidFill>
                <a:schemeClr val="accent1">
                  <a:lumMod val="75000"/>
                </a:schemeClr>
              </a:solidFill>
            </a:endParaRPr>
          </a:p>
          <a:p>
            <a:pPr marL="285750" indent="-285750" algn="just">
              <a:buFont typeface="Wingdings" panose="05000000000000000000" pitchFamily="2" charset="2"/>
              <a:buChar char="Ø"/>
            </a:pPr>
            <a:r>
              <a:rPr lang="ru-RU" sz="1900" b="1" i="1" dirty="0">
                <a:solidFill>
                  <a:schemeClr val="accent1">
                    <a:lumMod val="75000"/>
                  </a:schemeClr>
                </a:solidFill>
              </a:rPr>
              <a:t>В Армении </a:t>
            </a:r>
            <a:r>
              <a:rPr lang="ru-RU" sz="1900" i="1" dirty="0">
                <a:solidFill>
                  <a:schemeClr val="accent1">
                    <a:lumMod val="75000"/>
                  </a:schemeClr>
                </a:solidFill>
              </a:rPr>
              <a:t>не все клиенты хотели переходить на электронную систему, но потом они ее оценили, работать намного лечге. Бумажный оборот был намного сложнее и дороже. Система сама проверяет на возможные ошибки, сократилась нагрузка. В период перехода были трудности, теперь привыкли. </a:t>
            </a:r>
          </a:p>
          <a:p>
            <a:pPr marL="285750" indent="-285750" algn="just">
              <a:buFont typeface="Wingdings" panose="05000000000000000000" pitchFamily="2" charset="2"/>
              <a:buChar char="Ø"/>
            </a:pPr>
            <a:r>
              <a:rPr lang="ru-RU" sz="1900" b="1" i="1" dirty="0">
                <a:solidFill>
                  <a:schemeClr val="accent1">
                    <a:lumMod val="75000"/>
                  </a:schemeClr>
                </a:solidFill>
              </a:rPr>
              <a:t>В Грузии </a:t>
            </a:r>
            <a:r>
              <a:rPr lang="ru-RU" sz="1900" i="1" dirty="0">
                <a:solidFill>
                  <a:schemeClr val="accent1">
                    <a:lumMod val="75000"/>
                  </a:schemeClr>
                </a:solidFill>
              </a:rPr>
              <a:t>опасались реформы, раньше были бумаги с подписью и печатью. Процесс перехода занял примерно год, был интенсивный тренинг, потом очень беспокоились по поводу сокращений. Но местные организации, которые переходили на электронное казначейство, забрали местных сотрудников казначейства себе как более квалифицированных.</a:t>
            </a:r>
          </a:p>
          <a:p>
            <a:pPr marL="285750" indent="-285750" algn="just">
              <a:buFont typeface="Wingdings" panose="05000000000000000000" pitchFamily="2" charset="2"/>
              <a:buChar char="Ø"/>
            </a:pPr>
            <a:r>
              <a:rPr lang="ru-RU" sz="1900" i="1" dirty="0">
                <a:solidFill>
                  <a:schemeClr val="accent1">
                    <a:lumMod val="75000"/>
                  </a:schemeClr>
                </a:solidFill>
              </a:rPr>
              <a:t>Обе страны не очень большие по площади. </a:t>
            </a:r>
            <a:endParaRPr lang="en-US" sz="1900" i="1" dirty="0">
              <a:solidFill>
                <a:schemeClr val="accent1">
                  <a:lumMod val="75000"/>
                </a:schemeClr>
              </a:solidFill>
            </a:endParaRPr>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5</a:t>
            </a:fld>
            <a:endParaRPr lang="en-US"/>
          </a:p>
        </p:txBody>
      </p:sp>
    </p:spTree>
    <p:extLst>
      <p:ext uri="{BB962C8B-B14F-4D97-AF65-F5344CB8AC3E}">
        <p14:creationId xmlns:p14="http://schemas.microsoft.com/office/powerpoint/2010/main" val="2606610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lnSpcReduction="10000"/>
          </a:bodyPr>
          <a:lstStyle/>
          <a:p>
            <a:pPr algn="l"/>
            <a:endParaRPr lang="ru-RU" sz="1900" b="1" u="sng" dirty="0">
              <a:solidFill>
                <a:srgbClr val="FF0000"/>
              </a:solidFill>
            </a:endParaRPr>
          </a:p>
          <a:p>
            <a:pPr marL="285750" indent="-285750" algn="just">
              <a:buFont typeface="Wingdings" panose="05000000000000000000" pitchFamily="2" charset="2"/>
              <a:buChar char="Ø"/>
            </a:pPr>
            <a:r>
              <a:rPr lang="ru-RU" sz="1900" b="1" i="1" dirty="0">
                <a:solidFill>
                  <a:schemeClr val="accent1">
                    <a:lumMod val="75000"/>
                  </a:schemeClr>
                </a:solidFill>
              </a:rPr>
              <a:t>Казахстан</a:t>
            </a:r>
            <a:r>
              <a:rPr lang="en-US" sz="1900" b="1" i="1" dirty="0">
                <a:solidFill>
                  <a:schemeClr val="accent1">
                    <a:lumMod val="75000"/>
                  </a:schemeClr>
                </a:solidFill>
              </a:rPr>
              <a:t>: </a:t>
            </a:r>
            <a:r>
              <a:rPr lang="ru-RU" sz="1900" i="1" dirty="0">
                <a:solidFill>
                  <a:schemeClr val="accent1">
                    <a:lumMod val="75000"/>
                  </a:schemeClr>
                </a:solidFill>
              </a:rPr>
              <a:t>в составе Минфина 5 ведомств – формирование зарплаты для всех органов минфина, формирование отчетности, госзакупки, квалификация строительных организаций по Казахстану по госконтрактам. Это в том числе работа и региональных органов. В 2021 году было сокращение госаппарата, включая Казначейство.</a:t>
            </a:r>
          </a:p>
          <a:p>
            <a:pPr marL="285750" indent="-285750" algn="just">
              <a:buFont typeface="Wingdings" panose="05000000000000000000" pitchFamily="2" charset="2"/>
              <a:buChar char="Ø"/>
            </a:pPr>
            <a:r>
              <a:rPr lang="ru-RU" sz="1900" b="1" i="1" dirty="0">
                <a:solidFill>
                  <a:schemeClr val="accent1">
                    <a:lumMod val="75000"/>
                  </a:schemeClr>
                </a:solidFill>
              </a:rPr>
              <a:t>Молдова</a:t>
            </a:r>
            <a:r>
              <a:rPr lang="en-US" sz="1900" b="1" i="1" dirty="0">
                <a:solidFill>
                  <a:schemeClr val="accent1">
                    <a:lumMod val="75000"/>
                  </a:schemeClr>
                </a:solidFill>
              </a:rPr>
              <a:t>:</a:t>
            </a:r>
            <a:r>
              <a:rPr lang="en-US" sz="1900" i="1" dirty="0">
                <a:solidFill>
                  <a:schemeClr val="accent1">
                    <a:lumMod val="75000"/>
                  </a:schemeClr>
                </a:solidFill>
              </a:rPr>
              <a:t> </a:t>
            </a:r>
            <a:r>
              <a:rPr lang="ru-RU" sz="1900" i="1" dirty="0">
                <a:solidFill>
                  <a:schemeClr val="accent1">
                    <a:lumMod val="75000"/>
                  </a:schemeClr>
                </a:solidFill>
              </a:rPr>
              <a:t>обслуживание госпрограм терорганами казначейства (например, ипотечный кредит на более выгодных условиях). Терорганы работают с каждым клиентом, проверяют каждый пакет, делают ежемесячную выплату компенсаций. Работа по </a:t>
            </a:r>
            <a:r>
              <a:rPr lang="ru-RU" sz="1900" i="1" dirty="0" err="1">
                <a:solidFill>
                  <a:schemeClr val="accent1">
                    <a:lumMod val="75000"/>
                  </a:schemeClr>
                </a:solidFill>
              </a:rPr>
              <a:t>соцпрограммам</a:t>
            </a:r>
            <a:endParaRPr lang="ru-RU" sz="1900" i="1" dirty="0">
              <a:solidFill>
                <a:schemeClr val="accent1">
                  <a:lumMod val="75000"/>
                </a:schemeClr>
              </a:solidFill>
            </a:endParaRPr>
          </a:p>
          <a:p>
            <a:pPr marL="285750" indent="-285750" algn="just">
              <a:buFont typeface="Wingdings" panose="05000000000000000000" pitchFamily="2" charset="2"/>
              <a:buChar char="Ø"/>
            </a:pPr>
            <a:r>
              <a:rPr lang="ru-RU" sz="1900" b="1" i="1" dirty="0">
                <a:solidFill>
                  <a:schemeClr val="accent1">
                    <a:lumMod val="75000"/>
                  </a:schemeClr>
                </a:solidFill>
              </a:rPr>
              <a:t>Азербайджан:</a:t>
            </a:r>
            <a:r>
              <a:rPr lang="ru-RU" sz="1900" i="1" dirty="0">
                <a:solidFill>
                  <a:schemeClr val="accent1">
                    <a:lumMod val="75000"/>
                  </a:schemeClr>
                </a:solidFill>
              </a:rPr>
              <a:t> пока новых функций нет, хотим минимизировать </a:t>
            </a:r>
            <a:r>
              <a:rPr lang="ru-RU" sz="1900" i="1" dirty="0" err="1">
                <a:solidFill>
                  <a:schemeClr val="accent1">
                    <a:lumMod val="75000"/>
                  </a:schemeClr>
                </a:solidFill>
              </a:rPr>
              <a:t>терорганы</a:t>
            </a:r>
            <a:r>
              <a:rPr lang="ru-RU" sz="1900" i="1" dirty="0">
                <a:solidFill>
                  <a:schemeClr val="accent1">
                    <a:lumMod val="75000"/>
                  </a:schemeClr>
                </a:solidFill>
              </a:rPr>
              <a:t> казначейства. Одно только для закупок Минобороны и пр. Другое – только здравоохранение и образование. Третье – которое будет обслуживать </a:t>
            </a:r>
            <a:r>
              <a:rPr lang="ru-RU" sz="1900" i="1" dirty="0" err="1">
                <a:solidFill>
                  <a:schemeClr val="accent1">
                    <a:lumMod val="75000"/>
                  </a:schemeClr>
                </a:solidFill>
              </a:rPr>
              <a:t>квазигоссектор</a:t>
            </a:r>
            <a:r>
              <a:rPr lang="ru-RU" sz="1900" i="1" dirty="0">
                <a:solidFill>
                  <a:schemeClr val="accent1">
                    <a:lumMod val="75000"/>
                  </a:schemeClr>
                </a:solidFill>
              </a:rPr>
              <a:t>. Может быть, еще аппарат правительства, МИД и пр. Хотим сделать </a:t>
            </a:r>
            <a:r>
              <a:rPr lang="ru-RU" sz="1900" i="1" dirty="0" err="1">
                <a:solidFill>
                  <a:schemeClr val="accent1">
                    <a:lumMod val="75000"/>
                  </a:schemeClr>
                </a:solidFill>
              </a:rPr>
              <a:t>терорганы</a:t>
            </a:r>
            <a:r>
              <a:rPr lang="ru-RU" sz="1900" i="1" dirty="0">
                <a:solidFill>
                  <a:schemeClr val="accent1">
                    <a:lumMod val="75000"/>
                  </a:schemeClr>
                </a:solidFill>
              </a:rPr>
              <a:t> по секторам, отказаться от второго уровня совсем. Сейчас обслуживание уже через портал. Возникает социальный вопрос, если придется сокращать сотрудников, сокращение сотрудников уже началось. Были укрупнения, пенсионеры, уход на другую работу.</a:t>
            </a:r>
            <a:endParaRPr lang="en-ZA" sz="1900" i="1" dirty="0">
              <a:solidFill>
                <a:schemeClr val="accent1">
                  <a:lumMod val="75000"/>
                </a:schemeClr>
              </a:solidFill>
            </a:endParaRPr>
          </a:p>
          <a:p>
            <a:pPr marL="457200" indent="-457200" algn="l">
              <a:buFont typeface="Arial" panose="020B0604020202020204" pitchFamily="34" charset="0"/>
              <a:buChar char="•"/>
            </a:pPr>
            <a:endParaRPr lang="ru-RU" sz="1900" b="1" dirty="0">
              <a:solidFill>
                <a:schemeClr val="accent1">
                  <a:lumMod val="75000"/>
                </a:schemeClr>
              </a:solidFill>
            </a:endParaRPr>
          </a:p>
          <a:p>
            <a:pPr algn="l"/>
            <a:endParaRPr lang="en-ZA" sz="1900" dirty="0">
              <a:solidFill>
                <a:schemeClr val="accent1">
                  <a:lumMod val="75000"/>
                </a:schemeClr>
              </a:solidFill>
            </a:endParaRPr>
          </a:p>
          <a:p>
            <a:pPr marL="457200" indent="-457200" algn="l">
              <a:buFont typeface="Arial" panose="020B0604020202020204" pitchFamily="34" charset="0"/>
              <a:buChar char="•"/>
            </a:pPr>
            <a:endParaRPr lang="en-ZA" sz="1800" dirty="0">
              <a:solidFill>
                <a:schemeClr val="accent1">
                  <a:lumMod val="75000"/>
                </a:schemeClr>
              </a:solidFill>
            </a:endParaRPr>
          </a:p>
          <a:p>
            <a:pPr marL="457200" indent="-457200" algn="l">
              <a:buFont typeface="Arial" panose="020B0604020202020204" pitchFamily="34" charset="0"/>
              <a:buChar char="•"/>
            </a:pPr>
            <a:endParaRPr lang="en-ZA" sz="1800" dirty="0">
              <a:solidFill>
                <a:schemeClr val="accent1">
                  <a:lumMod val="75000"/>
                </a:schemeClr>
              </a:solidFill>
            </a:endParaRPr>
          </a:p>
          <a:p>
            <a:pPr algn="l"/>
            <a:endParaRPr lang="en-ZA" sz="1800" dirty="0">
              <a:solidFill>
                <a:schemeClr val="accent1">
                  <a:lumMod val="75000"/>
                </a:schemeClr>
              </a:solidFill>
            </a:endParaRP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6</a:t>
            </a:fld>
            <a:endParaRPr lang="en-US"/>
          </a:p>
        </p:txBody>
      </p:sp>
    </p:spTree>
    <p:extLst>
      <p:ext uri="{BB962C8B-B14F-4D97-AF65-F5344CB8AC3E}">
        <p14:creationId xmlns:p14="http://schemas.microsoft.com/office/powerpoint/2010/main" val="3843419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lnSpcReduction="10000"/>
          </a:bodyPr>
          <a:lstStyle/>
          <a:p>
            <a:pPr algn="l"/>
            <a:endParaRPr lang="ru-RU" sz="2100" b="1" u="sng" dirty="0">
              <a:solidFill>
                <a:srgbClr val="FF0000"/>
              </a:solidFill>
            </a:endParaRP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ru-RU" sz="1800" b="1" i="1" u="none" strike="noStrike" kern="1200" cap="none" spc="0" normalizeH="0" baseline="0" noProof="0" dirty="0">
                <a:ln>
                  <a:noFill/>
                </a:ln>
                <a:solidFill>
                  <a:srgbClr val="4F81BD">
                    <a:lumMod val="75000"/>
                  </a:srgbClr>
                </a:solidFill>
                <a:effectLst/>
                <a:uLnTx/>
                <a:uFillTx/>
                <a:latin typeface="Calibri"/>
                <a:ea typeface="+mn-ea"/>
                <a:cs typeface="+mn-cs"/>
              </a:rPr>
              <a:t>Кыргызстан:</a:t>
            </a:r>
            <a:r>
              <a:rPr kumimoji="0" lang="ru-RU" sz="1800" b="0" i="1" u="none" strike="noStrike" kern="1200" cap="none" spc="0" normalizeH="0" baseline="0" noProof="0" dirty="0">
                <a:ln>
                  <a:noFill/>
                </a:ln>
                <a:solidFill>
                  <a:srgbClr val="4F81BD">
                    <a:lumMod val="75000"/>
                  </a:srgbClr>
                </a:solidFill>
                <a:effectLst/>
                <a:uLnTx/>
                <a:uFillTx/>
                <a:latin typeface="Calibri"/>
                <a:ea typeface="+mn-ea"/>
                <a:cs typeface="+mn-cs"/>
              </a:rPr>
              <a:t> 54 первого уровня выполняют функции второго уровня. </a:t>
            </a:r>
            <a:r>
              <a:rPr kumimoji="0" lang="ru-RU" sz="1800" b="0" i="1" u="none" strike="noStrike" kern="1200" cap="none" spc="0" normalizeH="0" baseline="0" noProof="0" dirty="0" err="1">
                <a:ln>
                  <a:noFill/>
                </a:ln>
                <a:solidFill>
                  <a:srgbClr val="4F81BD">
                    <a:lumMod val="75000"/>
                  </a:srgbClr>
                </a:solidFill>
                <a:effectLst/>
                <a:uLnTx/>
                <a:uFillTx/>
                <a:latin typeface="Calibri"/>
                <a:ea typeface="+mn-ea"/>
                <a:cs typeface="+mn-cs"/>
              </a:rPr>
              <a:t>Теруровень</a:t>
            </a:r>
            <a:r>
              <a:rPr kumimoji="0" lang="ru-RU" sz="1800" b="0" i="1" u="none" strike="noStrike" kern="1200" cap="none" spc="0" normalizeH="0" baseline="0" noProof="0" dirty="0">
                <a:ln>
                  <a:noFill/>
                </a:ln>
                <a:solidFill>
                  <a:srgbClr val="4F81BD">
                    <a:lumMod val="75000"/>
                  </a:srgbClr>
                </a:solidFill>
                <a:effectLst/>
                <a:uLnTx/>
                <a:uFillTx/>
                <a:latin typeface="Calibri"/>
                <a:ea typeface="+mn-ea"/>
                <a:cs typeface="+mn-cs"/>
              </a:rPr>
              <a:t> – очень маленькие отделения.</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ru-RU" sz="1800" b="1" i="1" u="none" strike="noStrike" kern="1200" cap="none" spc="0" normalizeH="0" baseline="0" noProof="0" dirty="0">
                <a:ln>
                  <a:noFill/>
                </a:ln>
                <a:solidFill>
                  <a:srgbClr val="4F81BD">
                    <a:lumMod val="75000"/>
                  </a:srgbClr>
                </a:solidFill>
                <a:effectLst/>
                <a:uLnTx/>
                <a:uFillTx/>
                <a:latin typeface="Calibri"/>
                <a:ea typeface="+mn-ea"/>
                <a:cs typeface="+mn-cs"/>
              </a:rPr>
              <a:t>Узбекистан:</a:t>
            </a:r>
            <a:r>
              <a:rPr kumimoji="0" lang="ru-RU" sz="1800" b="0" i="1" u="none" strike="noStrike" kern="1200" cap="none" spc="0" normalizeH="0" baseline="0" noProof="0" dirty="0">
                <a:ln>
                  <a:noFill/>
                </a:ln>
                <a:solidFill>
                  <a:srgbClr val="4F81BD">
                    <a:lumMod val="75000"/>
                  </a:srgbClr>
                </a:solidFill>
                <a:effectLst/>
                <a:uLnTx/>
                <a:uFillTx/>
                <a:latin typeface="Calibri"/>
                <a:ea typeface="+mn-ea"/>
                <a:cs typeface="+mn-cs"/>
              </a:rPr>
              <a:t> 208 районных подразделения, в основном платежи и регистрация договоров. Также проверяют кассовое исполнение бюджета. Идет значительное сокращение численности персонала за счет автоматизации со времени заполнения опроса. </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ru-RU" sz="1800" b="1" i="1" u="none" strike="noStrike" kern="1200" cap="none" spc="0" normalizeH="0" baseline="0" noProof="0" dirty="0">
                <a:ln>
                  <a:noFill/>
                </a:ln>
                <a:solidFill>
                  <a:srgbClr val="4F81BD">
                    <a:lumMod val="75000"/>
                  </a:srgbClr>
                </a:solidFill>
                <a:effectLst/>
                <a:uLnTx/>
                <a:uFillTx/>
                <a:latin typeface="Calibri"/>
                <a:ea typeface="+mn-ea"/>
                <a:cs typeface="+mn-cs"/>
              </a:rPr>
              <a:t>Таджикистан:</a:t>
            </a:r>
            <a:r>
              <a:rPr kumimoji="0" lang="ru-RU" sz="1800" b="0" i="1" u="none" strike="noStrike" kern="1200" cap="none" spc="0" normalizeH="0" baseline="0" noProof="0" dirty="0">
                <a:ln>
                  <a:noFill/>
                </a:ln>
                <a:solidFill>
                  <a:srgbClr val="4F81BD">
                    <a:lumMod val="75000"/>
                  </a:srgbClr>
                </a:solidFill>
                <a:effectLst/>
                <a:uLnTx/>
                <a:uFillTx/>
                <a:latin typeface="Calibri"/>
                <a:ea typeface="+mn-ea"/>
                <a:cs typeface="+mn-cs"/>
              </a:rPr>
              <a:t> 69 региональные и местные, 5-6 человек в региональных отделениях. Пока нет изменений в количестве.</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endParaRPr kumimoji="0" lang="ru-RU" sz="1800" b="0" i="1" u="none" strike="noStrike" kern="1200" cap="none" spc="0" normalizeH="0" baseline="0" noProof="0" dirty="0">
              <a:ln>
                <a:noFill/>
              </a:ln>
              <a:solidFill>
                <a:srgbClr val="4F81BD">
                  <a:lumMod val="75000"/>
                </a:srgbClr>
              </a:solidFill>
              <a:effectLst/>
              <a:uLnTx/>
              <a:uFillTx/>
              <a:latin typeface="Calibri"/>
              <a:ea typeface="+mn-ea"/>
              <a:cs typeface="+mn-cs"/>
            </a:endParaRP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lang="ru-RU" sz="1800" i="1" dirty="0">
                <a:solidFill>
                  <a:srgbClr val="4F81BD">
                    <a:lumMod val="75000"/>
                  </a:srgbClr>
                </a:solidFill>
                <a:latin typeface="Calibri"/>
              </a:rPr>
              <a:t>Работа</a:t>
            </a:r>
            <a:r>
              <a:rPr kumimoji="0" lang="ru-RU" sz="1800" b="0" i="1" u="none" strike="noStrike" kern="1200" cap="none" spc="0" normalizeH="0" baseline="0" noProof="0" dirty="0">
                <a:ln>
                  <a:noFill/>
                </a:ln>
                <a:solidFill>
                  <a:srgbClr val="4F81BD">
                    <a:lumMod val="75000"/>
                  </a:srgbClr>
                </a:solidFill>
                <a:effectLst/>
                <a:uLnTx/>
                <a:uFillTx/>
                <a:latin typeface="Calibri"/>
                <a:ea typeface="+mn-ea"/>
                <a:cs typeface="+mn-cs"/>
              </a:rPr>
              <a:t> без </a:t>
            </a:r>
            <a:r>
              <a:rPr kumimoji="0" lang="ru-RU" sz="1800" b="0" i="1" u="none" strike="noStrike" kern="1200" cap="none" spc="0" normalizeH="0" baseline="0" noProof="0" dirty="0" err="1">
                <a:ln>
                  <a:noFill/>
                </a:ln>
                <a:solidFill>
                  <a:srgbClr val="4F81BD">
                    <a:lumMod val="75000"/>
                  </a:srgbClr>
                </a:solidFill>
                <a:effectLst/>
                <a:uLnTx/>
                <a:uFillTx/>
                <a:latin typeface="Calibri"/>
                <a:ea typeface="+mn-ea"/>
                <a:cs typeface="+mn-cs"/>
              </a:rPr>
              <a:t>терорганов</a:t>
            </a:r>
            <a:r>
              <a:rPr kumimoji="0" lang="ru-RU" sz="1800" b="0" i="1" u="none" strike="noStrike" kern="1200" cap="none" spc="0" normalizeH="0" baseline="0" noProof="0" dirty="0">
                <a:ln>
                  <a:noFill/>
                </a:ln>
                <a:solidFill>
                  <a:srgbClr val="4F81BD">
                    <a:lumMod val="75000"/>
                  </a:srgbClr>
                </a:solidFill>
                <a:effectLst/>
                <a:uLnTx/>
                <a:uFillTx/>
                <a:latin typeface="Calibri"/>
                <a:ea typeface="+mn-ea"/>
                <a:cs typeface="+mn-cs"/>
              </a:rPr>
              <a:t> Казначейства возможна в небольших странах. Автоматизация происходит всюду, хотя и разными темпами.</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ru-RU" sz="1800" b="1" i="1" u="none" strike="noStrike" kern="1200" cap="none" spc="0" normalizeH="0" baseline="0" noProof="0" dirty="0">
                <a:ln>
                  <a:noFill/>
                </a:ln>
                <a:solidFill>
                  <a:srgbClr val="4F81BD">
                    <a:lumMod val="75000"/>
                  </a:srgbClr>
                </a:solidFill>
                <a:effectLst/>
                <a:uLnTx/>
                <a:uFillTx/>
                <a:latin typeface="Calibri"/>
                <a:ea typeface="+mn-ea"/>
                <a:cs typeface="+mn-cs"/>
              </a:rPr>
              <a:t>Казахстан</a:t>
            </a:r>
            <a:r>
              <a:rPr kumimoji="0" lang="ru-RU" sz="1800" b="0" i="1" u="none" strike="noStrike" kern="1200" cap="none" spc="0" normalizeH="0" baseline="0" noProof="0" dirty="0">
                <a:ln>
                  <a:noFill/>
                </a:ln>
                <a:solidFill>
                  <a:srgbClr val="4F81BD">
                    <a:lumMod val="75000"/>
                  </a:srgbClr>
                </a:solidFill>
                <a:effectLst/>
                <a:uLnTx/>
                <a:uFillTx/>
                <a:latin typeface="Calibri"/>
                <a:ea typeface="+mn-ea"/>
                <a:cs typeface="+mn-cs"/>
              </a:rPr>
              <a:t> – очень большая территория, централизация невозможна + 4 уровня бюджета</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ru-RU" sz="1800" b="1" i="1" u="none" strike="noStrike" kern="1200" cap="none" spc="0" normalizeH="0" baseline="0" noProof="0" dirty="0">
                <a:ln>
                  <a:noFill/>
                </a:ln>
                <a:solidFill>
                  <a:srgbClr val="4F81BD">
                    <a:lumMod val="75000"/>
                  </a:srgbClr>
                </a:solidFill>
                <a:effectLst/>
                <a:uLnTx/>
                <a:uFillTx/>
                <a:latin typeface="Calibri"/>
                <a:ea typeface="+mn-ea"/>
                <a:cs typeface="+mn-cs"/>
              </a:rPr>
              <a:t>Азербайджан</a:t>
            </a:r>
            <a:r>
              <a:rPr kumimoji="0" lang="ru-RU" sz="1800" b="0" i="1" u="none" strike="noStrike" kern="1200" cap="none" spc="0" normalizeH="0" baseline="0" noProof="0" dirty="0">
                <a:ln>
                  <a:noFill/>
                </a:ln>
                <a:solidFill>
                  <a:srgbClr val="4F81BD">
                    <a:lumMod val="75000"/>
                  </a:srgbClr>
                </a:solidFill>
                <a:effectLst/>
                <a:uLnTx/>
                <a:uFillTx/>
                <a:latin typeface="Calibri"/>
                <a:ea typeface="+mn-ea"/>
                <a:cs typeface="+mn-cs"/>
              </a:rPr>
              <a:t> – обсуждаются различные варианты. Теоретически возможно, но много разных факторов.</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ru-RU" sz="1800" b="1" i="1" u="none" strike="noStrike" kern="1200" cap="none" spc="0" normalizeH="0" baseline="0" noProof="0" dirty="0">
                <a:ln>
                  <a:noFill/>
                </a:ln>
                <a:solidFill>
                  <a:srgbClr val="4F81BD">
                    <a:lumMod val="75000"/>
                  </a:srgbClr>
                </a:solidFill>
                <a:effectLst/>
                <a:uLnTx/>
                <a:uFillTx/>
                <a:latin typeface="Calibri"/>
                <a:ea typeface="+mn-ea"/>
                <a:cs typeface="+mn-cs"/>
              </a:rPr>
              <a:t>Молдова</a:t>
            </a:r>
            <a:r>
              <a:rPr kumimoji="0" lang="ru-RU" sz="1800" b="0" i="1" u="none" strike="noStrike" kern="1200" cap="none" spc="0" normalizeH="0" baseline="0" noProof="0" dirty="0">
                <a:ln>
                  <a:noFill/>
                </a:ln>
                <a:solidFill>
                  <a:srgbClr val="4F81BD">
                    <a:lumMod val="75000"/>
                  </a:srgbClr>
                </a:solidFill>
                <a:effectLst/>
                <a:uLnTx/>
                <a:uFillTx/>
                <a:latin typeface="Calibri"/>
                <a:ea typeface="+mn-ea"/>
                <a:cs typeface="+mn-cs"/>
              </a:rPr>
              <a:t> – большое движение произошло в сторону резкого сокращения </a:t>
            </a:r>
            <a:r>
              <a:rPr kumimoji="0" lang="ru-RU" sz="1800" b="0" i="1" u="none" strike="noStrike" kern="1200" cap="none" spc="0" normalizeH="0" baseline="0" noProof="0" dirty="0" err="1">
                <a:ln>
                  <a:noFill/>
                </a:ln>
                <a:solidFill>
                  <a:srgbClr val="4F81BD">
                    <a:lumMod val="75000"/>
                  </a:srgbClr>
                </a:solidFill>
                <a:effectLst/>
                <a:uLnTx/>
                <a:uFillTx/>
                <a:latin typeface="Calibri"/>
                <a:ea typeface="+mn-ea"/>
                <a:cs typeface="+mn-cs"/>
              </a:rPr>
              <a:t>терорганов</a:t>
            </a:r>
            <a:r>
              <a:rPr kumimoji="0" lang="ru-RU" sz="1800" b="0" i="1" u="none" strike="noStrike" kern="1200" cap="none" spc="0" normalizeH="0" baseline="0" noProof="0" dirty="0">
                <a:ln>
                  <a:noFill/>
                </a:ln>
                <a:solidFill>
                  <a:srgbClr val="4F81BD">
                    <a:lumMod val="75000"/>
                  </a:srgbClr>
                </a:solidFill>
                <a:effectLst/>
                <a:uLnTx/>
                <a:uFillTx/>
                <a:latin typeface="Calibri"/>
                <a:ea typeface="+mn-ea"/>
                <a:cs typeface="+mn-cs"/>
              </a:rPr>
              <a:t> в 2017 году. Это было политическое решение, было очень тяжело, ИФМИС не был адаптирован, есть существенные ограничения по количеству изменений, которые можно сделать. Больше таких резких изменений не было. Сейчас обсуждается объединение всех </a:t>
            </a:r>
            <a:r>
              <a:rPr kumimoji="0" lang="ru-RU" sz="1800" b="0" i="1" u="none" strike="noStrike" kern="1200" cap="none" spc="0" normalizeH="0" baseline="0" noProof="0" dirty="0" err="1">
                <a:ln>
                  <a:noFill/>
                </a:ln>
                <a:solidFill>
                  <a:srgbClr val="4F81BD">
                    <a:lumMod val="75000"/>
                  </a:srgbClr>
                </a:solidFill>
                <a:effectLst/>
                <a:uLnTx/>
                <a:uFillTx/>
                <a:latin typeface="Calibri"/>
                <a:ea typeface="+mn-ea"/>
                <a:cs typeface="+mn-cs"/>
              </a:rPr>
              <a:t>терказначейств</a:t>
            </a:r>
            <a:r>
              <a:rPr kumimoji="0" lang="ru-RU" sz="1800" b="0" i="1" u="none" strike="noStrike" kern="1200" cap="none" spc="0" normalizeH="0" baseline="0" noProof="0" dirty="0">
                <a:ln>
                  <a:noFill/>
                </a:ln>
                <a:solidFill>
                  <a:srgbClr val="4F81BD">
                    <a:lumMod val="75000"/>
                  </a:srgbClr>
                </a:solidFill>
                <a:effectLst/>
                <a:uLnTx/>
                <a:uFillTx/>
                <a:latin typeface="Calibri"/>
                <a:ea typeface="+mn-ea"/>
                <a:cs typeface="+mn-cs"/>
              </a:rPr>
              <a:t> в Кишиневе. Адаптация заняла 3-4 года.</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endParaRPr kumimoji="0" lang="ru-RU" sz="1800" b="0" i="1" u="none" strike="noStrike" kern="1200" cap="none" spc="0" normalizeH="0" baseline="0" noProof="0" dirty="0">
              <a:ln>
                <a:noFill/>
              </a:ln>
              <a:solidFill>
                <a:srgbClr val="4F81BD">
                  <a:lumMod val="75000"/>
                </a:srgbClr>
              </a:solidFill>
              <a:effectLst/>
              <a:uLnTx/>
              <a:uFillTx/>
              <a:latin typeface="Calibri"/>
              <a:ea typeface="+mn-ea"/>
              <a:cs typeface="+mn-cs"/>
            </a:endParaRPr>
          </a:p>
          <a:p>
            <a:pPr marL="457200" indent="-457200" algn="l">
              <a:buFont typeface="Arial" panose="020B0604020202020204" pitchFamily="34" charset="0"/>
              <a:buChar char="•"/>
            </a:pPr>
            <a:endParaRPr lang="ru-RU" sz="1800" b="1" dirty="0">
              <a:solidFill>
                <a:schemeClr val="accent1">
                  <a:lumMod val="75000"/>
                </a:schemeClr>
              </a:solidFill>
            </a:endParaRPr>
          </a:p>
          <a:p>
            <a:pPr algn="l"/>
            <a:endParaRPr lang="en-ZA" sz="1800" i="1" dirty="0">
              <a:solidFill>
                <a:schemeClr val="accent1">
                  <a:lumMod val="75000"/>
                </a:schemeClr>
              </a:solidFill>
            </a:endParaRPr>
          </a:p>
          <a:p>
            <a:pPr algn="l"/>
            <a:endParaRPr lang="en-ZA" sz="1800" dirty="0">
              <a:solidFill>
                <a:schemeClr val="accent1">
                  <a:lumMod val="75000"/>
                </a:schemeClr>
              </a:solidFill>
            </a:endParaRPr>
          </a:p>
          <a:p>
            <a:pPr marL="457200" indent="-457200" algn="l">
              <a:buFont typeface="Arial" panose="020B0604020202020204" pitchFamily="34" charset="0"/>
              <a:buChar char="•"/>
            </a:pPr>
            <a:endParaRPr lang="en-ZA" sz="1800" dirty="0">
              <a:solidFill>
                <a:schemeClr val="accent1">
                  <a:lumMod val="75000"/>
                </a:schemeClr>
              </a:solidFill>
            </a:endParaRPr>
          </a:p>
          <a:p>
            <a:pPr marL="457200" indent="-457200" algn="l">
              <a:buFont typeface="Arial" panose="020B0604020202020204" pitchFamily="34" charset="0"/>
              <a:buChar char="•"/>
            </a:pPr>
            <a:endParaRPr lang="en-ZA" sz="1800" dirty="0">
              <a:solidFill>
                <a:schemeClr val="accent1">
                  <a:lumMod val="75000"/>
                </a:schemeClr>
              </a:solidFill>
            </a:endParaRPr>
          </a:p>
          <a:p>
            <a:pPr algn="l"/>
            <a:endParaRPr lang="en-ZA" sz="1800" dirty="0">
              <a:solidFill>
                <a:schemeClr val="accent1">
                  <a:lumMod val="75000"/>
                </a:schemeClr>
              </a:solidFill>
            </a:endParaRP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7</a:t>
            </a:fld>
            <a:endParaRPr lang="en-US"/>
          </a:p>
        </p:txBody>
      </p:sp>
    </p:spTree>
    <p:extLst>
      <p:ext uri="{BB962C8B-B14F-4D97-AF65-F5344CB8AC3E}">
        <p14:creationId xmlns:p14="http://schemas.microsoft.com/office/powerpoint/2010/main" val="3884085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068960"/>
            <a:ext cx="7560840" cy="1319808"/>
          </a:xfrm>
        </p:spPr>
        <p:txBody>
          <a:bodyPr>
            <a:normAutofit/>
          </a:bodyPr>
          <a:lstStyle/>
          <a:p>
            <a:r>
              <a:rPr lang="ru-RU" sz="3600" b="1">
                <a:solidFill>
                  <a:schemeClr val="accent1">
                    <a:lumMod val="75000"/>
                  </a:schemeClr>
                </a:solidFill>
              </a:rPr>
              <a:t>СПАСИБО ЗА ВНИМАНИЕ</a:t>
            </a:r>
            <a:r>
              <a:rPr lang="en-US" sz="3600" b="1">
                <a:solidFill>
                  <a:schemeClr val="accent1">
                    <a:lumMod val="75000"/>
                  </a:schemeClr>
                </a:solidFill>
              </a:rPr>
              <a:t>!</a:t>
            </a:r>
          </a:p>
          <a:p>
            <a:endParaRPr lang="ru-RU" sz="3000" b="1" i="1">
              <a:solidFill>
                <a:schemeClr val="accent1">
                  <a:lumMod val="75000"/>
                </a:schemeClr>
              </a:solidFill>
            </a:endParaRPr>
          </a:p>
          <a:p>
            <a:pPr marL="457200" indent="-457200" algn="l">
              <a:buFont typeface="Arial" panose="020B0604020202020204" pitchFamily="34" charset="0"/>
              <a:buChar char="•"/>
            </a:pPr>
            <a:endParaRPr lang="en-ZA" sz="2800">
              <a:solidFill>
                <a:schemeClr val="accent1">
                  <a:lumMod val="75000"/>
                </a:schemeClr>
              </a:solidFill>
            </a:endParaRPr>
          </a:p>
          <a:p>
            <a:pPr algn="l"/>
            <a:endParaRPr lang="en-ZA" sz="2800">
              <a:solidFill>
                <a:schemeClr val="accent1">
                  <a:lumMod val="75000"/>
                </a:schemeClr>
              </a:solidFill>
            </a:endParaRPr>
          </a:p>
          <a:p>
            <a:pPr algn="l"/>
            <a:endParaRPr lang="en-ZA" sz="2800">
              <a:solidFill>
                <a:schemeClr val="accent1">
                  <a:lumMod val="75000"/>
                </a:schemeClr>
              </a:solidFill>
            </a:endParaRPr>
          </a:p>
          <a:p>
            <a:pPr algn="l"/>
            <a:endParaRPr lang="en-ZA" sz="2800">
              <a:solidFill>
                <a:schemeClr val="accent1">
                  <a:lumMod val="75000"/>
                </a:schemeClr>
              </a:solidFill>
            </a:endParaRPr>
          </a:p>
          <a:p>
            <a:pPr algn="l"/>
            <a:endParaRPr lang="en-US" sz="280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8</a:t>
            </a:fld>
            <a:endParaRPr lang="en-US"/>
          </a:p>
        </p:txBody>
      </p:sp>
    </p:spTree>
    <p:extLst>
      <p:ext uri="{BB962C8B-B14F-4D97-AF65-F5344CB8AC3E}">
        <p14:creationId xmlns:p14="http://schemas.microsoft.com/office/powerpoint/2010/main" val="2371197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1004</Words>
  <Application>Microsoft Office PowerPoint</Application>
  <PresentationFormat>On-screen Show (4:3)</PresentationFormat>
  <Paragraphs>78</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Deanna Aubrey</dc:creator>
  <cp:lastModifiedBy>Yelena Slizhevskaya</cp:lastModifiedBy>
  <cp:revision>16</cp:revision>
  <cp:lastPrinted>2012-03-11T09:33:36Z</cp:lastPrinted>
  <dcterms:created xsi:type="dcterms:W3CDTF">2012-02-13T09:14:10Z</dcterms:created>
  <dcterms:modified xsi:type="dcterms:W3CDTF">2023-06-26T21:26:11Z</dcterms:modified>
</cp:coreProperties>
</file>