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6" r:id="rId3"/>
    <p:sldId id="370" r:id="rId4"/>
    <p:sldId id="368" r:id="rId5"/>
    <p:sldId id="373" r:id="rId6"/>
    <p:sldId id="365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A5DBB5-5670-440C-824E-86A61584A2F1}" v="4" dt="2023-06-26T21:41:04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9DA5DBB5-5670-440C-824E-86A61584A2F1}"/>
    <pc:docChg chg="undo custSel delSld modSld">
      <pc:chgData name="Yelena Slizhevskaya" userId="c31c118f-cc09-4814-95e2-f268a72c0a23" providerId="ADAL" clId="{9DA5DBB5-5670-440C-824E-86A61584A2F1}" dt="2023-06-26T21:51:05.541" v="200" actId="20577"/>
      <pc:docMkLst>
        <pc:docMk/>
      </pc:docMkLst>
      <pc:sldChg chg="modSp mod">
        <pc:chgData name="Yelena Slizhevskaya" userId="c31c118f-cc09-4814-95e2-f268a72c0a23" providerId="ADAL" clId="{9DA5DBB5-5670-440C-824E-86A61584A2F1}" dt="2023-06-26T21:41:04.492" v="12" actId="20578"/>
        <pc:sldMkLst>
          <pc:docMk/>
          <pc:sldMk cId="2355865019" sldId="263"/>
        </pc:sldMkLst>
        <pc:spChg chg="mod">
          <ac:chgData name="Yelena Slizhevskaya" userId="c31c118f-cc09-4814-95e2-f268a72c0a23" providerId="ADAL" clId="{9DA5DBB5-5670-440C-824E-86A61584A2F1}" dt="2023-06-26T21:41:04.492" v="12" actId="20578"/>
          <ac:spMkLst>
            <pc:docMk/>
            <pc:sldMk cId="2355865019" sldId="263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9DA5DBB5-5670-440C-824E-86A61584A2F1}" dt="2023-06-26T21:48:11.698" v="98" actId="113"/>
        <pc:sldMkLst>
          <pc:docMk/>
          <pc:sldMk cId="1985764190" sldId="366"/>
        </pc:sldMkLst>
        <pc:spChg chg="mod">
          <ac:chgData name="Yelena Slizhevskaya" userId="c31c118f-cc09-4814-95e2-f268a72c0a23" providerId="ADAL" clId="{9DA5DBB5-5670-440C-824E-86A61584A2F1}" dt="2023-06-26T21:48:11.698" v="98" actId="113"/>
          <ac:spMkLst>
            <pc:docMk/>
            <pc:sldMk cId="1985764190" sldId="366"/>
            <ac:spMk id="3" creationId="{00000000-0000-0000-0000-000000000000}"/>
          </ac:spMkLst>
        </pc:spChg>
      </pc:sldChg>
      <pc:sldChg chg="modSp del mod">
        <pc:chgData name="Yelena Slizhevskaya" userId="c31c118f-cc09-4814-95e2-f268a72c0a23" providerId="ADAL" clId="{9DA5DBB5-5670-440C-824E-86A61584A2F1}" dt="2023-06-26T21:46:59.637" v="88" actId="2696"/>
        <pc:sldMkLst>
          <pc:docMk/>
          <pc:sldMk cId="3857528924" sldId="367"/>
        </pc:sldMkLst>
        <pc:spChg chg="mod">
          <ac:chgData name="Yelena Slizhevskaya" userId="c31c118f-cc09-4814-95e2-f268a72c0a23" providerId="ADAL" clId="{9DA5DBB5-5670-440C-824E-86A61584A2F1}" dt="2023-06-26T21:46:52.659" v="85" actId="21"/>
          <ac:spMkLst>
            <pc:docMk/>
            <pc:sldMk cId="3857528924" sldId="367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9DA5DBB5-5670-440C-824E-86A61584A2F1}" dt="2023-06-26T21:50:44.033" v="195" actId="27636"/>
        <pc:sldMkLst>
          <pc:docMk/>
          <pc:sldMk cId="2832549218" sldId="368"/>
        </pc:sldMkLst>
        <pc:spChg chg="mod">
          <ac:chgData name="Yelena Slizhevskaya" userId="c31c118f-cc09-4814-95e2-f268a72c0a23" providerId="ADAL" clId="{9DA5DBB5-5670-440C-824E-86A61584A2F1}" dt="2023-06-26T21:50:44.033" v="195" actId="27636"/>
          <ac:spMkLst>
            <pc:docMk/>
            <pc:sldMk cId="2832549218" sldId="368"/>
            <ac:spMk id="3" creationId="{00000000-0000-0000-0000-000000000000}"/>
          </ac:spMkLst>
        </pc:spChg>
      </pc:sldChg>
      <pc:sldChg chg="modSp del mod">
        <pc:chgData name="Yelena Slizhevskaya" userId="c31c118f-cc09-4814-95e2-f268a72c0a23" providerId="ADAL" clId="{9DA5DBB5-5670-440C-824E-86A61584A2F1}" dt="2023-06-26T21:50:49.546" v="196" actId="2696"/>
        <pc:sldMkLst>
          <pc:docMk/>
          <pc:sldMk cId="105370452" sldId="369"/>
        </pc:sldMkLst>
        <pc:spChg chg="mod">
          <ac:chgData name="Yelena Slizhevskaya" userId="c31c118f-cc09-4814-95e2-f268a72c0a23" providerId="ADAL" clId="{9DA5DBB5-5670-440C-824E-86A61584A2F1}" dt="2023-06-26T21:50:19.897" v="187" actId="21"/>
          <ac:spMkLst>
            <pc:docMk/>
            <pc:sldMk cId="105370452" sldId="369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9DA5DBB5-5670-440C-824E-86A61584A2F1}" dt="2023-06-26T21:48:59.354" v="115" actId="255"/>
        <pc:sldMkLst>
          <pc:docMk/>
          <pc:sldMk cId="3086467865" sldId="370"/>
        </pc:sldMkLst>
        <pc:spChg chg="mod">
          <ac:chgData name="Yelena Slizhevskaya" userId="c31c118f-cc09-4814-95e2-f268a72c0a23" providerId="ADAL" clId="{9DA5DBB5-5670-440C-824E-86A61584A2F1}" dt="2023-06-26T21:48:59.354" v="115" actId="255"/>
          <ac:spMkLst>
            <pc:docMk/>
            <pc:sldMk cId="3086467865" sldId="370"/>
            <ac:spMk id="3" creationId="{00000000-0000-0000-0000-000000000000}"/>
          </ac:spMkLst>
        </pc:spChg>
      </pc:sldChg>
      <pc:sldChg chg="modSp del mod">
        <pc:chgData name="Yelena Slizhevskaya" userId="c31c118f-cc09-4814-95e2-f268a72c0a23" providerId="ADAL" clId="{9DA5DBB5-5670-440C-824E-86A61584A2F1}" dt="2023-06-26T21:49:04.325" v="116" actId="2696"/>
        <pc:sldMkLst>
          <pc:docMk/>
          <pc:sldMk cId="359367010" sldId="371"/>
        </pc:sldMkLst>
        <pc:spChg chg="mod">
          <ac:chgData name="Yelena Slizhevskaya" userId="c31c118f-cc09-4814-95e2-f268a72c0a23" providerId="ADAL" clId="{9DA5DBB5-5670-440C-824E-86A61584A2F1}" dt="2023-06-26T21:48:18.607" v="99" actId="21"/>
          <ac:spMkLst>
            <pc:docMk/>
            <pc:sldMk cId="359367010" sldId="371"/>
            <ac:spMk id="3" creationId="{00000000-0000-0000-0000-000000000000}"/>
          </ac:spMkLst>
        </pc:spChg>
      </pc:sldChg>
      <pc:sldChg chg="modSp del mod">
        <pc:chgData name="Yelena Slizhevskaya" userId="c31c118f-cc09-4814-95e2-f268a72c0a23" providerId="ADAL" clId="{9DA5DBB5-5670-440C-824E-86A61584A2F1}" dt="2023-06-26T21:50:10.143" v="186" actId="2696"/>
        <pc:sldMkLst>
          <pc:docMk/>
          <pc:sldMk cId="3719419752" sldId="372"/>
        </pc:sldMkLst>
        <pc:spChg chg="mod">
          <ac:chgData name="Yelena Slizhevskaya" userId="c31c118f-cc09-4814-95e2-f268a72c0a23" providerId="ADAL" clId="{9DA5DBB5-5670-440C-824E-86A61584A2F1}" dt="2023-06-26T21:49:24.488" v="119" actId="21"/>
          <ac:spMkLst>
            <pc:docMk/>
            <pc:sldMk cId="3719419752" sldId="372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9DA5DBB5-5670-440C-824E-86A61584A2F1}" dt="2023-06-26T21:51:05.541" v="200" actId="20577"/>
        <pc:sldMkLst>
          <pc:docMk/>
          <pc:sldMk cId="2364545248" sldId="373"/>
        </pc:sldMkLst>
        <pc:spChg chg="mod">
          <ac:chgData name="Yelena Slizhevskaya" userId="c31c118f-cc09-4814-95e2-f268a72c0a23" providerId="ADAL" clId="{9DA5DBB5-5670-440C-824E-86A61584A2F1}" dt="2023-06-26T21:51:05.541" v="200" actId="20577"/>
          <ac:spMkLst>
            <pc:docMk/>
            <pc:sldMk cId="2364545248" sldId="37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66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22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76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/>
          </a:bodyPr>
          <a:lstStyle/>
          <a:p>
            <a:pPr lvl="1"/>
            <a:r>
              <a:rPr lang="ru-RU" sz="3600" b="1" dirty="0"/>
              <a:t>Пленарное заседание КС </a:t>
            </a:r>
            <a:r>
              <a:rPr lang="en-US" sz="3600" b="1" dirty="0"/>
              <a:t>PEMPAL </a:t>
            </a:r>
            <a:endParaRPr lang="ru-RU" sz="5400" b="1" dirty="0"/>
          </a:p>
          <a:p>
            <a:pPr lvl="1"/>
            <a:endParaRPr lang="en-US" sz="3600" dirty="0"/>
          </a:p>
          <a:p>
            <a:pPr lvl="1"/>
            <a:r>
              <a:rPr lang="ru-RU" sz="2600" b="1" dirty="0">
                <a:solidFill>
                  <a:srgbClr val="C00000"/>
                </a:solidFill>
              </a:rPr>
              <a:t>День </a:t>
            </a:r>
            <a:r>
              <a:rPr lang="en-US" sz="2600" b="1" dirty="0">
                <a:solidFill>
                  <a:srgbClr val="C00000"/>
                </a:solidFill>
              </a:rPr>
              <a:t>2</a:t>
            </a:r>
            <a:r>
              <a:rPr lang="ru-RU" sz="2600" b="1" dirty="0">
                <a:solidFill>
                  <a:srgbClr val="C00000"/>
                </a:solidFill>
              </a:rPr>
              <a:t> - дискуссии в малых группах</a:t>
            </a:r>
          </a:p>
          <a:p>
            <a:pPr lvl="1"/>
            <a:endParaRPr lang="ru-RU" sz="2600" b="1" dirty="0">
              <a:solidFill>
                <a:srgbClr val="C00000"/>
              </a:solidFill>
            </a:endParaRPr>
          </a:p>
          <a:p>
            <a:pPr lvl="1"/>
            <a:r>
              <a:rPr lang="ru-RU" sz="2600" b="1" dirty="0">
                <a:solidFill>
                  <a:srgbClr val="C00000"/>
                </a:solidFill>
              </a:rPr>
              <a:t>Группа 3</a:t>
            </a:r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Азербайджан, Армения,  Грузия, Казахстан, Киргизия, Молдова, Таджикистан и Узбекистан  </a:t>
            </a:r>
            <a:endParaRPr lang="en-US" sz="2600" b="1" dirty="0"/>
          </a:p>
          <a:p>
            <a:pPr lvl="1"/>
            <a:endParaRPr lang="en-US" sz="2600" b="1" dirty="0"/>
          </a:p>
          <a:p>
            <a:pPr lvl="1"/>
            <a:endParaRPr lang="en-US" sz="2600" b="1" dirty="0"/>
          </a:p>
          <a:p>
            <a:pPr lvl="1"/>
            <a:r>
              <a:rPr lang="ru-RU" b="1" dirty="0"/>
              <a:t>Алматы</a:t>
            </a:r>
            <a:r>
              <a:rPr lang="en-US" b="1" dirty="0"/>
              <a:t> (</a:t>
            </a:r>
            <a:r>
              <a:rPr lang="ru-RU" b="1" dirty="0"/>
              <a:t>Казахстан</a:t>
            </a:r>
            <a:r>
              <a:rPr lang="en-US" b="1" dirty="0"/>
              <a:t>),</a:t>
            </a:r>
            <a:r>
              <a:rPr lang="ru-RU" b="1" dirty="0"/>
              <a:t> 23-26 мая 2023 г.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r>
              <a:rPr lang="ru-RU" sz="1900" dirty="0"/>
              <a:t>Вопрос 1</a:t>
            </a:r>
            <a:r>
              <a:rPr lang="en-US" sz="1900" dirty="0">
                <a:latin typeface="Helvetica Neue" panose="02000503000000020004" pitchFamily="2" charset="0"/>
              </a:rPr>
              <a:t>:</a:t>
            </a:r>
            <a:r>
              <a:rPr lang="ru-RU" sz="1900" dirty="0"/>
              <a:t> Возможно ли использование </a:t>
            </a:r>
            <a:r>
              <a:rPr lang="ru-RU" sz="1900" dirty="0" err="1"/>
              <a:t>англофонской</a:t>
            </a:r>
            <a:r>
              <a:rPr lang="ru-RU" sz="1900" dirty="0"/>
              <a:t> модели (децентрализованный контроль) в вашей стране? Назовите и обсудите примеры управления рисками, которые вы уже применяете в системе </a:t>
            </a:r>
            <a:r>
              <a:rPr lang="ru-RU" sz="1900" dirty="0">
                <a:effectLst/>
                <a:latin typeface="Helvetica Neue" panose="02000503000000020004" pitchFamily="2" charset="0"/>
              </a:rPr>
              <a:t>управления казначейскими рисками в своей стране.</a:t>
            </a:r>
          </a:p>
          <a:p>
            <a:pPr algn="just"/>
            <a:endParaRPr lang="en-US" sz="21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В этой группе стран у всех системы с централизованными контролями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Узбекистан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Высокая степенью автоматизации, вопрос исполнения бюджета, платежей и учёта система производит сама. Оплаты происходят в облегчённом режиме.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Казначейство санкционирует платежи? Инспектора сверяют платежные поручения и электронные счета-фактуры.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Примеры риск-ориентированного подхода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проверка </a:t>
            </a:r>
            <a:r>
              <a:rPr lang="ru-RU" sz="1900" dirty="0" err="1">
                <a:solidFill>
                  <a:schemeClr val="accent1">
                    <a:lumMod val="75000"/>
                  </a:schemeClr>
                </a:solidFill>
              </a:rPr>
              <a:t>задвоения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 счетов.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По ликвидности – делается анализ на следующий месяц по ожидаемым доходам и расходам и факту за период прошлого года, определяются источники финансирования.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Азербайджан: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Изучаем пример “зеленого коридора” Грузии.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Legal </a:t>
            </a:r>
            <a:r>
              <a:rPr lang="ru-RU" sz="1900" dirty="0" err="1">
                <a:solidFill>
                  <a:schemeClr val="accent1">
                    <a:lumMod val="75000"/>
                  </a:schemeClr>
                </a:solidFill>
              </a:rPr>
              <a:t>public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900" dirty="0" err="1">
                <a:solidFill>
                  <a:schemeClr val="accent1">
                    <a:lumMod val="75000"/>
                  </a:schemeClr>
                </a:solidFill>
              </a:rPr>
              <a:t>entity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 – юридическое публичное лицо.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9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Грузия: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зеленый коридор внедрен с 2014 года: з/п, коммунальные и конкретные поставщики 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Молдова: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зеленый коридор с 2017 года, зарплата, ЖКХ, субсидии госпредприятиям.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Пока желаемая степень контроля не достигнута, имеются риски двойной оплаты счетов.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Грузия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 если у организации есть биллинговая система, посылаем прямо в их систему. Чем больше валидации в системе, тем больше тормозит система, это тоже надо учитывать.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Юридические лица публичного права почти все на Казначейском обслуживании (сейчас подключают госшколы). Следующий этап – государственные акционерные общества – этап централизации. Но организации могут участвовать в создании своего бюджета.</a:t>
            </a: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Риск зеленого коридора – только </a:t>
            </a:r>
            <a:r>
              <a:rPr lang="en-US" sz="1900" dirty="0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, но он настроен так, что на транзакции надо смотреть с ряда параметров.</a:t>
            </a: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Премии не входят в зеленый коридор. Зарплата идет в зеленый коридор, если попадает в рамки оговоренного временного коридора, если позже, то будет проверка.</a:t>
            </a:r>
            <a:endParaRPr lang="en-ZA" sz="19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Кыргызстан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внедряли в конце 2019-начале 2020. Выбрали несколько подразделений Казначейста для пилотирования. Потом каждый из этих платежей был проналазирован, по результату пилот приостановлен. Зарплата, пособия (защищенные, каждый месяц повторяющиеся платежи) теперь в рамках зеленого коридора. Теперь планируют коммунальные платежи. Переход на зеленый коридор сэкономил примерно 15% времени сотрудников Казначейства.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Сотрудники теруправлений и центрального Казначейства могут в любой момент проверить и остановить платеж через систему.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Армения: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контроль расходов с использованием различных интегрированных информационных систем. В начале бюджетного года, из системы поступают квартальные показатели по экономическим статьям.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Несмотря на автоматизацию, ответственное лицо в Казначействе должно «нажать на кнопку»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Казахстан: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упрощенный режим платежа применяется при оплате коммунальных платежей без регистрации договоров и подтверждающих документов (разновидность зеленого коридора)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Также применимо для транзакций ниже определенного порога.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4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pPr algn="just"/>
            <a:endParaRPr lang="en-US" sz="1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Таджикистан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с 2016 года система ИСУГФ. С этого времени зарплаты и пенсии сами бюджетные организации напрямую их обрабатывают. Банковский отдел казначейства проверяет на наличие средств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С 2017 года- также осуществляются коммунальные платежи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accent1">
                    <a:lumMod val="75000"/>
                  </a:schemeClr>
                </a:solidFill>
              </a:rPr>
              <a:t>Единый портал для ведения первичных документов, для проверок</a:t>
            </a:r>
            <a:endParaRPr lang="en-ZA" sz="19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4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r>
              <a:rPr lang="ru-RU" sz="3600" b="1">
                <a:solidFill>
                  <a:schemeClr val="accent1">
                    <a:lumMod val="75000"/>
                  </a:schemeClr>
                </a:solidFill>
              </a:rPr>
              <a:t>СПАСИБО ЗА ВНИМАНИЕ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ru-RU" sz="3000" b="1" i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533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Yelena Slizhevskaya</cp:lastModifiedBy>
  <cp:revision>23</cp:revision>
  <cp:lastPrinted>2012-03-11T09:33:36Z</cp:lastPrinted>
  <dcterms:created xsi:type="dcterms:W3CDTF">2012-02-13T09:14:10Z</dcterms:created>
  <dcterms:modified xsi:type="dcterms:W3CDTF">2023-06-26T21:51:13Z</dcterms:modified>
</cp:coreProperties>
</file>