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3" r:id="rId2"/>
    <p:sldId id="366" r:id="rId3"/>
    <p:sldId id="370" r:id="rId4"/>
    <p:sldId id="368" r:id="rId5"/>
    <p:sldId id="373" r:id="rId6"/>
    <p:sldId id="365" r:id="rId7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A5DBB5-5670-440C-824E-86A61584A2F1}" v="4" dt="2023-06-26T21:41:04.4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88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elena Slizhevskaya" userId="c31c118f-cc09-4814-95e2-f268a72c0a23" providerId="ADAL" clId="{9DA5DBB5-5670-440C-824E-86A61584A2F1}"/>
    <pc:docChg chg="undo custSel delSld modSld">
      <pc:chgData name="Yelena Slizhevskaya" userId="c31c118f-cc09-4814-95e2-f268a72c0a23" providerId="ADAL" clId="{9DA5DBB5-5670-440C-824E-86A61584A2F1}" dt="2023-06-26T21:51:05.541" v="200" actId="20577"/>
      <pc:docMkLst>
        <pc:docMk/>
      </pc:docMkLst>
      <pc:sldChg chg="modSp mod">
        <pc:chgData name="Yelena Slizhevskaya" userId="c31c118f-cc09-4814-95e2-f268a72c0a23" providerId="ADAL" clId="{9DA5DBB5-5670-440C-824E-86A61584A2F1}" dt="2023-06-26T21:41:04.492" v="12" actId="20578"/>
        <pc:sldMkLst>
          <pc:docMk/>
          <pc:sldMk cId="2355865019" sldId="263"/>
        </pc:sldMkLst>
        <pc:spChg chg="mod">
          <ac:chgData name="Yelena Slizhevskaya" userId="c31c118f-cc09-4814-95e2-f268a72c0a23" providerId="ADAL" clId="{9DA5DBB5-5670-440C-824E-86A61584A2F1}" dt="2023-06-26T21:41:04.492" v="12" actId="20578"/>
          <ac:spMkLst>
            <pc:docMk/>
            <pc:sldMk cId="2355865019" sldId="263"/>
            <ac:spMk id="3" creationId="{00000000-0000-0000-0000-000000000000}"/>
          </ac:spMkLst>
        </pc:spChg>
      </pc:sldChg>
      <pc:sldChg chg="modSp mod">
        <pc:chgData name="Yelena Slizhevskaya" userId="c31c118f-cc09-4814-95e2-f268a72c0a23" providerId="ADAL" clId="{9DA5DBB5-5670-440C-824E-86A61584A2F1}" dt="2023-06-26T21:48:11.698" v="98" actId="113"/>
        <pc:sldMkLst>
          <pc:docMk/>
          <pc:sldMk cId="1985764190" sldId="366"/>
        </pc:sldMkLst>
        <pc:spChg chg="mod">
          <ac:chgData name="Yelena Slizhevskaya" userId="c31c118f-cc09-4814-95e2-f268a72c0a23" providerId="ADAL" clId="{9DA5DBB5-5670-440C-824E-86A61584A2F1}" dt="2023-06-26T21:48:11.698" v="98" actId="113"/>
          <ac:spMkLst>
            <pc:docMk/>
            <pc:sldMk cId="1985764190" sldId="366"/>
            <ac:spMk id="3" creationId="{00000000-0000-0000-0000-000000000000}"/>
          </ac:spMkLst>
        </pc:spChg>
      </pc:sldChg>
      <pc:sldChg chg="modSp del mod">
        <pc:chgData name="Yelena Slizhevskaya" userId="c31c118f-cc09-4814-95e2-f268a72c0a23" providerId="ADAL" clId="{9DA5DBB5-5670-440C-824E-86A61584A2F1}" dt="2023-06-26T21:46:59.637" v="88" actId="2696"/>
        <pc:sldMkLst>
          <pc:docMk/>
          <pc:sldMk cId="3857528924" sldId="367"/>
        </pc:sldMkLst>
        <pc:spChg chg="mod">
          <ac:chgData name="Yelena Slizhevskaya" userId="c31c118f-cc09-4814-95e2-f268a72c0a23" providerId="ADAL" clId="{9DA5DBB5-5670-440C-824E-86A61584A2F1}" dt="2023-06-26T21:46:52.659" v="85" actId="21"/>
          <ac:spMkLst>
            <pc:docMk/>
            <pc:sldMk cId="3857528924" sldId="367"/>
            <ac:spMk id="3" creationId="{00000000-0000-0000-0000-000000000000}"/>
          </ac:spMkLst>
        </pc:spChg>
      </pc:sldChg>
      <pc:sldChg chg="modSp mod">
        <pc:chgData name="Yelena Slizhevskaya" userId="c31c118f-cc09-4814-95e2-f268a72c0a23" providerId="ADAL" clId="{9DA5DBB5-5670-440C-824E-86A61584A2F1}" dt="2023-06-26T21:50:44.033" v="195" actId="27636"/>
        <pc:sldMkLst>
          <pc:docMk/>
          <pc:sldMk cId="2832549218" sldId="368"/>
        </pc:sldMkLst>
        <pc:spChg chg="mod">
          <ac:chgData name="Yelena Slizhevskaya" userId="c31c118f-cc09-4814-95e2-f268a72c0a23" providerId="ADAL" clId="{9DA5DBB5-5670-440C-824E-86A61584A2F1}" dt="2023-06-26T21:50:44.033" v="195" actId="27636"/>
          <ac:spMkLst>
            <pc:docMk/>
            <pc:sldMk cId="2832549218" sldId="368"/>
            <ac:spMk id="3" creationId="{00000000-0000-0000-0000-000000000000}"/>
          </ac:spMkLst>
        </pc:spChg>
      </pc:sldChg>
      <pc:sldChg chg="modSp del mod">
        <pc:chgData name="Yelena Slizhevskaya" userId="c31c118f-cc09-4814-95e2-f268a72c0a23" providerId="ADAL" clId="{9DA5DBB5-5670-440C-824E-86A61584A2F1}" dt="2023-06-26T21:50:49.546" v="196" actId="2696"/>
        <pc:sldMkLst>
          <pc:docMk/>
          <pc:sldMk cId="105370452" sldId="369"/>
        </pc:sldMkLst>
        <pc:spChg chg="mod">
          <ac:chgData name="Yelena Slizhevskaya" userId="c31c118f-cc09-4814-95e2-f268a72c0a23" providerId="ADAL" clId="{9DA5DBB5-5670-440C-824E-86A61584A2F1}" dt="2023-06-26T21:50:19.897" v="187" actId="21"/>
          <ac:spMkLst>
            <pc:docMk/>
            <pc:sldMk cId="105370452" sldId="369"/>
            <ac:spMk id="3" creationId="{00000000-0000-0000-0000-000000000000}"/>
          </ac:spMkLst>
        </pc:spChg>
      </pc:sldChg>
      <pc:sldChg chg="modSp mod">
        <pc:chgData name="Yelena Slizhevskaya" userId="c31c118f-cc09-4814-95e2-f268a72c0a23" providerId="ADAL" clId="{9DA5DBB5-5670-440C-824E-86A61584A2F1}" dt="2023-06-26T21:48:59.354" v="115" actId="255"/>
        <pc:sldMkLst>
          <pc:docMk/>
          <pc:sldMk cId="3086467865" sldId="370"/>
        </pc:sldMkLst>
        <pc:spChg chg="mod">
          <ac:chgData name="Yelena Slizhevskaya" userId="c31c118f-cc09-4814-95e2-f268a72c0a23" providerId="ADAL" clId="{9DA5DBB5-5670-440C-824E-86A61584A2F1}" dt="2023-06-26T21:48:59.354" v="115" actId="255"/>
          <ac:spMkLst>
            <pc:docMk/>
            <pc:sldMk cId="3086467865" sldId="370"/>
            <ac:spMk id="3" creationId="{00000000-0000-0000-0000-000000000000}"/>
          </ac:spMkLst>
        </pc:spChg>
      </pc:sldChg>
      <pc:sldChg chg="modSp del mod">
        <pc:chgData name="Yelena Slizhevskaya" userId="c31c118f-cc09-4814-95e2-f268a72c0a23" providerId="ADAL" clId="{9DA5DBB5-5670-440C-824E-86A61584A2F1}" dt="2023-06-26T21:49:04.325" v="116" actId="2696"/>
        <pc:sldMkLst>
          <pc:docMk/>
          <pc:sldMk cId="359367010" sldId="371"/>
        </pc:sldMkLst>
        <pc:spChg chg="mod">
          <ac:chgData name="Yelena Slizhevskaya" userId="c31c118f-cc09-4814-95e2-f268a72c0a23" providerId="ADAL" clId="{9DA5DBB5-5670-440C-824E-86A61584A2F1}" dt="2023-06-26T21:48:18.607" v="99" actId="21"/>
          <ac:spMkLst>
            <pc:docMk/>
            <pc:sldMk cId="359367010" sldId="371"/>
            <ac:spMk id="3" creationId="{00000000-0000-0000-0000-000000000000}"/>
          </ac:spMkLst>
        </pc:spChg>
      </pc:sldChg>
      <pc:sldChg chg="modSp del mod">
        <pc:chgData name="Yelena Slizhevskaya" userId="c31c118f-cc09-4814-95e2-f268a72c0a23" providerId="ADAL" clId="{9DA5DBB5-5670-440C-824E-86A61584A2F1}" dt="2023-06-26T21:50:10.143" v="186" actId="2696"/>
        <pc:sldMkLst>
          <pc:docMk/>
          <pc:sldMk cId="3719419752" sldId="372"/>
        </pc:sldMkLst>
        <pc:spChg chg="mod">
          <ac:chgData name="Yelena Slizhevskaya" userId="c31c118f-cc09-4814-95e2-f268a72c0a23" providerId="ADAL" clId="{9DA5DBB5-5670-440C-824E-86A61584A2F1}" dt="2023-06-26T21:49:24.488" v="119" actId="21"/>
          <ac:spMkLst>
            <pc:docMk/>
            <pc:sldMk cId="3719419752" sldId="372"/>
            <ac:spMk id="3" creationId="{00000000-0000-0000-0000-000000000000}"/>
          </ac:spMkLst>
        </pc:spChg>
      </pc:sldChg>
      <pc:sldChg chg="modSp mod">
        <pc:chgData name="Yelena Slizhevskaya" userId="c31c118f-cc09-4814-95e2-f268a72c0a23" providerId="ADAL" clId="{9DA5DBB5-5670-440C-824E-86A61584A2F1}" dt="2023-06-26T21:51:05.541" v="200" actId="20577"/>
        <pc:sldMkLst>
          <pc:docMk/>
          <pc:sldMk cId="2364545248" sldId="373"/>
        </pc:sldMkLst>
        <pc:spChg chg="mod">
          <ac:chgData name="Yelena Slizhevskaya" userId="c31c118f-cc09-4814-95e2-f268a72c0a23" providerId="ADAL" clId="{9DA5DBB5-5670-440C-824E-86A61584A2F1}" dt="2023-06-26T21:51:05.541" v="200" actId="20577"/>
          <ac:spMkLst>
            <pc:docMk/>
            <pc:sldMk cId="2364545248" sldId="373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9F348-2C7F-401C-92D7-DC4CE7899B6F}" type="datetimeFigureOut">
              <a:rPr lang="en-US" smtClean="0"/>
              <a:pPr/>
              <a:t>6/27/2023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AE607-FF26-4835-9EAD-DBB3FB491D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29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907AD67-7C60-4008-9560-6C146AAB157C}" type="datetimeFigureOut">
              <a:rPr lang="en-US" smtClean="0"/>
              <a:pPr/>
              <a:t>6/27/2023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66FA965-B4FE-420C-8A3C-83B71E304D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175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3272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1666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6221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5764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38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2E64-0A67-474B-A639-17E615330E46}" type="datetime1">
              <a:rPr lang="en-US" smtClean="0"/>
              <a:pPr/>
              <a:t>6/27/2023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277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589C-FC03-4259-8BBC-0BD281CB6FD4}" type="datetime1">
              <a:rPr lang="en-US" smtClean="0"/>
              <a:pPr/>
              <a:t>6/27/2023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608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ECDC-4F87-4C25-B3AD-A2774A9FCBD3}" type="datetime1">
              <a:rPr lang="en-US" smtClean="0"/>
              <a:pPr/>
              <a:t>6/27/2023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217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F2C02-1F7B-454E-8A54-3041221DBA6F}" type="datetime1">
              <a:rPr lang="en-US" smtClean="0"/>
              <a:pPr/>
              <a:t>6/27/2023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6936-CDE1-44C9-8756-609327187BEC}" type="datetime1">
              <a:rPr lang="en-US" smtClean="0"/>
              <a:pPr/>
              <a:t>6/27/2023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593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C727-D177-4367-A10D-85F66D20A87B}" type="datetime1">
              <a:rPr lang="en-US" smtClean="0"/>
              <a:pPr/>
              <a:t>6/27/2023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29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7EE1-2D06-409D-94E9-C88BA720C917}" type="datetime1">
              <a:rPr lang="en-US" smtClean="0"/>
              <a:pPr/>
              <a:t>6/27/2023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927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2D95-2A0A-4837-AE48-53DD1A2E57A4}" type="datetime1">
              <a:rPr lang="en-US" smtClean="0"/>
              <a:pPr/>
              <a:t>6/27/2023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201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A60B-CE01-4442-B45E-2835CD8C19AA}" type="datetime1">
              <a:rPr lang="en-US" smtClean="0"/>
              <a:pPr/>
              <a:t>6/27/2023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510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1E71-AD02-4FB2-A70E-7F4274975F0E}" type="datetime1">
              <a:rPr lang="en-US" smtClean="0"/>
              <a:pPr/>
              <a:t>6/27/2023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71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F447-F262-404B-9C87-E9F53C2B0C74}" type="datetime1">
              <a:rPr lang="en-US" smtClean="0"/>
              <a:pPr/>
              <a:t>6/27/2023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9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95E1-C638-4617-8F56-1143B3659993}" type="datetime1">
              <a:rPr lang="en-US" smtClean="0"/>
              <a:pPr/>
              <a:t>6/27/2023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83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F2C02-1F7B-454E-8A54-3041221DBA6F}" type="datetime1">
              <a:rPr lang="en-US" smtClean="0"/>
              <a:pPr/>
              <a:t>6/27/2023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792E3-0ED1-4636-9AD2-0933D53E70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11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4799"/>
            <a:ext cx="7696200" cy="6416675"/>
          </a:xfrm>
        </p:spPr>
        <p:txBody>
          <a:bodyPr>
            <a:normAutofit/>
          </a:bodyPr>
          <a:lstStyle/>
          <a:p>
            <a:pPr lvl="1"/>
            <a:r>
              <a:rPr lang="ru-RU" sz="3600" b="1" dirty="0"/>
              <a:t>Пленарное заседание КС </a:t>
            </a:r>
            <a:r>
              <a:rPr lang="en-US" sz="3600" b="1" dirty="0"/>
              <a:t>PEMPAL </a:t>
            </a:r>
            <a:endParaRPr lang="ru-RU" sz="5400" b="1" dirty="0"/>
          </a:p>
          <a:p>
            <a:pPr lvl="1"/>
            <a:endParaRPr lang="en-US" sz="3600" dirty="0"/>
          </a:p>
          <a:p>
            <a:pPr lvl="1"/>
            <a:r>
              <a:rPr lang="ru-RU" sz="2600" b="1" dirty="0">
                <a:solidFill>
                  <a:srgbClr val="C00000"/>
                </a:solidFill>
              </a:rPr>
              <a:t>День </a:t>
            </a:r>
            <a:r>
              <a:rPr lang="en-US" sz="2600" b="1" dirty="0">
                <a:solidFill>
                  <a:srgbClr val="C00000"/>
                </a:solidFill>
              </a:rPr>
              <a:t>2</a:t>
            </a:r>
            <a:r>
              <a:rPr lang="ru-RU" sz="2600" b="1" dirty="0">
                <a:solidFill>
                  <a:srgbClr val="C00000"/>
                </a:solidFill>
              </a:rPr>
              <a:t> - дискуссии в малых группах</a:t>
            </a:r>
          </a:p>
          <a:p>
            <a:pPr lvl="1"/>
            <a:endParaRPr lang="ru-RU" sz="2600" b="1" dirty="0">
              <a:solidFill>
                <a:srgbClr val="C00000"/>
              </a:solidFill>
            </a:endParaRPr>
          </a:p>
          <a:p>
            <a:pPr lvl="1"/>
            <a:r>
              <a:rPr lang="ru-RU" sz="2600" b="1" dirty="0">
                <a:solidFill>
                  <a:srgbClr val="C00000"/>
                </a:solidFill>
              </a:rPr>
              <a:t>Группа 3</a:t>
            </a:r>
            <a:endParaRPr lang="en-US" sz="2600" b="1" dirty="0">
              <a:solidFill>
                <a:srgbClr val="C00000"/>
              </a:solidFill>
            </a:endParaRPr>
          </a:p>
          <a:p>
            <a:pPr lvl="1"/>
            <a:r>
              <a:rPr lang="ru-RU" b="1" dirty="0">
                <a:solidFill>
                  <a:srgbClr val="C00000"/>
                </a:solidFill>
              </a:rPr>
              <a:t>Азербайджан, Армения,  Грузия, Казахстан, Киргизия, Молдова, Таджикистан и Узбекистан  </a:t>
            </a:r>
            <a:endParaRPr lang="en-US" sz="2600" b="1" dirty="0"/>
          </a:p>
          <a:p>
            <a:pPr lvl="1"/>
            <a:endParaRPr lang="en-US" sz="2600" b="1" dirty="0"/>
          </a:p>
          <a:p>
            <a:pPr lvl="1"/>
            <a:endParaRPr lang="en-US" sz="2600" b="1" dirty="0"/>
          </a:p>
          <a:p>
            <a:pPr lvl="1"/>
            <a:r>
              <a:rPr lang="ru-RU" b="1" dirty="0"/>
              <a:t>Алматы</a:t>
            </a:r>
            <a:r>
              <a:rPr lang="en-US" b="1" dirty="0"/>
              <a:t> (</a:t>
            </a:r>
            <a:r>
              <a:rPr lang="ru-RU" b="1" dirty="0"/>
              <a:t>Казахстан</a:t>
            </a:r>
            <a:r>
              <a:rPr lang="en-US" b="1" dirty="0"/>
              <a:t>),</a:t>
            </a:r>
            <a:r>
              <a:rPr lang="ru-RU" b="1" dirty="0"/>
              <a:t> 23-26 мая 2023 г.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33700" y="2933699"/>
            <a:ext cx="6858002" cy="99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865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380999"/>
            <a:ext cx="7704856" cy="6340475"/>
          </a:xfrm>
        </p:spPr>
        <p:txBody>
          <a:bodyPr>
            <a:normAutofit/>
          </a:bodyPr>
          <a:lstStyle/>
          <a:p>
            <a:r>
              <a:rPr lang="ru-RU" sz="1900" dirty="0"/>
              <a:t>Вопрос 1</a:t>
            </a:r>
            <a:r>
              <a:rPr lang="en-US" sz="1900" dirty="0">
                <a:latin typeface="Helvetica Neue" panose="02000503000000020004" pitchFamily="2" charset="0"/>
              </a:rPr>
              <a:t>:</a:t>
            </a:r>
            <a:r>
              <a:rPr lang="ru-RU" sz="1900" dirty="0"/>
              <a:t> Возможно ли использование </a:t>
            </a:r>
            <a:r>
              <a:rPr lang="ru-RU" sz="1900" dirty="0" err="1"/>
              <a:t>англофонской</a:t>
            </a:r>
            <a:r>
              <a:rPr lang="ru-RU" sz="1900" dirty="0"/>
              <a:t> модели (децентрализованный контроль) в вашей стране? Назовите и обсудите примеры управления рисками, которые вы уже применяете в системе </a:t>
            </a:r>
            <a:r>
              <a:rPr lang="ru-RU" sz="1900" dirty="0">
                <a:effectLst/>
                <a:latin typeface="Helvetica Neue" panose="02000503000000020004" pitchFamily="2" charset="0"/>
              </a:rPr>
              <a:t>управления казначейскими рисками в своей стране.</a:t>
            </a:r>
          </a:p>
          <a:p>
            <a:pPr algn="just"/>
            <a:endParaRPr lang="en-US" sz="21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1900" b="1" dirty="0">
                <a:solidFill>
                  <a:schemeClr val="accent1">
                    <a:lumMod val="75000"/>
                  </a:schemeClr>
                </a:solidFill>
              </a:rPr>
              <a:t>В этой группе стран у всех системы с централизованными контролями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1900" b="1" dirty="0">
                <a:solidFill>
                  <a:schemeClr val="accent1">
                    <a:lumMod val="75000"/>
                  </a:schemeClr>
                </a:solidFill>
              </a:rPr>
              <a:t>Узбекистан</a:t>
            </a:r>
            <a:r>
              <a:rPr lang="en-US" sz="1900" b="1" dirty="0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en-US" sz="19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900" dirty="0">
                <a:solidFill>
                  <a:schemeClr val="accent1">
                    <a:lumMod val="75000"/>
                  </a:schemeClr>
                </a:solidFill>
              </a:rPr>
              <a:t>Высокая степенью автоматизации, вопрос исполнения бюджета, платежей и учёта система производит сама. Оплаты происходят в облегчённом режиме.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1900" dirty="0">
                <a:solidFill>
                  <a:schemeClr val="accent1">
                    <a:lumMod val="75000"/>
                  </a:schemeClr>
                </a:solidFill>
              </a:rPr>
              <a:t>Казначейство санкционирует платежи? Инспектора сверяют платежные поручения и электронные счета-фактуры.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1900" dirty="0">
                <a:solidFill>
                  <a:schemeClr val="accent1">
                    <a:lumMod val="75000"/>
                  </a:schemeClr>
                </a:solidFill>
              </a:rPr>
              <a:t>Примеры риск-ориентированного подхода</a:t>
            </a:r>
            <a:r>
              <a:rPr lang="en-US" sz="1900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ru-RU" sz="1900" dirty="0">
                <a:solidFill>
                  <a:schemeClr val="accent1">
                    <a:lumMod val="75000"/>
                  </a:schemeClr>
                </a:solidFill>
              </a:rPr>
              <a:t>проверка </a:t>
            </a:r>
            <a:r>
              <a:rPr lang="ru-RU" sz="1900" dirty="0" err="1">
                <a:solidFill>
                  <a:schemeClr val="accent1">
                    <a:lumMod val="75000"/>
                  </a:schemeClr>
                </a:solidFill>
              </a:rPr>
              <a:t>задвоения</a:t>
            </a:r>
            <a:r>
              <a:rPr lang="ru-RU" sz="1900" dirty="0">
                <a:solidFill>
                  <a:schemeClr val="accent1">
                    <a:lumMod val="75000"/>
                  </a:schemeClr>
                </a:solidFill>
              </a:rPr>
              <a:t> счетов.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1900" dirty="0">
                <a:solidFill>
                  <a:schemeClr val="accent1">
                    <a:lumMod val="75000"/>
                  </a:schemeClr>
                </a:solidFill>
              </a:rPr>
              <a:t>По ликвидности – делается анализ на следующий месяц по ожидаемым доходам и расходам и факту за период прошлого года, определяются источники финансирования.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1900" b="1" dirty="0">
                <a:solidFill>
                  <a:schemeClr val="accent1">
                    <a:lumMod val="75000"/>
                  </a:schemeClr>
                </a:solidFill>
              </a:rPr>
              <a:t>Азербайджан: </a:t>
            </a:r>
            <a:r>
              <a:rPr lang="ru-RU" sz="1900" dirty="0">
                <a:solidFill>
                  <a:schemeClr val="accent1">
                    <a:lumMod val="75000"/>
                  </a:schemeClr>
                </a:solidFill>
              </a:rPr>
              <a:t>Изучаем пример “зеленого коридора” Грузии.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1900" dirty="0">
                <a:solidFill>
                  <a:schemeClr val="accent1">
                    <a:lumMod val="75000"/>
                  </a:schemeClr>
                </a:solidFill>
              </a:rPr>
              <a:t>Legal </a:t>
            </a:r>
            <a:r>
              <a:rPr lang="ru-RU" sz="1900" dirty="0" err="1">
                <a:solidFill>
                  <a:schemeClr val="accent1">
                    <a:lumMod val="75000"/>
                  </a:schemeClr>
                </a:solidFill>
              </a:rPr>
              <a:t>public</a:t>
            </a:r>
            <a:r>
              <a:rPr lang="ru-RU" sz="19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900" dirty="0" err="1">
                <a:solidFill>
                  <a:schemeClr val="accent1">
                    <a:lumMod val="75000"/>
                  </a:schemeClr>
                </a:solidFill>
              </a:rPr>
              <a:t>entity</a:t>
            </a:r>
            <a:r>
              <a:rPr lang="ru-RU" sz="1900" dirty="0">
                <a:solidFill>
                  <a:schemeClr val="accent1">
                    <a:lumMod val="75000"/>
                  </a:schemeClr>
                </a:solidFill>
              </a:rPr>
              <a:t> – юридическое публичное лицо.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ZA" sz="19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764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380999"/>
            <a:ext cx="7704856" cy="6340475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1900" b="1" dirty="0">
                <a:solidFill>
                  <a:schemeClr val="accent1">
                    <a:lumMod val="75000"/>
                  </a:schemeClr>
                </a:solidFill>
              </a:rPr>
              <a:t>Грузия: </a:t>
            </a:r>
            <a:r>
              <a:rPr lang="ru-RU" sz="1900" dirty="0">
                <a:solidFill>
                  <a:schemeClr val="accent1">
                    <a:lumMod val="75000"/>
                  </a:schemeClr>
                </a:solidFill>
              </a:rPr>
              <a:t>зеленый коридор внедрен с 2014 года: з/п, коммунальные и конкретные поставщики 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1900" b="1" dirty="0">
                <a:solidFill>
                  <a:schemeClr val="accent1">
                    <a:lumMod val="75000"/>
                  </a:schemeClr>
                </a:solidFill>
              </a:rPr>
              <a:t>Молдова: </a:t>
            </a:r>
            <a:r>
              <a:rPr lang="ru-RU" sz="1900" dirty="0">
                <a:solidFill>
                  <a:schemeClr val="accent1">
                    <a:lumMod val="75000"/>
                  </a:schemeClr>
                </a:solidFill>
              </a:rPr>
              <a:t>зеленый коридор с 2017 года, зарплата, ЖКХ, субсидии госпредприятиям.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1900" dirty="0">
                <a:solidFill>
                  <a:schemeClr val="accent1">
                    <a:lumMod val="75000"/>
                  </a:schemeClr>
                </a:solidFill>
              </a:rPr>
              <a:t>Пока желаемая степень контроля не достигнута, имеются риски двойной оплаты счетов.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1900" b="1" dirty="0">
                <a:solidFill>
                  <a:schemeClr val="accent1">
                    <a:lumMod val="75000"/>
                  </a:schemeClr>
                </a:solidFill>
              </a:rPr>
              <a:t>Грузия</a:t>
            </a:r>
            <a:r>
              <a:rPr lang="en-US" sz="1900" b="1" dirty="0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ru-RU" sz="1900" dirty="0">
                <a:solidFill>
                  <a:schemeClr val="accent1">
                    <a:lumMod val="75000"/>
                  </a:schemeClr>
                </a:solidFill>
              </a:rPr>
              <a:t> если у организации есть биллинговая система, посылаем прямо в их систему. Чем больше валидации в системе, тем больше тормозит система, это тоже надо учитывать.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1900" dirty="0">
                <a:solidFill>
                  <a:schemeClr val="accent1">
                    <a:lumMod val="75000"/>
                  </a:schemeClr>
                </a:solidFill>
              </a:rPr>
              <a:t>Юридические лица публичного права почти все на Казначейском обслуживании (сейчас подключают госшколы). Следующий этап – государственные акционерные общества – этап централизации. Но организации могут участвовать в создании своего бюджета.</a:t>
            </a:r>
            <a:endParaRPr lang="en-US" sz="19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1900" dirty="0">
                <a:solidFill>
                  <a:schemeClr val="accent1">
                    <a:lumMod val="75000"/>
                  </a:schemeClr>
                </a:solidFill>
              </a:rPr>
              <a:t>Риск зеленого коридора – только </a:t>
            </a:r>
            <a:r>
              <a:rPr lang="en-US" sz="1900" dirty="0">
                <a:solidFill>
                  <a:schemeClr val="accent1">
                    <a:lumMod val="75000"/>
                  </a:schemeClr>
                </a:solidFill>
              </a:rPr>
              <a:t>IT</a:t>
            </a:r>
            <a:r>
              <a:rPr lang="ru-RU" sz="1900" dirty="0">
                <a:solidFill>
                  <a:schemeClr val="accent1">
                    <a:lumMod val="75000"/>
                  </a:schemeClr>
                </a:solidFill>
              </a:rPr>
              <a:t>, но он настроен так, что на транзакции надо смотреть с ряда параметров.</a:t>
            </a:r>
            <a:endParaRPr lang="en-US" sz="19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1900" dirty="0">
                <a:solidFill>
                  <a:schemeClr val="accent1">
                    <a:lumMod val="75000"/>
                  </a:schemeClr>
                </a:solidFill>
              </a:rPr>
              <a:t>Премии не входят в зеленый коридор. Зарплата идет в зеленый коридор, если попадает в рамки оговоренного временного коридора, если позже, то будет проверка.</a:t>
            </a:r>
            <a:endParaRPr lang="en-ZA" sz="19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467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380999"/>
            <a:ext cx="7704856" cy="6340475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1900" b="1" dirty="0">
                <a:solidFill>
                  <a:schemeClr val="accent1">
                    <a:lumMod val="75000"/>
                  </a:schemeClr>
                </a:solidFill>
              </a:rPr>
              <a:t>Кыргызстан</a:t>
            </a:r>
            <a:r>
              <a:rPr lang="en-US" sz="1900" b="1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ru-RU" sz="1900" dirty="0">
                <a:solidFill>
                  <a:schemeClr val="accent1">
                    <a:lumMod val="75000"/>
                  </a:schemeClr>
                </a:solidFill>
              </a:rPr>
              <a:t>внедряли в конце 2019-начале 2020. Выбрали несколько подразделений Казначейста для пилотирования. Потом каждый из этих платежей был проналазирован, по результату пилот приостановлен. Зарплата, пособия (защищенные, каждый месяц повторяющиеся платежи) теперь в рамках зеленого коридора. Теперь планируют коммунальные платежи. Переход на зеленый коридор сэкономил примерно 15% времени сотрудников Казначейства.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1900" dirty="0">
                <a:solidFill>
                  <a:schemeClr val="accent1">
                    <a:lumMod val="75000"/>
                  </a:schemeClr>
                </a:solidFill>
              </a:rPr>
              <a:t>Сотрудники теруправлений и центрального Казначейства могут в любой момент проверить и остановить платеж через систему.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1900" b="1" dirty="0">
                <a:solidFill>
                  <a:schemeClr val="accent1">
                    <a:lumMod val="75000"/>
                  </a:schemeClr>
                </a:solidFill>
              </a:rPr>
              <a:t>Армения: </a:t>
            </a:r>
            <a:r>
              <a:rPr lang="ru-RU" sz="1900" dirty="0">
                <a:solidFill>
                  <a:schemeClr val="accent1">
                    <a:lumMod val="75000"/>
                  </a:schemeClr>
                </a:solidFill>
              </a:rPr>
              <a:t>контроль расходов с использованием различных интегрированных информационных систем. В начале бюджетного года, из системы поступают квартальные показатели по экономическим статьям.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1900" dirty="0">
                <a:solidFill>
                  <a:schemeClr val="accent1">
                    <a:lumMod val="75000"/>
                  </a:schemeClr>
                </a:solidFill>
              </a:rPr>
              <a:t>Несмотря на автоматизацию, ответственное лицо в Казначействе должно «нажать на кнопку»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1900" b="1" dirty="0">
                <a:solidFill>
                  <a:schemeClr val="accent1">
                    <a:lumMod val="75000"/>
                  </a:schemeClr>
                </a:solidFill>
              </a:rPr>
              <a:t>Казахстан: </a:t>
            </a:r>
            <a:r>
              <a:rPr lang="ru-RU" sz="1900" dirty="0">
                <a:solidFill>
                  <a:schemeClr val="accent1">
                    <a:lumMod val="75000"/>
                  </a:schemeClr>
                </a:solidFill>
              </a:rPr>
              <a:t>упрощенный режим платежа применяется при оплате коммунальных платежей без регистрации договоров и подтверждающих документов (разновидность зеленого коридора)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1900" dirty="0">
                <a:solidFill>
                  <a:schemeClr val="accent1">
                    <a:lumMod val="75000"/>
                  </a:schemeClr>
                </a:solidFill>
              </a:rPr>
              <a:t>Также применимо для транзакций ниже определенного порога.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ZA" sz="1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549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380999"/>
            <a:ext cx="7704856" cy="6340475"/>
          </a:xfrm>
        </p:spPr>
        <p:txBody>
          <a:bodyPr>
            <a:normAutofit/>
          </a:bodyPr>
          <a:lstStyle/>
          <a:p>
            <a:pPr algn="just"/>
            <a:endParaRPr lang="en-US" sz="19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1900" b="1" dirty="0">
                <a:solidFill>
                  <a:schemeClr val="accent1">
                    <a:lumMod val="75000"/>
                  </a:schemeClr>
                </a:solidFill>
              </a:rPr>
              <a:t>Таджикистан</a:t>
            </a:r>
            <a:r>
              <a:rPr lang="en-US" sz="1900" b="1" dirty="0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ru-RU" sz="19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900" dirty="0">
                <a:solidFill>
                  <a:schemeClr val="accent1">
                    <a:lumMod val="75000"/>
                  </a:schemeClr>
                </a:solidFill>
              </a:rPr>
              <a:t>с 2016 года система ИСУГФ. С этого времени зарплаты и пенсии сами бюджетные организации напрямую их обрабатывают. Банковский отдел казначейства проверяет на наличие средств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1900" dirty="0">
                <a:solidFill>
                  <a:schemeClr val="accent1">
                    <a:lumMod val="75000"/>
                  </a:schemeClr>
                </a:solidFill>
              </a:rPr>
              <a:t>С 2017 года- также осуществляются коммунальные платежи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1900" dirty="0">
                <a:solidFill>
                  <a:schemeClr val="accent1">
                    <a:lumMod val="75000"/>
                  </a:schemeClr>
                </a:solidFill>
              </a:rPr>
              <a:t>Единый портал для ведения первичных документов, для проверок</a:t>
            </a:r>
            <a:endParaRPr lang="en-ZA" sz="19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ZA" sz="19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545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3068960"/>
            <a:ext cx="7560840" cy="1319808"/>
          </a:xfrm>
        </p:spPr>
        <p:txBody>
          <a:bodyPr>
            <a:normAutofit/>
          </a:bodyPr>
          <a:lstStyle/>
          <a:p>
            <a:r>
              <a:rPr lang="ru-RU" sz="3600" b="1">
                <a:solidFill>
                  <a:schemeClr val="accent1">
                    <a:lumMod val="75000"/>
                  </a:schemeClr>
                </a:solidFill>
              </a:rPr>
              <a:t>СПАСИБО ЗА ВНИМАНИЕ</a:t>
            </a:r>
            <a:r>
              <a:rPr lang="en-US" sz="3600" b="1">
                <a:solidFill>
                  <a:schemeClr val="accent1">
                    <a:lumMod val="75000"/>
                  </a:schemeClr>
                </a:solidFill>
              </a:rPr>
              <a:t>!</a:t>
            </a:r>
          </a:p>
          <a:p>
            <a:endParaRPr lang="ru-RU" sz="3000" b="1" i="1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ZA" sz="280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ZA" sz="280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ZA" sz="280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ZA" sz="280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US" sz="280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197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533</Words>
  <Application>Microsoft Office PowerPoint</Application>
  <PresentationFormat>On-screen Show (4:3)</PresentationFormat>
  <Paragraphs>54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Deanna Aubrey</dc:creator>
  <cp:lastModifiedBy>Yelena Slizhevskaya</cp:lastModifiedBy>
  <cp:revision>23</cp:revision>
  <cp:lastPrinted>2012-03-11T09:33:36Z</cp:lastPrinted>
  <dcterms:created xsi:type="dcterms:W3CDTF">2012-02-13T09:14:10Z</dcterms:created>
  <dcterms:modified xsi:type="dcterms:W3CDTF">2023-06-26T21:51:13Z</dcterms:modified>
</cp:coreProperties>
</file>