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543" r:id="rId2"/>
    <p:sldId id="532" r:id="rId3"/>
    <p:sldId id="545" r:id="rId4"/>
    <p:sldId id="546" r:id="rId5"/>
    <p:sldId id="544" r:id="rId6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35" autoAdjust="0"/>
    <p:restoredTop sz="86000" autoAdjust="0"/>
  </p:normalViewPr>
  <p:slideViewPr>
    <p:cSldViewPr>
      <p:cViewPr varScale="1">
        <p:scale>
          <a:sx n="54" d="100"/>
          <a:sy n="54" d="100"/>
        </p:scale>
        <p:origin x="880" y="48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6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11/5/2019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59" y="4715253"/>
            <a:ext cx="5439358" cy="4469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40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63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F157D-0FE5-4D95-AB37-4E3753C6F189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6FD87-F777-4F21-86AA-AD999FDB0D36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A334F-7B53-4A07-82FA-3A2DCE548049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85734-BA97-4719-9BA3-0E90EB54F14F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CEE33-6DAB-42FC-9A81-0C2D958F86F9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FD58E-6F89-4FAC-A4EE-9FE2BBAF1810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B2201-CE9E-4484-BCA2-8AE74979D169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5AA9-24EF-4BAB-A7EA-C2EBDEFDE5B6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3F1D-0C62-4285-A968-01C142C5F6B1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98252-BD15-432E-91B1-169055F0E9E8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A939A-F997-4FF8-AD0A-926870443F91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9BD8AF-1CA2-4078-A7DE-0AA870B1545C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4000" dirty="0">
                <a:solidFill>
                  <a:srgbClr val="002060"/>
                </a:solidFill>
              </a:rPr>
              <a:t>Group </a:t>
            </a:r>
            <a:r>
              <a:rPr lang="ru-RU" sz="4000" dirty="0">
                <a:solidFill>
                  <a:srgbClr val="002060"/>
                </a:solidFill>
              </a:rPr>
              <a:t>1</a:t>
            </a:r>
            <a:r>
              <a:rPr lang="en-US" sz="4000" dirty="0">
                <a:solidFill>
                  <a:srgbClr val="002060"/>
                </a:solidFill>
              </a:rPr>
              <a:t>: Elementary Education</a:t>
            </a:r>
            <a:endParaRPr lang="en-US" sz="2800" b="1" i="1" u="sng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572000"/>
            <a:ext cx="6934200" cy="762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Budget Community of Practice (BCOP)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255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/>
            <a:r>
              <a:rPr lang="ru-RU" sz="2400" dirty="0"/>
              <a:t>Армения</a:t>
            </a:r>
          </a:p>
          <a:p>
            <a:pPr lvl="0"/>
            <a:r>
              <a:rPr lang="ru-RU" sz="2400" dirty="0">
                <a:solidFill>
                  <a:srgbClr val="000000"/>
                </a:solidFill>
              </a:rPr>
              <a:t>Беларусь</a:t>
            </a:r>
          </a:p>
          <a:p>
            <a:pPr lvl="0"/>
            <a:r>
              <a:rPr lang="ru-RU" sz="2400" dirty="0">
                <a:solidFill>
                  <a:srgbClr val="000000"/>
                </a:solidFill>
              </a:rPr>
              <a:t>Кыргызская Республика</a:t>
            </a:r>
          </a:p>
          <a:p>
            <a:pPr lvl="0"/>
            <a:r>
              <a:rPr lang="ru-RU" sz="2400" dirty="0">
                <a:solidFill>
                  <a:srgbClr val="000000"/>
                </a:solidFill>
              </a:rPr>
              <a:t>Молдова</a:t>
            </a:r>
          </a:p>
          <a:p>
            <a:pPr lvl="0"/>
            <a:r>
              <a:rPr lang="ru-RU" sz="2400" dirty="0">
                <a:solidFill>
                  <a:srgbClr val="000000"/>
                </a:solidFill>
              </a:rPr>
              <a:t>Узбекистан</a:t>
            </a:r>
          </a:p>
          <a:p>
            <a:pPr lvl="0"/>
            <a:r>
              <a:rPr lang="ru-RU" sz="2400" dirty="0">
                <a:solidFill>
                  <a:srgbClr val="000000"/>
                </a:solidFill>
              </a:rPr>
              <a:t>Российская Федерация</a:t>
            </a: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</a:t>
            </a:r>
          </a:p>
        </p:txBody>
      </p:sp>
    </p:spTree>
    <p:extLst>
      <p:ext uri="{BB962C8B-B14F-4D97-AF65-F5344CB8AC3E}">
        <p14:creationId xmlns:p14="http://schemas.microsoft.com/office/powerpoint/2010/main" val="359830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2800" dirty="0"/>
              <a:t>1. </a:t>
            </a:r>
            <a:r>
              <a:rPr lang="ru-RU" sz="2800" dirty="0"/>
              <a:t>Доступность</a:t>
            </a:r>
            <a:endParaRPr lang="en-US" sz="2800" dirty="0"/>
          </a:p>
          <a:p>
            <a:pPr lvl="0"/>
            <a:r>
              <a:rPr lang="ru-RU" sz="2800" dirty="0"/>
              <a:t>Степень охвата детей соответствующего возраста учреждениями образования, %</a:t>
            </a:r>
          </a:p>
          <a:p>
            <a:pPr lvl="0"/>
            <a:r>
              <a:rPr lang="ru-RU" sz="2800" dirty="0"/>
              <a:t>Средняя наполняемость класса, чел</a:t>
            </a:r>
          </a:p>
          <a:p>
            <a:pPr lvl="0"/>
            <a:r>
              <a:rPr lang="ru-RU" sz="2800" dirty="0"/>
              <a:t>Доля получивших начальное образование детей от общего количества детей такого возраста, %</a:t>
            </a:r>
          </a:p>
          <a:p>
            <a:pPr lvl="0"/>
            <a:r>
              <a:rPr lang="ru-RU" sz="2800" dirty="0"/>
              <a:t>Доля школ, в которых имеется вторая смена, %</a:t>
            </a:r>
          </a:p>
          <a:p>
            <a:pPr lvl="0"/>
            <a:r>
              <a:rPr lang="ru-RU" sz="2800" dirty="0" err="1"/>
              <a:t>Инклюзивность</a:t>
            </a:r>
            <a:r>
              <a:rPr lang="ru-RU" sz="2800" dirty="0"/>
              <a:t> образования (доля детей с ограниченными возможностями здоровья, имеющих доступ к начальному образованию, %)</a:t>
            </a:r>
          </a:p>
          <a:p>
            <a:endParaRPr lang="ru-RU" sz="1600" dirty="0"/>
          </a:p>
          <a:p>
            <a:pPr lvl="0"/>
            <a:endParaRPr lang="en-US" sz="1600" dirty="0"/>
          </a:p>
          <a:p>
            <a:pPr marL="0" indent="0" algn="just">
              <a:spcBef>
                <a:spcPts val="0"/>
              </a:spcBef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6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Examples of indicators</a:t>
            </a:r>
          </a:p>
        </p:txBody>
      </p:sp>
    </p:spTree>
    <p:extLst>
      <p:ext uri="{BB962C8B-B14F-4D97-AF65-F5344CB8AC3E}">
        <p14:creationId xmlns:p14="http://schemas.microsoft.com/office/powerpoint/2010/main" val="366481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lvl="0" indent="0">
              <a:buNone/>
            </a:pPr>
            <a:r>
              <a:rPr lang="ru-RU" sz="2400" dirty="0"/>
              <a:t>2. Качество</a:t>
            </a:r>
          </a:p>
          <a:p>
            <a:r>
              <a:rPr lang="ru-RU" sz="2400" dirty="0"/>
              <a:t>Обеспеченность школ преподавательским составом, % от нормативного значения</a:t>
            </a:r>
          </a:p>
          <a:p>
            <a:r>
              <a:rPr lang="ru-RU" sz="2400" dirty="0"/>
              <a:t>Доля преподавателей, имеющих высшую категорию, %</a:t>
            </a:r>
          </a:p>
          <a:p>
            <a:r>
              <a:rPr lang="ru-RU" sz="2400" dirty="0"/>
              <a:t>Удельный вес обновленных учебных программ, %</a:t>
            </a:r>
          </a:p>
          <a:p>
            <a:r>
              <a:rPr lang="ru-RU" sz="2400" dirty="0"/>
              <a:t>Обеспеченность учебными и материально-техническими средствами, %</a:t>
            </a:r>
          </a:p>
          <a:p>
            <a:r>
              <a:rPr lang="ru-RU" sz="2400" dirty="0"/>
              <a:t>Средняя заработная плата учителей (отклонение от средней по региону), %</a:t>
            </a:r>
          </a:p>
          <a:p>
            <a:r>
              <a:rPr lang="ru-RU" sz="2400" dirty="0"/>
              <a:t>Доля выпускников педагогических ВУЗов (молодой ПС), %</a:t>
            </a:r>
          </a:p>
          <a:p>
            <a:r>
              <a:rPr lang="ru-RU" sz="2400" dirty="0"/>
              <a:t>Средние показатели образованности по международным (страновым) исследованиям, балл</a:t>
            </a:r>
          </a:p>
          <a:p>
            <a:r>
              <a:rPr lang="ru-RU" sz="2400" dirty="0"/>
              <a:t>Доля школ, подключенных к сети Интернет, %</a:t>
            </a:r>
          </a:p>
          <a:p>
            <a:endParaRPr lang="ru-RU" sz="2400" dirty="0"/>
          </a:p>
          <a:p>
            <a:pPr lvl="0"/>
            <a:endParaRPr lang="en-US" sz="2400" dirty="0"/>
          </a:p>
          <a:p>
            <a:pPr marL="0" indent="0" algn="just">
              <a:spcBef>
                <a:spcPts val="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Examples of indicators</a:t>
            </a:r>
          </a:p>
        </p:txBody>
      </p:sp>
    </p:spTree>
    <p:extLst>
      <p:ext uri="{BB962C8B-B14F-4D97-AF65-F5344CB8AC3E}">
        <p14:creationId xmlns:p14="http://schemas.microsoft.com/office/powerpoint/2010/main" val="3947001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ru-RU" sz="2800" dirty="0"/>
              <a:t>1. Опросы школьников, родителей</a:t>
            </a:r>
          </a:p>
          <a:p>
            <a:pPr lvl="0"/>
            <a:r>
              <a:rPr lang="ru-RU" sz="2800" dirty="0"/>
              <a:t>Причины </a:t>
            </a:r>
            <a:r>
              <a:rPr lang="ru-RU" sz="2800" dirty="0" err="1"/>
              <a:t>непосещаемости</a:t>
            </a:r>
            <a:endParaRPr lang="ru-RU" sz="2800" dirty="0"/>
          </a:p>
          <a:p>
            <a:pPr lvl="0"/>
            <a:r>
              <a:rPr lang="ru-RU" sz="2800" dirty="0"/>
              <a:t>Степень удаленности от школ</a:t>
            </a:r>
          </a:p>
          <a:p>
            <a:pPr marL="0" lvl="0" indent="0">
              <a:buNone/>
            </a:pPr>
            <a:r>
              <a:rPr lang="ru-RU" sz="2800" dirty="0"/>
              <a:t>2. Статистическая информация</a:t>
            </a:r>
          </a:p>
          <a:p>
            <a:pPr marL="0" lvl="0" indent="0">
              <a:buNone/>
            </a:pPr>
            <a:r>
              <a:rPr lang="ru-RU" sz="2800" dirty="0"/>
              <a:t>Количество детей дошкольного возраста на территории</a:t>
            </a:r>
          </a:p>
          <a:p>
            <a:pPr marL="0" lvl="0" indent="0">
              <a:buNone/>
            </a:pPr>
            <a:r>
              <a:rPr lang="ru-RU" sz="2800" dirty="0"/>
              <a:t>3. Работа с местными органами власти и органами соцобеспечения</a:t>
            </a:r>
          </a:p>
          <a:p>
            <a:pPr marL="0" lvl="0" indent="0">
              <a:buNone/>
            </a:pPr>
            <a:r>
              <a:rPr lang="ru-RU" sz="2800" dirty="0"/>
              <a:t>4. Очные встречи</a:t>
            </a:r>
          </a:p>
          <a:p>
            <a:pPr marL="0" lvl="0" indent="0">
              <a:buNone/>
            </a:pPr>
            <a:r>
              <a:rPr lang="ru-RU" sz="2800" dirty="0"/>
              <a:t>5. Инициативное бюджетирование</a:t>
            </a:r>
          </a:p>
          <a:p>
            <a:pPr marL="0" lvl="0" indent="0">
              <a:buNone/>
            </a:pPr>
            <a:endParaRPr lang="en-US" sz="2800" dirty="0"/>
          </a:p>
          <a:p>
            <a:pPr marL="0" indent="0" algn="just">
              <a:spcBef>
                <a:spcPts val="0"/>
              </a:spcBef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Mechanisms to be used to engage citizens</a:t>
            </a:r>
          </a:p>
        </p:txBody>
      </p:sp>
    </p:spTree>
    <p:extLst>
      <p:ext uri="{BB962C8B-B14F-4D97-AF65-F5344CB8AC3E}">
        <p14:creationId xmlns:p14="http://schemas.microsoft.com/office/powerpoint/2010/main" val="281920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20469</TotalTime>
  <Words>211</Words>
  <Application>Microsoft Office PowerPoint</Application>
  <PresentationFormat>A4 Paper (210x297 mm)</PresentationFormat>
  <Paragraphs>55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 Group 1: Elementary Education</vt:lpstr>
      <vt:lpstr>Members</vt:lpstr>
      <vt:lpstr>Examples of indicators</vt:lpstr>
      <vt:lpstr>Examples of indicators</vt:lpstr>
      <vt:lpstr>Mechanisms to be used to engage citizens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BLTWG knowledge product recommendations</dc:title>
  <dc:subject/>
  <dc:creator>Deanna Aubrey</dc:creator>
  <cp:keywords>BLTWG public participation</cp:keywords>
  <dc:description/>
  <cp:lastModifiedBy>Kristina Zaituna</cp:lastModifiedBy>
  <cp:revision>1081</cp:revision>
  <cp:lastPrinted>2018-03-09T10:51:08Z</cp:lastPrinted>
  <dcterms:created xsi:type="dcterms:W3CDTF">2010-10-04T16:57:49Z</dcterms:created>
  <dcterms:modified xsi:type="dcterms:W3CDTF">2019-11-05T13:47:37Z</dcterms:modified>
  <cp:category>PEMPAL</cp:category>
</cp:coreProperties>
</file>