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543" r:id="rId2"/>
    <p:sldId id="532" r:id="rId3"/>
    <p:sldId id="545" r:id="rId4"/>
    <p:sldId id="544" r:id="rId5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86000" autoAdjust="0"/>
  </p:normalViewPr>
  <p:slideViewPr>
    <p:cSldViewPr>
      <p:cViewPr varScale="1">
        <p:scale>
          <a:sx n="98" d="100"/>
          <a:sy n="98" d="100"/>
        </p:scale>
        <p:origin x="1812" y="9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4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br>
              <a:rPr lang="en-US" sz="2800" dirty="0">
                <a:solidFill>
                  <a:srgbClr val="002060"/>
                </a:solidFill>
              </a:rPr>
            </a:br>
            <a:r>
              <a:rPr lang="ru-RU" sz="4000" dirty="0">
                <a:solidFill>
                  <a:srgbClr val="002060"/>
                </a:solidFill>
              </a:rPr>
              <a:t>Группа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ru-RU" sz="4000" dirty="0">
                <a:solidFill>
                  <a:srgbClr val="002060"/>
                </a:solidFill>
              </a:rPr>
              <a:t>2</a:t>
            </a:r>
            <a:r>
              <a:rPr lang="en-US" sz="4000" dirty="0">
                <a:solidFill>
                  <a:srgbClr val="002060"/>
                </a:solidFill>
              </a:rPr>
              <a:t>: </a:t>
            </a:r>
            <a:r>
              <a:rPr lang="ru-RU" sz="4000" dirty="0">
                <a:solidFill>
                  <a:srgbClr val="002060"/>
                </a:solidFill>
              </a:rPr>
              <a:t>Здравоохранение</a:t>
            </a:r>
            <a:endParaRPr lang="en-US" sz="2800" b="1" i="1" u="sng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Budget Community of Practice (BCOP)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5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ru-RU" sz="2400" dirty="0"/>
              <a:t>Армения</a:t>
            </a:r>
          </a:p>
          <a:p>
            <a:pPr lvl="0"/>
            <a:r>
              <a:rPr lang="ru-RU" sz="2400" dirty="0"/>
              <a:t>Беларусь</a:t>
            </a:r>
          </a:p>
          <a:p>
            <a:pPr lvl="0"/>
            <a:r>
              <a:rPr lang="ru-RU" sz="2400" dirty="0"/>
              <a:t>Киргизская Республика;</a:t>
            </a:r>
          </a:p>
          <a:p>
            <a:pPr lvl="0"/>
            <a:r>
              <a:rPr lang="ru-RU" sz="2400" dirty="0"/>
              <a:t>Россия</a:t>
            </a:r>
          </a:p>
          <a:p>
            <a:pPr lvl="0"/>
            <a:r>
              <a:rPr lang="ru-RU" sz="2400" dirty="0"/>
              <a:t>Украина</a:t>
            </a:r>
          </a:p>
          <a:p>
            <a:pPr lvl="0"/>
            <a:r>
              <a:rPr lang="ru-RU" sz="2400" dirty="0"/>
              <a:t>Узбекистан</a:t>
            </a: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Состав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700" dirty="0">
              <a:solidFill>
                <a:srgbClr val="000000"/>
              </a:solidFill>
            </a:endParaRPr>
          </a:p>
          <a:p>
            <a:pPr lvl="0"/>
            <a:r>
              <a:rPr lang="ru-RU" sz="1700" dirty="0"/>
              <a:t>количество зарегистрированных больных (с лишним весом) (на 100 тыс. населения);</a:t>
            </a:r>
          </a:p>
          <a:p>
            <a:pPr lvl="0"/>
            <a:r>
              <a:rPr lang="ru-RU" sz="1700" dirty="0"/>
              <a:t>доля населения, желающих обратиться за помощью (группа риска);</a:t>
            </a:r>
          </a:p>
          <a:p>
            <a:pPr lvl="0"/>
            <a:endParaRPr lang="ru-RU" sz="1700" dirty="0"/>
          </a:p>
          <a:p>
            <a:r>
              <a:rPr lang="ru-RU" sz="1700" dirty="0"/>
              <a:t>доля населения, ведущих здоровый образ жизни (спорт, правильное питание);</a:t>
            </a:r>
          </a:p>
          <a:p>
            <a:r>
              <a:rPr lang="ru-RU" sz="1700" dirty="0"/>
              <a:t>темп роста цен на продукты здорового питания;</a:t>
            </a:r>
            <a:endParaRPr lang="en-US" sz="1700" dirty="0"/>
          </a:p>
          <a:p>
            <a:r>
              <a:rPr lang="ru-RU" sz="1700" dirty="0"/>
              <a:t>доля врачей-</a:t>
            </a:r>
            <a:r>
              <a:rPr lang="ru-RU" sz="1700" dirty="0" err="1"/>
              <a:t>энодокринологов</a:t>
            </a:r>
            <a:r>
              <a:rPr lang="ru-RU" sz="1700" dirty="0"/>
              <a:t> в системе образования;</a:t>
            </a:r>
          </a:p>
          <a:p>
            <a:r>
              <a:rPr lang="ru-RU" sz="1700" dirty="0"/>
              <a:t>расходы работодателя (на 1 сотрудника), связанные с организацией (формированием) здорового образа жизни;</a:t>
            </a:r>
          </a:p>
          <a:p>
            <a:r>
              <a:rPr lang="ru-RU" sz="1700" dirty="0"/>
              <a:t>количество волонтерских, общественных организаций, занимающихся популяризацией здорового образа жизни;</a:t>
            </a:r>
          </a:p>
          <a:p>
            <a:r>
              <a:rPr lang="ru-RU" sz="1700" dirty="0"/>
              <a:t>количество объектов спорта, созданных в рамках инициативного бюджетирования;</a:t>
            </a:r>
          </a:p>
          <a:p>
            <a:r>
              <a:rPr lang="ru-RU" sz="1700" dirty="0"/>
              <a:t>количество населения, интересующихся проблемами ожирения в СМИ;</a:t>
            </a:r>
          </a:p>
          <a:p>
            <a:endParaRPr lang="ru-RU" sz="1700" dirty="0"/>
          </a:p>
          <a:p>
            <a:r>
              <a:rPr lang="ru-RU" sz="1700" dirty="0"/>
              <a:t>удовлетворенность граждан мерами, направленными на борьбу с ожирением;</a:t>
            </a:r>
          </a:p>
          <a:p>
            <a:r>
              <a:rPr lang="ru-RU" sz="1700" dirty="0"/>
              <a:t>удовлетворенность граждан услугами в рамках лечения;</a:t>
            </a:r>
          </a:p>
          <a:p>
            <a:endParaRPr lang="en-US" sz="17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7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Примеры показателей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481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ru-RU" sz="2000" dirty="0"/>
              <a:t>публичные слушания (проекты программ);</a:t>
            </a:r>
          </a:p>
          <a:p>
            <a:pPr lvl="0"/>
            <a:r>
              <a:rPr lang="ru-RU" sz="2000" dirty="0"/>
              <a:t>опрос населения;</a:t>
            </a:r>
          </a:p>
          <a:p>
            <a:pPr lvl="0"/>
            <a:r>
              <a:rPr lang="ru-RU" sz="2000" dirty="0"/>
              <a:t>информация с официального сайта министерства здравоохранения</a:t>
            </a:r>
          </a:p>
          <a:p>
            <a:r>
              <a:rPr lang="ru-RU" sz="2000" dirty="0"/>
              <a:t>мониторинг социальных сетей;</a:t>
            </a:r>
          </a:p>
          <a:p>
            <a:r>
              <a:rPr lang="ru-RU" sz="2000" dirty="0"/>
              <a:t>создание системы информированности населения, отдельной электронной платформы.</a:t>
            </a:r>
          </a:p>
          <a:p>
            <a:pPr lvl="0"/>
            <a:endParaRPr lang="ru-RU" sz="2000" dirty="0"/>
          </a:p>
          <a:p>
            <a:pPr lvl="0"/>
            <a:endParaRPr lang="ru-RU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Механизмы консультаций с гражданами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920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20484</TotalTime>
  <Words>176</Words>
  <Application>Microsoft Office PowerPoint</Application>
  <PresentationFormat>A4 Paper (210x297 mm)</PresentationFormat>
  <Paragraphs>45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 Группа 2: Здравоохранение</vt:lpstr>
      <vt:lpstr>Состав</vt:lpstr>
      <vt:lpstr>Примеры показателей</vt:lpstr>
      <vt:lpstr>Механизмы консультаций с гражданами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BLTWG knowledge product recommendations</dc:title>
  <dc:subject/>
  <dc:creator>Deanna Aubrey</dc:creator>
  <cp:keywords>BLTWG public participation</cp:keywords>
  <dc:description/>
  <cp:lastModifiedBy>Ksenia Malafeeva</cp:lastModifiedBy>
  <cp:revision>1098</cp:revision>
  <cp:lastPrinted>2018-03-09T10:51:08Z</cp:lastPrinted>
  <dcterms:created xsi:type="dcterms:W3CDTF">2010-10-04T16:57:49Z</dcterms:created>
  <dcterms:modified xsi:type="dcterms:W3CDTF">2019-11-05T13:50:22Z</dcterms:modified>
  <cp:category>PEMPAL</cp:category>
</cp:coreProperties>
</file>