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6"/>
  </p:notesMasterIdLst>
  <p:handoutMasterIdLst>
    <p:handoutMasterId r:id="rId7"/>
  </p:handoutMasterIdLst>
  <p:sldIdLst>
    <p:sldId id="543" r:id="rId2"/>
    <p:sldId id="532" r:id="rId3"/>
    <p:sldId id="545" r:id="rId4"/>
    <p:sldId id="544" r:id="rId5"/>
  </p:sldIdLst>
  <p:sldSz cx="9906000" cy="6858000" type="A4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EM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9" autoAdjust="0"/>
    <p:restoredTop sz="86000" autoAdjust="0"/>
  </p:normalViewPr>
  <p:slideViewPr>
    <p:cSldViewPr>
      <p:cViewPr varScale="1">
        <p:scale>
          <a:sx n="98" d="100"/>
          <a:sy n="98" d="100"/>
        </p:scale>
        <p:origin x="1812" y="90"/>
      </p:cViewPr>
      <p:guideLst>
        <p:guide orient="horz" pos="2160"/>
        <p:guide pos="288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2624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103" y="0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DEF46C-3B29-459B-AD1C-1E45D54687AF}" type="datetimeFigureOut">
              <a:rPr lang="en-US"/>
              <a:pPr>
                <a:defRPr/>
              </a:pPr>
              <a:t>11/5/2019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503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103" y="9430503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FA3048-62B1-4C44-B29A-EA0FED456B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277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103" y="0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11A730C-CD51-46F1-A484-178E442E2468}" type="datetimeFigureOut">
              <a:rPr lang="en-US"/>
              <a:pPr>
                <a:defRPr/>
              </a:pPr>
              <a:t>11/5/2019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159" y="4715253"/>
            <a:ext cx="5439358" cy="4469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503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103" y="9430503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28C16A-6598-4F59-8139-79C5FA12BC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330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040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C88DE2-B501-4DB1-B8EA-01C094CFBE09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837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C88DE2-B501-4DB1-B8EA-01C094CFBE09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837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C88DE2-B501-4DB1-B8EA-01C094CFBE09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837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F157D-0FE5-4D95-AB37-4E3753C6F189}" type="datetime1">
              <a:rPr lang="en-US" smtClean="0"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BBAE-7D5F-41AB-BD10-EF89A677EB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6FD87-F777-4F21-86AA-AD999FDB0D36}" type="datetime1">
              <a:rPr lang="en-US" smtClean="0"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1B2B7-ED7E-40C8-AB88-99064FB57A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A334F-7B53-4A07-82FA-3A2DCE548049}" type="datetime1">
              <a:rPr lang="en-US" smtClean="0"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A031-8C87-495F-8161-33479F35BD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85734-BA97-4719-9BA3-0E90EB54F14F}" type="datetime1">
              <a:rPr lang="en-US" smtClean="0"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13107-B301-4006-969E-82B6FA1BE5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CEE33-6DAB-42FC-9A81-0C2D958F86F9}" type="datetime1">
              <a:rPr lang="en-US" smtClean="0"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21D5-AC61-48EB-AF70-CE986F164A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FD58E-6F89-4FAC-A4EE-9FE2BBAF1810}" type="datetime1">
              <a:rPr lang="en-US" smtClean="0"/>
              <a:t>11/5/2019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1DB5-DA54-486C-AE6D-D01447F372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B2201-CE9E-4484-BCA2-8AE74979D169}" type="datetime1">
              <a:rPr lang="en-US" smtClean="0"/>
              <a:t>11/5/2019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DFB1F-0932-40E9-9FC8-4685FCBBE7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25AA9-24EF-4BAB-A7EA-C2EBDEFDE5B6}" type="datetime1">
              <a:rPr lang="en-US" smtClean="0"/>
              <a:t>11/5/2019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FB05-52CC-4A02-A181-5157D23A4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E3F1D-0C62-4285-A968-01C142C5F6B1}" type="datetime1">
              <a:rPr lang="en-US" smtClean="0"/>
              <a:t>11/5/2019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6CF5-24BC-4CD1-8A80-386CB6D2F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98252-BD15-432E-91B1-169055F0E9E8}" type="datetime1">
              <a:rPr lang="en-US" smtClean="0"/>
              <a:t>11/5/2019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6CB80-B3E8-45F9-8241-913BB41D1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A939A-F997-4FF8-AD0A-926870443F91}" type="datetime1">
              <a:rPr lang="en-US" smtClean="0"/>
              <a:t>11/5/2019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8177A-534F-4E47-9536-CA6A7610BE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9BD8AF-1CA2-4078-A7DE-0AA870B1545C}" type="datetime1">
              <a:rPr lang="en-US" smtClean="0"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BEA64-BD09-492F-8F95-6EA01CA143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073150" y="990600"/>
            <a:ext cx="8528050" cy="3200400"/>
          </a:xfrm>
        </p:spPr>
        <p:txBody>
          <a:bodyPr/>
          <a:lstStyle/>
          <a:p>
            <a:br>
              <a:rPr lang="en-US" sz="2800" dirty="0">
                <a:solidFill>
                  <a:srgbClr val="002060"/>
                </a:solidFill>
              </a:rPr>
            </a:br>
            <a:r>
              <a:rPr lang="ru-RU" sz="4000" dirty="0">
                <a:solidFill>
                  <a:srgbClr val="002060"/>
                </a:solidFill>
              </a:rPr>
              <a:t>Группа</a:t>
            </a:r>
            <a:r>
              <a:rPr lang="en-US" sz="4000" dirty="0">
                <a:solidFill>
                  <a:srgbClr val="002060"/>
                </a:solidFill>
              </a:rPr>
              <a:t> </a:t>
            </a:r>
            <a:r>
              <a:rPr lang="ru-RU" sz="4000" dirty="0">
                <a:solidFill>
                  <a:srgbClr val="002060"/>
                </a:solidFill>
              </a:rPr>
              <a:t>2</a:t>
            </a:r>
            <a:r>
              <a:rPr lang="en-US" sz="4000" dirty="0">
                <a:solidFill>
                  <a:srgbClr val="002060"/>
                </a:solidFill>
              </a:rPr>
              <a:t>: </a:t>
            </a:r>
            <a:r>
              <a:rPr lang="ru-RU" sz="4000" dirty="0">
                <a:solidFill>
                  <a:srgbClr val="002060"/>
                </a:solidFill>
              </a:rPr>
              <a:t>Здравоохранение</a:t>
            </a:r>
            <a:endParaRPr lang="en-US" sz="2800" b="1" i="1" u="sng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4572000"/>
            <a:ext cx="6934200" cy="762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 Budget Community of Practice (BCOP)</a:t>
            </a: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2551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246245"/>
            <a:ext cx="2209801" cy="19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2669ADFF-FF59-4A25-8212-84D689CB8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19200"/>
            <a:ext cx="8382000" cy="5334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en-US" sz="1800" dirty="0">
              <a:solidFill>
                <a:srgbClr val="000000"/>
              </a:solidFill>
            </a:endParaRPr>
          </a:p>
          <a:p>
            <a:pPr lvl="0"/>
            <a:r>
              <a:rPr lang="ru-RU" sz="2400" dirty="0"/>
              <a:t>Армения</a:t>
            </a:r>
          </a:p>
          <a:p>
            <a:pPr lvl="0"/>
            <a:r>
              <a:rPr lang="ru-RU" sz="2400" dirty="0"/>
              <a:t>Беларусь</a:t>
            </a:r>
          </a:p>
          <a:p>
            <a:pPr lvl="0"/>
            <a:r>
              <a:rPr lang="ru-RU" sz="2400" dirty="0"/>
              <a:t>Киргизская Республика;</a:t>
            </a:r>
          </a:p>
          <a:p>
            <a:pPr lvl="0"/>
            <a:r>
              <a:rPr lang="ru-RU" sz="2400" dirty="0"/>
              <a:t>Россия</a:t>
            </a:r>
          </a:p>
          <a:p>
            <a:pPr lvl="0"/>
            <a:r>
              <a:rPr lang="ru-RU" sz="2400" dirty="0"/>
              <a:t>Украина</a:t>
            </a:r>
          </a:p>
          <a:p>
            <a:pPr lvl="0"/>
            <a:r>
              <a:rPr lang="ru-RU" sz="2400" dirty="0"/>
              <a:t>Узбекистан</a:t>
            </a:r>
            <a:endParaRPr lang="en-US" sz="18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9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900" dirty="0">
              <a:solidFill>
                <a:srgbClr val="00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13107-B301-4006-969E-82B6FA1BE5A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Состав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305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246245"/>
            <a:ext cx="2209801" cy="19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2669ADFF-FF59-4A25-8212-84D689CB8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19200"/>
            <a:ext cx="8382000" cy="5334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en-US" sz="1700" dirty="0">
              <a:solidFill>
                <a:srgbClr val="000000"/>
              </a:solidFill>
            </a:endParaRPr>
          </a:p>
          <a:p>
            <a:pPr lvl="0"/>
            <a:r>
              <a:rPr lang="ru-RU" sz="1700" dirty="0"/>
              <a:t>количество зарегистрированных больных (с лишним весом) (на 100 тыс. населения);</a:t>
            </a:r>
          </a:p>
          <a:p>
            <a:pPr lvl="0"/>
            <a:r>
              <a:rPr lang="ru-RU" sz="1700" dirty="0"/>
              <a:t>доля населения, желающих обратиться за помощью (группа риска);</a:t>
            </a:r>
          </a:p>
          <a:p>
            <a:pPr lvl="0"/>
            <a:endParaRPr lang="ru-RU" sz="1700" dirty="0"/>
          </a:p>
          <a:p>
            <a:r>
              <a:rPr lang="ru-RU" sz="1700" dirty="0"/>
              <a:t>доля населения, ведущих здоровый образ жизни (спорт, правильное питание);</a:t>
            </a:r>
          </a:p>
          <a:p>
            <a:r>
              <a:rPr lang="ru-RU" sz="1700" dirty="0"/>
              <a:t>темп роста цен на продукты здорового питания;</a:t>
            </a:r>
            <a:endParaRPr lang="en-US" sz="1700" dirty="0"/>
          </a:p>
          <a:p>
            <a:r>
              <a:rPr lang="ru-RU" sz="1700" dirty="0"/>
              <a:t>доля врачей-</a:t>
            </a:r>
            <a:r>
              <a:rPr lang="ru-RU" sz="1700" dirty="0" err="1"/>
              <a:t>энодокринологов</a:t>
            </a:r>
            <a:r>
              <a:rPr lang="ru-RU" sz="1700" dirty="0"/>
              <a:t> в системе образования;</a:t>
            </a:r>
          </a:p>
          <a:p>
            <a:r>
              <a:rPr lang="ru-RU" sz="1700" dirty="0"/>
              <a:t>расходы работодателя (на 1 сотрудника), связанные с организацией (формированием) здорового образа жизни;</a:t>
            </a:r>
          </a:p>
          <a:p>
            <a:r>
              <a:rPr lang="ru-RU" sz="1700" dirty="0"/>
              <a:t>количество волонтерских, общественных организаций, занимающихся популяризацией здорового образа жизни;</a:t>
            </a:r>
          </a:p>
          <a:p>
            <a:r>
              <a:rPr lang="ru-RU" sz="1700" dirty="0"/>
              <a:t>количество объектов спорта, созданных в рамках инициативного бюджетирования;</a:t>
            </a:r>
          </a:p>
          <a:p>
            <a:r>
              <a:rPr lang="ru-RU" sz="1700" dirty="0"/>
              <a:t>количество населения, интересующихся проблемами ожирения в СМИ;</a:t>
            </a:r>
          </a:p>
          <a:p>
            <a:endParaRPr lang="ru-RU" sz="1700" dirty="0"/>
          </a:p>
          <a:p>
            <a:r>
              <a:rPr lang="ru-RU" sz="1700" dirty="0"/>
              <a:t>удовлетворенность граждан мерами, направленными на борьбу с ожирением;</a:t>
            </a:r>
          </a:p>
          <a:p>
            <a:r>
              <a:rPr lang="ru-RU" sz="1700" dirty="0"/>
              <a:t>удовлетворенность граждан услугами в рамках лечения;</a:t>
            </a:r>
          </a:p>
          <a:p>
            <a:endParaRPr lang="en-US" sz="17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7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700" dirty="0">
              <a:solidFill>
                <a:srgbClr val="00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13107-B301-4006-969E-82B6FA1BE5A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Примеры показателей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64816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246245"/>
            <a:ext cx="2209801" cy="19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2669ADFF-FF59-4A25-8212-84D689CB8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19200"/>
            <a:ext cx="8382000" cy="5334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en-US" sz="1800" dirty="0">
              <a:solidFill>
                <a:srgbClr val="000000"/>
              </a:solidFill>
            </a:endParaRPr>
          </a:p>
          <a:p>
            <a:pPr lvl="0"/>
            <a:r>
              <a:rPr lang="ru-RU" sz="2000" dirty="0"/>
              <a:t>публичные слушания (проекты программ);</a:t>
            </a:r>
          </a:p>
          <a:p>
            <a:pPr lvl="0"/>
            <a:r>
              <a:rPr lang="ru-RU" sz="2000" dirty="0"/>
              <a:t>опрос населения;</a:t>
            </a:r>
          </a:p>
          <a:p>
            <a:pPr lvl="0"/>
            <a:r>
              <a:rPr lang="ru-RU" sz="2000" dirty="0"/>
              <a:t>информация с официального сайта министерства здравоохранения</a:t>
            </a:r>
          </a:p>
          <a:p>
            <a:r>
              <a:rPr lang="ru-RU" sz="2000" dirty="0"/>
              <a:t>мониторинг социальных сетей;</a:t>
            </a:r>
          </a:p>
          <a:p>
            <a:r>
              <a:rPr lang="ru-RU" sz="2000" dirty="0"/>
              <a:t>создание системы информированности населения, отдельной электронной платформы.</a:t>
            </a:r>
          </a:p>
          <a:p>
            <a:pPr lvl="0"/>
            <a:endParaRPr lang="ru-RU" sz="2000" dirty="0"/>
          </a:p>
          <a:p>
            <a:pPr lvl="0"/>
            <a:endParaRPr lang="ru-RU" sz="2000" dirty="0"/>
          </a:p>
          <a:p>
            <a:pPr lvl="0"/>
            <a:endParaRPr lang="en-US" sz="2000" dirty="0"/>
          </a:p>
          <a:p>
            <a:pPr lvl="0"/>
            <a:endParaRPr lang="en-US" sz="2000" dirty="0"/>
          </a:p>
          <a:p>
            <a:pPr marL="0" indent="0" algn="just">
              <a:spcBef>
                <a:spcPts val="0"/>
              </a:spcBef>
              <a:buNone/>
            </a:pPr>
            <a:endParaRPr lang="en-US" sz="18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9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900" dirty="0">
              <a:solidFill>
                <a:srgbClr val="00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13107-B301-4006-969E-82B6FA1BE5A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Механизмы консультаций с гражданами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19202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20484</TotalTime>
  <Words>176</Words>
  <Application>Microsoft Office PowerPoint</Application>
  <PresentationFormat>A4 Paper (210x297 mm)</PresentationFormat>
  <Paragraphs>45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 Группа 2: Здравоохранение</vt:lpstr>
      <vt:lpstr>Состав</vt:lpstr>
      <vt:lpstr>Примеры показателей</vt:lpstr>
      <vt:lpstr>Механизмы консультаций с гражданами</vt:lpstr>
    </vt:vector>
  </TitlesOfParts>
  <Manager/>
  <Company>The World Bank Group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BLTWG knowledge product recommendations</dc:title>
  <dc:subject/>
  <dc:creator>Deanna Aubrey</dc:creator>
  <cp:keywords>BLTWG public participation</cp:keywords>
  <dc:description/>
  <cp:lastModifiedBy>Ksenia Malafeeva</cp:lastModifiedBy>
  <cp:revision>1098</cp:revision>
  <cp:lastPrinted>2018-03-09T10:51:08Z</cp:lastPrinted>
  <dcterms:created xsi:type="dcterms:W3CDTF">2010-10-04T16:57:49Z</dcterms:created>
  <dcterms:modified xsi:type="dcterms:W3CDTF">2019-11-05T13:50:22Z</dcterms:modified>
  <cp:category>PEMPAL</cp:category>
</cp:coreProperties>
</file>